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7" r:id="rId2"/>
    <p:sldId id="328" r:id="rId3"/>
    <p:sldId id="329" r:id="rId4"/>
    <p:sldId id="340" r:id="rId5"/>
    <p:sldId id="346" r:id="rId6"/>
    <p:sldId id="341" r:id="rId7"/>
    <p:sldId id="342" r:id="rId8"/>
    <p:sldId id="343" r:id="rId9"/>
    <p:sldId id="344" r:id="rId10"/>
    <p:sldId id="345" r:id="rId11"/>
    <p:sldId id="330" r:id="rId12"/>
    <p:sldId id="337" r:id="rId13"/>
    <p:sldId id="338" r:id="rId14"/>
    <p:sldId id="339" r:id="rId15"/>
    <p:sldId id="325"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21.11.2019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dirty="0" smtClean="0"/>
              <a:t>Doç. Dr. Tarık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a:t>
            </a:r>
            <a:r>
              <a:rPr lang="tr-TR" sz="2200" b="1" dirty="0" smtClean="0"/>
              <a:t>Sisteminde </a:t>
            </a:r>
            <a:r>
              <a:rPr lang="tr-TR" sz="2200" b="1" smtClean="0"/>
              <a:t>İstihdam </a:t>
            </a:r>
            <a:r>
              <a:rPr lang="tr-TR" sz="2200" b="1" smtClean="0"/>
              <a:t>Dersi </a:t>
            </a:r>
            <a:r>
              <a:rPr lang="tr-TR" sz="2200" b="1" dirty="0" smtClean="0"/>
              <a:t>Notları –10</a:t>
            </a:r>
            <a:endParaRPr lang="tr-TR" sz="2200" b="1" dirty="0"/>
          </a:p>
        </p:txBody>
      </p:sp>
    </p:spTree>
    <p:extLst>
      <p:ext uri="{BB962C8B-B14F-4D97-AF65-F5344CB8AC3E}">
        <p14:creationId xmlns:p14="http://schemas.microsoft.com/office/powerpoint/2010/main" val="2255006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Performans değerlendirme konusunda, çalışanların performansın </a:t>
            </a:r>
            <a:r>
              <a:rPr lang="tr-TR" dirty="0">
                <a:solidFill>
                  <a:srgbClr val="FF0000"/>
                </a:solidFill>
              </a:rPr>
              <a:t>adil, rasyonel </a:t>
            </a:r>
            <a:r>
              <a:rPr lang="tr-TR" dirty="0" smtClean="0">
                <a:solidFill>
                  <a:srgbClr val="FF0000"/>
                </a:solidFill>
              </a:rPr>
              <a:t>ve objektif </a:t>
            </a:r>
            <a:r>
              <a:rPr lang="tr-TR" dirty="0"/>
              <a:t>bir biçimde belirlenmesi konusunda taşıdıkları </a:t>
            </a:r>
            <a:r>
              <a:rPr lang="tr-TR" dirty="0">
                <a:solidFill>
                  <a:srgbClr val="FF0000"/>
                </a:solidFill>
              </a:rPr>
              <a:t>tereddütler </a:t>
            </a:r>
            <a:r>
              <a:rPr lang="tr-TR" dirty="0"/>
              <a:t>sistemin başarısı </a:t>
            </a:r>
            <a:r>
              <a:rPr lang="tr-TR" dirty="0" smtClean="0"/>
              <a:t>açısından oldukça </a:t>
            </a:r>
            <a:r>
              <a:rPr lang="tr-TR" dirty="0"/>
              <a:t>önemlidir. </a:t>
            </a:r>
            <a:r>
              <a:rPr lang="tr-TR" u="sng" dirty="0"/>
              <a:t>Kamu hizmetlerinde yönetimin performansını belirlemek oldukça zor </a:t>
            </a:r>
            <a:r>
              <a:rPr lang="tr-TR" u="sng" dirty="0" smtClean="0"/>
              <a:t>olup birimlerin </a:t>
            </a:r>
            <a:r>
              <a:rPr lang="tr-TR" u="sng" dirty="0"/>
              <a:t>kazançlarını personele ücret olarak yansıtmak da hem kolay değildir hem de </a:t>
            </a:r>
            <a:r>
              <a:rPr lang="tr-TR" u="sng" dirty="0" smtClean="0"/>
              <a:t>adil olamayabilir</a:t>
            </a:r>
            <a:r>
              <a:rPr lang="tr-TR" u="sng" dirty="0"/>
              <a:t>. </a:t>
            </a:r>
            <a:r>
              <a:rPr lang="tr-TR" dirty="0"/>
              <a:t>Birbirleriyle </a:t>
            </a:r>
            <a:r>
              <a:rPr lang="tr-TR" dirty="0">
                <a:solidFill>
                  <a:srgbClr val="FF0000"/>
                </a:solidFill>
              </a:rPr>
              <a:t>rekabet </a:t>
            </a:r>
            <a:r>
              <a:rPr lang="tr-TR" dirty="0"/>
              <a:t>eden çalışanlar arasında </a:t>
            </a:r>
            <a:r>
              <a:rPr lang="tr-TR" dirty="0">
                <a:solidFill>
                  <a:srgbClr val="FF0000"/>
                </a:solidFill>
              </a:rPr>
              <a:t>anlaşmazlıklar </a:t>
            </a:r>
            <a:r>
              <a:rPr lang="tr-TR" dirty="0"/>
              <a:t>çıkabilir. Bu </a:t>
            </a:r>
            <a:r>
              <a:rPr lang="tr-TR" dirty="0" smtClean="0"/>
              <a:t>durum özellikle </a:t>
            </a:r>
            <a:r>
              <a:rPr lang="tr-TR" dirty="0"/>
              <a:t>ekip çalışmasını gerektiren işlerde uyum, hız ve verimliliği olumsuz </a:t>
            </a:r>
            <a:r>
              <a:rPr lang="tr-TR" dirty="0" smtClean="0"/>
              <a:t>etkileyebilir.</a:t>
            </a:r>
            <a:endParaRPr lang="tr-TR" dirty="0"/>
          </a:p>
        </p:txBody>
      </p:sp>
    </p:spTree>
    <p:extLst>
      <p:ext uri="{BB962C8B-B14F-4D97-AF65-F5344CB8AC3E}">
        <p14:creationId xmlns:p14="http://schemas.microsoft.com/office/powerpoint/2010/main" val="3168413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Performans Değerlendirmede Teknik Hata Nedenleri</a:t>
            </a:r>
            <a:endParaRPr lang="tr-TR" sz="2400" dirty="0">
              <a:solidFill>
                <a:srgbClr val="FF0000"/>
              </a:solidFill>
            </a:endParaRPr>
          </a:p>
        </p:txBody>
      </p:sp>
      <p:sp>
        <p:nvSpPr>
          <p:cNvPr id="3" name="İçerik Yer Tutucusu 2"/>
          <p:cNvSpPr>
            <a:spLocks noGrp="1"/>
          </p:cNvSpPr>
          <p:nvPr>
            <p:ph sz="quarter" idx="1"/>
          </p:nvPr>
        </p:nvSpPr>
        <p:spPr/>
        <p:txBody>
          <a:bodyPr/>
          <a:lstStyle/>
          <a:p>
            <a:pPr>
              <a:lnSpc>
                <a:spcPct val="90000"/>
              </a:lnSpc>
              <a:buSzPct val="150000"/>
              <a:buFont typeface="Wingdings" panose="05000000000000000000" pitchFamily="2" charset="2"/>
              <a:buChar char="§"/>
            </a:pPr>
            <a:endParaRPr lang="tr-TR" altLang="tr-TR" sz="2800" b="1" dirty="0" smtClean="0"/>
          </a:p>
          <a:p>
            <a:pPr>
              <a:lnSpc>
                <a:spcPct val="90000"/>
              </a:lnSpc>
              <a:buSzPct val="150000"/>
              <a:buFont typeface="Wingdings" panose="05000000000000000000" pitchFamily="2" charset="2"/>
              <a:buChar char="§"/>
            </a:pPr>
            <a:r>
              <a:rPr lang="tr-TR" altLang="tr-TR" sz="2800" dirty="0" smtClean="0"/>
              <a:t>Aşırı </a:t>
            </a:r>
            <a:r>
              <a:rPr lang="tr-TR" altLang="tr-TR" sz="2800" dirty="0"/>
              <a:t>hoşgörü ve esneklik (</a:t>
            </a:r>
            <a:r>
              <a:rPr lang="tr-TR" altLang="tr-TR" sz="2800" dirty="0" err="1"/>
              <a:t>leniency</a:t>
            </a:r>
            <a:r>
              <a:rPr lang="tr-TR" altLang="tr-TR" sz="2800" dirty="0"/>
              <a:t>)</a:t>
            </a:r>
          </a:p>
          <a:p>
            <a:pPr>
              <a:lnSpc>
                <a:spcPct val="90000"/>
              </a:lnSpc>
              <a:buSzPct val="150000"/>
              <a:buFont typeface="Wingdings" panose="05000000000000000000" pitchFamily="2" charset="2"/>
              <a:buChar char="§"/>
            </a:pPr>
            <a:r>
              <a:rPr lang="tr-TR" altLang="tr-TR" sz="2800" dirty="0"/>
              <a:t>Katılık (</a:t>
            </a:r>
            <a:r>
              <a:rPr lang="tr-TR" altLang="tr-TR" sz="2800" dirty="0" err="1"/>
              <a:t>strickness</a:t>
            </a:r>
            <a:r>
              <a:rPr lang="tr-TR" altLang="tr-TR" sz="2800" dirty="0"/>
              <a:t>)</a:t>
            </a:r>
          </a:p>
          <a:p>
            <a:pPr>
              <a:lnSpc>
                <a:spcPct val="90000"/>
              </a:lnSpc>
              <a:buSzPct val="150000"/>
              <a:buFont typeface="Wingdings" panose="05000000000000000000" pitchFamily="2" charset="2"/>
              <a:buChar char="§"/>
            </a:pPr>
            <a:r>
              <a:rPr lang="tr-TR" altLang="tr-TR" sz="2800" dirty="0"/>
              <a:t>Hale  Etkisi (</a:t>
            </a:r>
            <a:r>
              <a:rPr lang="tr-TR" altLang="tr-TR" sz="2800" dirty="0" err="1"/>
              <a:t>halo</a:t>
            </a:r>
            <a:r>
              <a:rPr lang="tr-TR" altLang="tr-TR" sz="2800" dirty="0"/>
              <a:t> </a:t>
            </a:r>
            <a:r>
              <a:rPr lang="tr-TR" altLang="tr-TR" sz="2800" dirty="0" err="1"/>
              <a:t>effect</a:t>
            </a:r>
            <a:r>
              <a:rPr lang="tr-TR" altLang="tr-TR" sz="2800" dirty="0"/>
              <a:t>)</a:t>
            </a:r>
          </a:p>
          <a:p>
            <a:pPr>
              <a:lnSpc>
                <a:spcPct val="90000"/>
              </a:lnSpc>
              <a:buSzPct val="150000"/>
              <a:buFont typeface="Wingdings" panose="05000000000000000000" pitchFamily="2" charset="2"/>
              <a:buChar char="§"/>
            </a:pPr>
            <a:r>
              <a:rPr lang="tr-TR" altLang="tr-TR" sz="2800" dirty="0"/>
              <a:t>Merkezi Eğilim (</a:t>
            </a:r>
            <a:r>
              <a:rPr lang="tr-TR" altLang="tr-TR" sz="2800" dirty="0" err="1"/>
              <a:t>central</a:t>
            </a:r>
            <a:r>
              <a:rPr lang="tr-TR" altLang="tr-TR" sz="2800" dirty="0"/>
              <a:t> </a:t>
            </a:r>
            <a:r>
              <a:rPr lang="tr-TR" altLang="tr-TR" sz="2800" dirty="0" err="1"/>
              <a:t>tendency</a:t>
            </a:r>
            <a:r>
              <a:rPr lang="tr-TR" altLang="tr-TR" sz="2800" dirty="0"/>
              <a:t>)</a:t>
            </a:r>
          </a:p>
          <a:p>
            <a:pPr>
              <a:lnSpc>
                <a:spcPct val="90000"/>
              </a:lnSpc>
              <a:buSzPct val="150000"/>
              <a:buFont typeface="Wingdings" panose="05000000000000000000" pitchFamily="2" charset="2"/>
              <a:buChar char="§"/>
            </a:pPr>
            <a:r>
              <a:rPr lang="tr-TR" altLang="tr-TR" sz="2800" dirty="0"/>
              <a:t>Yakın Zaman Etkisi (</a:t>
            </a:r>
            <a:r>
              <a:rPr lang="tr-TR" altLang="tr-TR" sz="2800" dirty="0" err="1"/>
              <a:t>recency</a:t>
            </a:r>
            <a:r>
              <a:rPr lang="tr-TR" altLang="tr-TR" sz="2800" dirty="0"/>
              <a:t> </a:t>
            </a:r>
            <a:r>
              <a:rPr lang="tr-TR" altLang="tr-TR" sz="2800" dirty="0" err="1"/>
              <a:t>effect</a:t>
            </a:r>
            <a:r>
              <a:rPr lang="tr-TR" altLang="tr-TR" sz="2800" dirty="0"/>
              <a:t>)</a:t>
            </a:r>
          </a:p>
          <a:p>
            <a:pPr>
              <a:lnSpc>
                <a:spcPct val="90000"/>
              </a:lnSpc>
              <a:buSzPct val="150000"/>
              <a:buFont typeface="Wingdings" panose="05000000000000000000" pitchFamily="2" charset="2"/>
              <a:buChar char="§"/>
            </a:pPr>
            <a:r>
              <a:rPr lang="tr-TR" altLang="tr-TR" sz="2800" dirty="0"/>
              <a:t>İşler Arasındaki Bağımlılığın Dikkate Alınmaması</a:t>
            </a:r>
          </a:p>
          <a:p>
            <a:pPr marL="0" indent="0">
              <a:buNone/>
            </a:pPr>
            <a:endParaRPr lang="tr-TR" dirty="0"/>
          </a:p>
        </p:txBody>
      </p:sp>
    </p:spTree>
    <p:extLst>
      <p:ext uri="{BB962C8B-B14F-4D97-AF65-F5344CB8AC3E}">
        <p14:creationId xmlns:p14="http://schemas.microsoft.com/office/powerpoint/2010/main" val="4264260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altLang="tr-TR" sz="2800" dirty="0">
                <a:solidFill>
                  <a:srgbClr val="FF0000"/>
                </a:solidFill>
                <a:cs typeface="Arial" panose="020B0604020202020204" pitchFamily="34" charset="0"/>
              </a:rPr>
              <a:t>Hoşgörü</a:t>
            </a:r>
            <a:r>
              <a:rPr lang="tr-TR" altLang="tr-TR" sz="2800" dirty="0">
                <a:cs typeface="Arial" panose="020B0604020202020204" pitchFamily="34" charset="0"/>
              </a:rPr>
              <a:t> </a:t>
            </a:r>
            <a:r>
              <a:rPr lang="tr-TR" altLang="tr-TR" sz="2800" dirty="0" smtClean="0">
                <a:cs typeface="Arial" panose="020B0604020202020204" pitchFamily="34" charset="0"/>
              </a:rPr>
              <a:t>ya da </a:t>
            </a:r>
            <a:r>
              <a:rPr lang="tr-TR" altLang="tr-TR" sz="2800" dirty="0">
                <a:cs typeface="Arial" panose="020B0604020202020204" pitchFamily="34" charset="0"/>
              </a:rPr>
              <a:t>‘değerlendirme enflasyonu’ bir yöneticinin, bir çalışanın performansını olduğundan daha yüksek değerlendirmesidir</a:t>
            </a:r>
            <a:r>
              <a:rPr lang="tr-TR" altLang="tr-TR" sz="2800" dirty="0" smtClean="0">
                <a:cs typeface="Arial" panose="020B0604020202020204" pitchFamily="34" charset="0"/>
              </a:rPr>
              <a:t>.</a:t>
            </a:r>
          </a:p>
          <a:p>
            <a:r>
              <a:rPr lang="tr-TR" altLang="tr-TR" sz="2800" dirty="0" smtClean="0">
                <a:cs typeface="Arial" panose="020B0604020202020204" pitchFamily="34" charset="0"/>
              </a:rPr>
              <a:t> </a:t>
            </a:r>
            <a:r>
              <a:rPr lang="tr-TR" altLang="tr-TR" sz="2800" dirty="0">
                <a:solidFill>
                  <a:srgbClr val="FF0000"/>
                </a:solidFill>
                <a:cs typeface="Arial" panose="020B0604020202020204" pitchFamily="34" charset="0"/>
              </a:rPr>
              <a:t>Katılık</a:t>
            </a:r>
            <a:r>
              <a:rPr lang="tr-TR" altLang="tr-TR" sz="2800" dirty="0">
                <a:cs typeface="Arial" panose="020B0604020202020204" pitchFamily="34" charset="0"/>
              </a:rPr>
              <a:t>, aşırı hoşgörünün tersidir;   çalışanları hak ettiklerinden daha düşük düzeyde değerleme eğilimidir</a:t>
            </a:r>
            <a:r>
              <a:rPr lang="tr-TR" altLang="tr-TR" sz="2800" dirty="0" smtClean="0">
                <a:cs typeface="Arial" panose="020B0604020202020204" pitchFamily="34" charset="0"/>
              </a:rPr>
              <a:t>.</a:t>
            </a:r>
          </a:p>
          <a:p>
            <a:r>
              <a:rPr lang="tr-TR" altLang="tr-TR" sz="2800" dirty="0">
                <a:cs typeface="Arial" panose="020B0604020202020204" pitchFamily="34" charset="0"/>
              </a:rPr>
              <a:t>Değerlendirici, daha çok çalışanların hatalarına, zayıflıklarına ve eksikliklerine dikkat eder. Değerlendirmenin bu şekilde kullanılması üretkenliği azaltır, çalışanları küçük düşürür ve gelişme heveslerini kırar.</a:t>
            </a:r>
            <a:endParaRPr lang="en-US" altLang="tr-TR" sz="2800" dirty="0">
              <a:cs typeface="Arial" panose="020B0604020202020204" pitchFamily="34" charset="0"/>
            </a:endParaRPr>
          </a:p>
          <a:p>
            <a:endParaRPr lang="tr-TR" altLang="tr-TR" sz="2800" dirty="0">
              <a:cs typeface="Arial" panose="020B0604020202020204" pitchFamily="34" charset="0"/>
            </a:endParaRPr>
          </a:p>
          <a:p>
            <a:endParaRPr lang="tr-TR" altLang="tr-TR" sz="2800" b="1" dirty="0">
              <a:cs typeface="Arial" panose="020B0604020202020204" pitchFamily="34" charset="0"/>
            </a:endParaRPr>
          </a:p>
          <a:p>
            <a:endParaRPr lang="tr-TR" dirty="0"/>
          </a:p>
        </p:txBody>
      </p:sp>
    </p:spTree>
    <p:extLst>
      <p:ext uri="{BB962C8B-B14F-4D97-AF65-F5344CB8AC3E}">
        <p14:creationId xmlns:p14="http://schemas.microsoft.com/office/powerpoint/2010/main" val="2567047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nSpc>
                <a:spcPct val="90000"/>
              </a:lnSpc>
            </a:pPr>
            <a:endParaRPr lang="tr-TR" altLang="tr-TR" sz="2800" dirty="0" smtClean="0">
              <a:cs typeface="Arial" panose="020B0604020202020204" pitchFamily="34" charset="0"/>
            </a:endParaRPr>
          </a:p>
          <a:p>
            <a:pPr>
              <a:lnSpc>
                <a:spcPct val="90000"/>
              </a:lnSpc>
            </a:pPr>
            <a:r>
              <a:rPr lang="tr-TR" altLang="tr-TR" sz="2800" dirty="0" smtClean="0">
                <a:solidFill>
                  <a:srgbClr val="FF0000"/>
                </a:solidFill>
                <a:cs typeface="Arial" panose="020B0604020202020204" pitchFamily="34" charset="0"/>
              </a:rPr>
              <a:t>Hale </a:t>
            </a:r>
            <a:r>
              <a:rPr lang="tr-TR" altLang="tr-TR" sz="2800" dirty="0">
                <a:solidFill>
                  <a:srgbClr val="FF0000"/>
                </a:solidFill>
                <a:cs typeface="Arial" panose="020B0604020202020204" pitchFamily="34" charset="0"/>
              </a:rPr>
              <a:t>etkisi</a:t>
            </a:r>
            <a:r>
              <a:rPr lang="tr-TR" altLang="tr-TR" sz="2800" dirty="0">
                <a:cs typeface="Arial" panose="020B0604020202020204" pitchFamily="34" charset="0"/>
              </a:rPr>
              <a:t>, bir yöneticinin bir elemanı belli bir iş alanındaki mükemmelliğine bakarak, diğer alanlarda da olduğundan daha yüksek değerlendirmesidir.</a:t>
            </a:r>
          </a:p>
          <a:p>
            <a:pPr>
              <a:lnSpc>
                <a:spcPct val="90000"/>
              </a:lnSpc>
            </a:pPr>
            <a:r>
              <a:rPr lang="tr-TR" altLang="tr-TR" sz="2800" dirty="0">
                <a:cs typeface="Arial" panose="020B0604020202020204" pitchFamily="34" charset="0"/>
              </a:rPr>
              <a:t>Hale etkisi ters yönde de işleyebilir. Bir eleman işin bütün yönlerinde başarılı olduğu halde bir tek yönde pek başarılı değilse, bu başarılı olmadığı yön üzerinde </a:t>
            </a:r>
            <a:r>
              <a:rPr lang="tr-TR" altLang="tr-TR" sz="2800" dirty="0" smtClean="0">
                <a:cs typeface="Arial" panose="020B0604020202020204" pitchFamily="34" charset="0"/>
              </a:rPr>
              <a:t>odaklanılması </a:t>
            </a:r>
            <a:r>
              <a:rPr lang="tr-TR" altLang="tr-TR" sz="2800" dirty="0">
                <a:solidFill>
                  <a:srgbClr val="FF0000"/>
                </a:solidFill>
                <a:cs typeface="Arial" panose="020B0604020202020204" pitchFamily="34" charset="0"/>
              </a:rPr>
              <a:t>‘boynuz etkisi</a:t>
            </a:r>
            <a:r>
              <a:rPr lang="tr-TR" altLang="tr-TR" sz="2800" dirty="0" smtClean="0">
                <a:solidFill>
                  <a:srgbClr val="FF0000"/>
                </a:solidFill>
                <a:cs typeface="Arial" panose="020B0604020202020204" pitchFamily="34" charset="0"/>
              </a:rPr>
              <a:t>’ </a:t>
            </a:r>
            <a:r>
              <a:rPr lang="tr-TR" altLang="tr-TR" sz="2800" dirty="0" smtClean="0">
                <a:cs typeface="Arial" panose="020B0604020202020204" pitchFamily="34" charset="0"/>
              </a:rPr>
              <a:t>diye </a:t>
            </a:r>
            <a:r>
              <a:rPr lang="tr-TR" altLang="tr-TR" sz="2800" dirty="0">
                <a:cs typeface="Arial" panose="020B0604020202020204" pitchFamily="34" charset="0"/>
              </a:rPr>
              <a:t>bilinen durumu ortaya çıkarır</a:t>
            </a:r>
            <a:r>
              <a:rPr lang="tr-TR" altLang="tr-TR" sz="2800" dirty="0" smtClean="0">
                <a:cs typeface="Arial" panose="020B0604020202020204" pitchFamily="34" charset="0"/>
              </a:rPr>
              <a:t>.</a:t>
            </a:r>
          </a:p>
          <a:p>
            <a:pPr>
              <a:lnSpc>
                <a:spcPct val="90000"/>
              </a:lnSpc>
            </a:pPr>
            <a:endParaRPr lang="tr-TR" altLang="tr-TR" sz="2800" dirty="0">
              <a:cs typeface="Arial" panose="020B0604020202020204" pitchFamily="34" charset="0"/>
            </a:endParaRPr>
          </a:p>
          <a:p>
            <a:endParaRPr lang="tr-TR" dirty="0"/>
          </a:p>
        </p:txBody>
      </p:sp>
    </p:spTree>
    <p:extLst>
      <p:ext uri="{BB962C8B-B14F-4D97-AF65-F5344CB8AC3E}">
        <p14:creationId xmlns:p14="http://schemas.microsoft.com/office/powerpoint/2010/main" val="3317587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endParaRPr lang="tr-TR" altLang="tr-TR" sz="2800" dirty="0" smtClean="0">
              <a:cs typeface="Arial" panose="020B0604020202020204" pitchFamily="34" charset="0"/>
            </a:endParaRPr>
          </a:p>
          <a:p>
            <a:pPr algn="just"/>
            <a:r>
              <a:rPr lang="tr-TR" altLang="tr-TR" sz="2800" dirty="0" smtClean="0">
                <a:solidFill>
                  <a:srgbClr val="FF0000"/>
                </a:solidFill>
                <a:cs typeface="Arial" panose="020B0604020202020204" pitchFamily="34" charset="0"/>
              </a:rPr>
              <a:t>Merkezi eğilim. </a:t>
            </a:r>
            <a:r>
              <a:rPr lang="tr-TR" altLang="tr-TR" sz="2800" dirty="0" smtClean="0">
                <a:cs typeface="Arial" panose="020B0604020202020204" pitchFamily="34" charset="0"/>
              </a:rPr>
              <a:t>Personel </a:t>
            </a:r>
            <a:r>
              <a:rPr lang="tr-TR" altLang="tr-TR" sz="2800" dirty="0">
                <a:cs typeface="Arial" panose="020B0604020202020204" pitchFamily="34" charset="0"/>
              </a:rPr>
              <a:t>hakkında çok iyi veya kötü demek cesaret isteyen bir iştir. Yönetici iki uçtan birine göre değerleme yaparsa bu yargının baş ağrıtacağını düşünerek çoğu kez değerleme merkezinin ortasında kalan değerleri (orta veya vasat gibi) işaretleme yoluna </a:t>
            </a:r>
            <a:r>
              <a:rPr lang="tr-TR" altLang="tr-TR" sz="2800" dirty="0" smtClean="0">
                <a:cs typeface="Arial" panose="020B0604020202020204" pitchFamily="34" charset="0"/>
              </a:rPr>
              <a:t>gider. </a:t>
            </a:r>
            <a:endParaRPr lang="tr-TR" sz="2800" dirty="0"/>
          </a:p>
          <a:p>
            <a:pPr algn="just"/>
            <a:r>
              <a:rPr lang="tr-TR" sz="2800" dirty="0" smtClean="0">
                <a:solidFill>
                  <a:srgbClr val="FF0000"/>
                </a:solidFill>
              </a:rPr>
              <a:t>Yakın zaman etkisi</a:t>
            </a:r>
            <a:r>
              <a:rPr lang="tr-TR" sz="2800" dirty="0" smtClean="0"/>
              <a:t>, p</a:t>
            </a:r>
            <a:r>
              <a:rPr lang="tr-TR" altLang="tr-TR" sz="2800" dirty="0" smtClean="0"/>
              <a:t>ersonelin </a:t>
            </a:r>
            <a:r>
              <a:rPr lang="tr-TR" altLang="tr-TR" sz="2800" dirty="0"/>
              <a:t>son zamanlardaki </a:t>
            </a:r>
            <a:r>
              <a:rPr lang="tr-TR" altLang="tr-TR" sz="2800" dirty="0" smtClean="0"/>
              <a:t>çalışmalarına/performansına odaklanarak </a:t>
            </a:r>
            <a:r>
              <a:rPr lang="tr-TR" altLang="tr-TR" sz="2800" dirty="0"/>
              <a:t>değerlendirme yapmaktır.   </a:t>
            </a:r>
            <a:endParaRPr lang="tr-TR" altLang="tr-TR" sz="2800" dirty="0" smtClean="0"/>
          </a:p>
          <a:p>
            <a:pPr algn="just"/>
            <a:endParaRPr lang="tr-TR" altLang="tr-TR" sz="2800" dirty="0" smtClean="0"/>
          </a:p>
          <a:p>
            <a:pPr algn="just"/>
            <a:endParaRPr lang="tr-TR" altLang="tr-TR" sz="2800" dirty="0"/>
          </a:p>
          <a:p>
            <a:endParaRPr lang="tr-TR" dirty="0"/>
          </a:p>
        </p:txBody>
      </p:sp>
    </p:spTree>
    <p:extLst>
      <p:ext uri="{BB962C8B-B14F-4D97-AF65-F5344CB8AC3E}">
        <p14:creationId xmlns:p14="http://schemas.microsoft.com/office/powerpoint/2010/main" val="2464216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dirty="0" smtClean="0">
                <a:solidFill>
                  <a:srgbClr val="FF0000"/>
                </a:solidFill>
              </a:rPr>
              <a:t>PERFORMANS DEĞERLENDİRME</a:t>
            </a:r>
            <a:endParaRPr lang="tr-TR" sz="2000" dirty="0">
              <a:solidFill>
                <a:srgbClr val="FF0000"/>
              </a:solidFill>
            </a:endParaRPr>
          </a:p>
        </p:txBody>
      </p:sp>
      <p:sp>
        <p:nvSpPr>
          <p:cNvPr id="3" name="İçerik Yer Tutucusu 2"/>
          <p:cNvSpPr>
            <a:spLocks noGrp="1"/>
          </p:cNvSpPr>
          <p:nvPr>
            <p:ph sz="quarter" idx="1"/>
          </p:nvPr>
        </p:nvSpPr>
        <p:spPr/>
        <p:txBody>
          <a:bodyPr/>
          <a:lstStyle/>
          <a:p>
            <a:endParaRPr lang="tr-TR" dirty="0" smtClean="0"/>
          </a:p>
          <a:p>
            <a:r>
              <a:rPr lang="tr-TR" dirty="0" smtClean="0"/>
              <a:t>Türkiye’de </a:t>
            </a:r>
            <a:r>
              <a:rPr lang="tr-TR" dirty="0"/>
              <a:t>1980’li yıllardan bu yana kamu hizmetleri alanı Yeni Kamu </a:t>
            </a:r>
            <a:r>
              <a:rPr lang="tr-TR" dirty="0" smtClean="0"/>
              <a:t>Yönetimi (New </a:t>
            </a:r>
            <a:r>
              <a:rPr lang="tr-TR" dirty="0" err="1"/>
              <a:t>Public</a:t>
            </a:r>
            <a:r>
              <a:rPr lang="tr-TR" dirty="0"/>
              <a:t> Management) yaklaşımı temelinde yeniden yapılandırılırken eğitim alanında </a:t>
            </a:r>
            <a:r>
              <a:rPr lang="tr-TR" dirty="0" smtClean="0"/>
              <a:t>da amaç</a:t>
            </a:r>
            <a:r>
              <a:rPr lang="tr-TR" dirty="0"/>
              <a:t>, yapı ve işleyiş boyutları ile önemli değişiklikler meydana gelmektedir. </a:t>
            </a:r>
            <a:endParaRPr lang="tr-TR" dirty="0" smtClean="0"/>
          </a:p>
          <a:p>
            <a:r>
              <a:rPr lang="tr-TR" dirty="0" smtClean="0"/>
              <a:t>Eğitim alanında performans </a:t>
            </a:r>
            <a:r>
              <a:rPr lang="tr-TR" dirty="0"/>
              <a:t>yönetimi sisteminin gündeme gelmesi ve performans değerlendirme </a:t>
            </a:r>
            <a:r>
              <a:rPr lang="tr-TR" dirty="0" smtClean="0"/>
              <a:t>konusunda çalışmalar </a:t>
            </a:r>
            <a:r>
              <a:rPr lang="tr-TR" dirty="0"/>
              <a:t>yapılması bu değişiklikler arasında sayılabilir.</a:t>
            </a:r>
          </a:p>
        </p:txBody>
      </p:sp>
    </p:spTree>
    <p:extLst>
      <p:ext uri="{BB962C8B-B14F-4D97-AF65-F5344CB8AC3E}">
        <p14:creationId xmlns:p14="http://schemas.microsoft.com/office/powerpoint/2010/main" val="3500559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r>
              <a:rPr lang="tr-TR" dirty="0"/>
              <a:t>Performans değerlendirme, asıl olarak </a:t>
            </a:r>
            <a:r>
              <a:rPr lang="tr-TR" dirty="0" smtClean="0">
                <a:solidFill>
                  <a:srgbClr val="FF0000"/>
                </a:solidFill>
              </a:rPr>
              <a:t>iş analizleri</a:t>
            </a:r>
            <a:r>
              <a:rPr lang="tr-TR" dirty="0" smtClean="0"/>
              <a:t>ne </a:t>
            </a:r>
            <a:r>
              <a:rPr lang="tr-TR" dirty="0"/>
              <a:t>ve </a:t>
            </a:r>
            <a:r>
              <a:rPr lang="tr-TR" dirty="0">
                <a:solidFill>
                  <a:srgbClr val="FF0000"/>
                </a:solidFill>
              </a:rPr>
              <a:t>iş nitelikleri</a:t>
            </a:r>
            <a:r>
              <a:rPr lang="tr-TR" dirty="0"/>
              <a:t>ne dayanan ve organizasyonun çalışanlarına </a:t>
            </a:r>
            <a:r>
              <a:rPr lang="tr-TR" dirty="0" smtClean="0"/>
              <a:t>performansları hakkında dönüt </a:t>
            </a:r>
            <a:r>
              <a:rPr lang="tr-TR" dirty="0"/>
              <a:t>vermesinin yöntemini oluşturan bir sistem olarak ele alınmıştır. </a:t>
            </a:r>
            <a:endParaRPr lang="tr-TR" dirty="0" smtClean="0"/>
          </a:p>
          <a:p>
            <a:r>
              <a:rPr lang="tr-TR" dirty="0" smtClean="0"/>
              <a:t>Bu sistemde işlerin </a:t>
            </a:r>
            <a:r>
              <a:rPr lang="tr-TR" dirty="0"/>
              <a:t>en önemli yanlarını açığa çıkararak o işleri tanımlama ve çözümleme sürecine </a:t>
            </a:r>
            <a:r>
              <a:rPr lang="tr-TR" dirty="0" smtClean="0"/>
              <a:t>karşılık gelen </a:t>
            </a:r>
            <a:r>
              <a:rPr lang="tr-TR" dirty="0"/>
              <a:t>iş analizleri yapılır. İş analizlerinden yola çıkılarak kişilerin o işleri en iyi </a:t>
            </a:r>
            <a:r>
              <a:rPr lang="tr-TR" dirty="0" smtClean="0"/>
              <a:t>şekilde yapabilmek </a:t>
            </a:r>
            <a:r>
              <a:rPr lang="tr-TR" dirty="0"/>
              <a:t>için sahip olmaları gereken asgari nitelikler belirlenir. </a:t>
            </a:r>
            <a:endParaRPr lang="tr-TR" dirty="0" smtClean="0"/>
          </a:p>
          <a:p>
            <a:r>
              <a:rPr lang="tr-TR" dirty="0" smtClean="0"/>
              <a:t>İş </a:t>
            </a:r>
            <a:r>
              <a:rPr lang="tr-TR" dirty="0"/>
              <a:t>analizleri, </a:t>
            </a:r>
            <a:r>
              <a:rPr lang="tr-TR" dirty="0" smtClean="0"/>
              <a:t>birim analizleri</a:t>
            </a:r>
            <a:r>
              <a:rPr lang="tr-TR" dirty="0"/>
              <a:t>, iş tanımı ve iş nitelikleri birlikte ele alınarak çalışanların </a:t>
            </a:r>
            <a:r>
              <a:rPr lang="tr-TR" dirty="0" smtClean="0"/>
              <a:t>performanslarını değerlendirmek </a:t>
            </a:r>
            <a:r>
              <a:rPr lang="tr-TR" dirty="0"/>
              <a:t>üzere bir dizi standart </a:t>
            </a:r>
            <a:r>
              <a:rPr lang="tr-TR" dirty="0" smtClean="0"/>
              <a:t>saptanır.</a:t>
            </a:r>
            <a:endParaRPr lang="tr-TR" dirty="0"/>
          </a:p>
        </p:txBody>
      </p:sp>
    </p:spTree>
    <p:extLst>
      <p:ext uri="{BB962C8B-B14F-4D97-AF65-F5344CB8AC3E}">
        <p14:creationId xmlns:p14="http://schemas.microsoft.com/office/powerpoint/2010/main" val="2640207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endParaRPr lang="tr-TR" dirty="0" smtClean="0"/>
          </a:p>
          <a:p>
            <a:r>
              <a:rPr lang="tr-TR" dirty="0" smtClean="0"/>
              <a:t>Performans </a:t>
            </a:r>
            <a:r>
              <a:rPr lang="tr-TR" dirty="0"/>
              <a:t>sisteminin en önemli öğesini </a:t>
            </a:r>
            <a:r>
              <a:rPr lang="tr-TR" dirty="0">
                <a:solidFill>
                  <a:srgbClr val="FF0000"/>
                </a:solidFill>
              </a:rPr>
              <a:t>performansa dayalı ücret</a:t>
            </a:r>
            <a:r>
              <a:rPr lang="tr-TR" dirty="0"/>
              <a:t> oluşturmaktadır.</a:t>
            </a:r>
          </a:p>
          <a:p>
            <a:r>
              <a:rPr lang="tr-TR" dirty="0"/>
              <a:t>Performans değerlendirme konusunda en fazla tartışılan konu da performansla </a:t>
            </a:r>
            <a:r>
              <a:rPr lang="tr-TR" dirty="0" smtClean="0"/>
              <a:t>ücret arasındaki </a:t>
            </a:r>
            <a:r>
              <a:rPr lang="tr-TR" dirty="0"/>
              <a:t>ilişkinin nasıl kurulacağıdır. </a:t>
            </a:r>
            <a:endParaRPr lang="tr-TR" dirty="0" smtClean="0"/>
          </a:p>
        </p:txBody>
      </p:sp>
    </p:spTree>
    <p:extLst>
      <p:ext uri="{BB962C8B-B14F-4D97-AF65-F5344CB8AC3E}">
        <p14:creationId xmlns:p14="http://schemas.microsoft.com/office/powerpoint/2010/main" val="3638862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r>
              <a:rPr lang="tr-TR" dirty="0"/>
              <a:t>Performansla bağı teknik olarak kurulmasa da ücret, istihdam ilişkisinin en önemli ve en tartışmalı öğesi olagelmiştir. </a:t>
            </a:r>
            <a:endParaRPr lang="tr-TR" dirty="0" smtClean="0"/>
          </a:p>
          <a:p>
            <a:r>
              <a:rPr lang="tr-TR" dirty="0" smtClean="0">
                <a:solidFill>
                  <a:srgbClr val="FF0000"/>
                </a:solidFill>
              </a:rPr>
              <a:t>İşveren </a:t>
            </a:r>
            <a:r>
              <a:rPr lang="tr-TR" dirty="0">
                <a:solidFill>
                  <a:srgbClr val="FF0000"/>
                </a:solidFill>
              </a:rPr>
              <a:t>için </a:t>
            </a:r>
            <a:r>
              <a:rPr lang="tr-TR" dirty="0" smtClean="0">
                <a:solidFill>
                  <a:srgbClr val="FF0000"/>
                </a:solidFill>
              </a:rPr>
              <a:t>ücretler, </a:t>
            </a:r>
            <a:r>
              <a:rPr lang="tr-TR" dirty="0"/>
              <a:t>her şeyden önce temel bir maliyet öğesidir. Aynı zamanda nitelikli işgücünü işe almak, elde tutmak ve nitelik kazanmaları için motive etmek açılarından önemlidir. </a:t>
            </a:r>
          </a:p>
          <a:p>
            <a:r>
              <a:rPr lang="tr-TR" dirty="0">
                <a:solidFill>
                  <a:srgbClr val="FF0000"/>
                </a:solidFill>
              </a:rPr>
              <a:t>Çalışan için </a:t>
            </a:r>
            <a:r>
              <a:rPr lang="tr-TR" dirty="0" smtClean="0">
                <a:solidFill>
                  <a:srgbClr val="FF0000"/>
                </a:solidFill>
              </a:rPr>
              <a:t>ücret, </a:t>
            </a:r>
            <a:r>
              <a:rPr lang="tr-TR" dirty="0"/>
              <a:t>her şeyden önce yaşamını sürdürebilmesi için temel bir araçtır. Çalışanın hizmetinin ya da performansının karşılığıdır. </a:t>
            </a:r>
          </a:p>
          <a:p>
            <a:r>
              <a:rPr lang="tr-TR" dirty="0">
                <a:solidFill>
                  <a:srgbClr val="FF0000"/>
                </a:solidFill>
              </a:rPr>
              <a:t>Devlet açısından ise </a:t>
            </a:r>
            <a:r>
              <a:rPr lang="tr-TR" dirty="0" smtClean="0">
                <a:solidFill>
                  <a:srgbClr val="FF0000"/>
                </a:solidFill>
              </a:rPr>
              <a:t>ücret, </a:t>
            </a:r>
            <a:r>
              <a:rPr lang="tr-TR" dirty="0"/>
              <a:t>istihdam, enflasyon, satın alma gücü, </a:t>
            </a:r>
            <a:r>
              <a:rPr lang="tr-TR" dirty="0" err="1"/>
              <a:t>sosyo</a:t>
            </a:r>
            <a:r>
              <a:rPr lang="tr-TR" dirty="0"/>
              <a:t>-ekonomik gelişme gibi makro-ekonomik istikrar öğeleri açısından önemlidir. </a:t>
            </a:r>
          </a:p>
          <a:p>
            <a:endParaRPr lang="tr-TR" dirty="0"/>
          </a:p>
        </p:txBody>
      </p:sp>
    </p:spTree>
    <p:extLst>
      <p:ext uri="{BB962C8B-B14F-4D97-AF65-F5344CB8AC3E}">
        <p14:creationId xmlns:p14="http://schemas.microsoft.com/office/powerpoint/2010/main" val="3987156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10000"/>
          </a:bodyPr>
          <a:lstStyle/>
          <a:p>
            <a:r>
              <a:rPr lang="tr-TR" dirty="0"/>
              <a:t>Eğitim alanında performans değerlendirme sisteminin önemli öğelerinden biri </a:t>
            </a:r>
            <a:r>
              <a:rPr lang="tr-TR" dirty="0" smtClean="0">
                <a:solidFill>
                  <a:srgbClr val="FF0000"/>
                </a:solidFill>
              </a:rPr>
              <a:t>öğretmen derecelendirme </a:t>
            </a:r>
            <a:r>
              <a:rPr lang="tr-TR" dirty="0">
                <a:solidFill>
                  <a:srgbClr val="FF0000"/>
                </a:solidFill>
              </a:rPr>
              <a:t>düzenlemesi </a:t>
            </a:r>
            <a:r>
              <a:rPr lang="tr-TR" dirty="0"/>
              <a:t>ve uygulamalarıdır. </a:t>
            </a:r>
            <a:endParaRPr lang="tr-TR" dirty="0" smtClean="0"/>
          </a:p>
          <a:p>
            <a:r>
              <a:rPr lang="tr-TR" dirty="0" smtClean="0"/>
              <a:t>08.07.2004 </a:t>
            </a:r>
            <a:r>
              <a:rPr lang="tr-TR" dirty="0"/>
              <a:t>tarihli Resmi Gazete </a:t>
            </a:r>
            <a:r>
              <a:rPr lang="tr-TR" dirty="0" smtClean="0"/>
              <a:t>yayımlanan 5204 </a:t>
            </a:r>
            <a:r>
              <a:rPr lang="tr-TR" dirty="0"/>
              <a:t>sayılı ''Milli Eğitim Temel Kanunu ve Devlet Memurları Kanununda </a:t>
            </a:r>
            <a:r>
              <a:rPr lang="tr-TR" dirty="0" smtClean="0"/>
              <a:t>Değişiklik Yapılmasına </a:t>
            </a:r>
            <a:r>
              <a:rPr lang="tr-TR" dirty="0"/>
              <a:t>İlişkin </a:t>
            </a:r>
            <a:r>
              <a:rPr lang="tr-TR" dirty="0" err="1"/>
              <a:t>Kanun''la</a:t>
            </a:r>
            <a:r>
              <a:rPr lang="tr-TR" dirty="0"/>
              <a:t> öğretmenlerin farklı derecelere ayrılacağı düzenlenmiştir.</a:t>
            </a:r>
          </a:p>
          <a:p>
            <a:r>
              <a:rPr lang="tr-TR" dirty="0"/>
              <a:t>Öğretmenlik Kariyer Basamaklarında Yükselme Yönetmeliği, 07.01.2006 tarihli 26046 </a:t>
            </a:r>
            <a:r>
              <a:rPr lang="tr-TR" dirty="0" smtClean="0"/>
              <a:t>sayılı Resmi </a:t>
            </a:r>
            <a:r>
              <a:rPr lang="tr-TR" dirty="0" err="1"/>
              <a:t>Gazete’de</a:t>
            </a:r>
            <a:r>
              <a:rPr lang="tr-TR" dirty="0"/>
              <a:t> yayımlanarak yürürlüğe girmiştir. </a:t>
            </a:r>
            <a:endParaRPr lang="tr-TR" dirty="0" smtClean="0"/>
          </a:p>
          <a:p>
            <a:r>
              <a:rPr lang="tr-TR" dirty="0" smtClean="0"/>
              <a:t>Yönetmeliğin </a:t>
            </a:r>
            <a:r>
              <a:rPr lang="tr-TR" dirty="0"/>
              <a:t>5. Maddesine </a:t>
            </a:r>
            <a:r>
              <a:rPr lang="tr-TR" dirty="0" smtClean="0"/>
              <a:t>göre, öğretmenlik </a:t>
            </a:r>
            <a:r>
              <a:rPr lang="tr-TR" dirty="0"/>
              <a:t>kariyer basamaklarında yükselmede; “öğretmenlerin meslekî bilgi </a:t>
            </a:r>
            <a:r>
              <a:rPr lang="tr-TR" dirty="0" smtClean="0"/>
              <a:t>ve becerilerinin </a:t>
            </a:r>
            <a:r>
              <a:rPr lang="tr-TR" dirty="0"/>
              <a:t>geliştirilmesi, imkân ve fırsat eşitliği sağlanması ve genellik, eşitlik, </a:t>
            </a:r>
            <a:r>
              <a:rPr lang="tr-TR" dirty="0" smtClean="0"/>
              <a:t>geçerlik, güvenirlik</a:t>
            </a:r>
            <a:r>
              <a:rPr lang="tr-TR" dirty="0"/>
              <a:t>, tarafsızlık ve açıklık ölçütlerine uyulması” temel ilkelerdir.</a:t>
            </a:r>
          </a:p>
        </p:txBody>
      </p:sp>
    </p:spTree>
    <p:extLst>
      <p:ext uri="{BB962C8B-B14F-4D97-AF65-F5344CB8AC3E}">
        <p14:creationId xmlns:p14="http://schemas.microsoft.com/office/powerpoint/2010/main" val="2651314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Autofit/>
          </a:bodyPr>
          <a:lstStyle/>
          <a:p>
            <a:pPr algn="just"/>
            <a:r>
              <a:rPr lang="tr-TR" sz="2000" dirty="0"/>
              <a:t>Yönetmeliğin 7. maddesine göre, öğretmenlik, adaylık döneminden sonra öğretmen, uzman öğretmen ve başöğretmen olmak üzere üç kariyer basamağına ayrılır. Bakanlık eğitim öğretim hizmetleri sınıfındaki toplam serbest öğretmen kadro sayısı içinde uzman öğretmen oranı % 20, başöğretmen oranı % 10’dur. </a:t>
            </a:r>
          </a:p>
          <a:p>
            <a:pPr algn="just"/>
            <a:r>
              <a:rPr lang="tr-TR" sz="2000" dirty="0"/>
              <a:t>Anayasa Mahkemesi öğretmen derecelendirme düzenlemesini, yükselme </a:t>
            </a:r>
            <a:r>
              <a:rPr lang="tr-TR" sz="2000" dirty="0" smtClean="0"/>
              <a:t>konusunda hizmet </a:t>
            </a:r>
            <a:r>
              <a:rPr lang="tr-TR" sz="2000" dirty="0"/>
              <a:t>içi eğitimin bir başarı koşulu olarak düzenlenmiş olması ve farklı </a:t>
            </a:r>
            <a:r>
              <a:rPr lang="tr-TR" sz="2000" dirty="0" smtClean="0"/>
              <a:t>öğretmenlik dereceleri </a:t>
            </a:r>
            <a:r>
              <a:rPr lang="tr-TR" sz="2000" dirty="0"/>
              <a:t>için oransal sınırlamalar getirilmiş olması açısından sorunlu bulmuştur. </a:t>
            </a:r>
            <a:endParaRPr lang="tr-TR" sz="2000" dirty="0" smtClean="0"/>
          </a:p>
          <a:p>
            <a:pPr algn="just"/>
            <a:r>
              <a:rPr lang="tr-TR" sz="2000" dirty="0" smtClean="0"/>
              <a:t>2006 yılından 2017 </a:t>
            </a:r>
            <a:r>
              <a:rPr lang="tr-TR" sz="2000" dirty="0"/>
              <a:t>yılına kadar yalnızca bir defa kariyer basamaklarında yükselme sınavı </a:t>
            </a:r>
            <a:r>
              <a:rPr lang="tr-TR" sz="2000" dirty="0" smtClean="0"/>
              <a:t>açılmış ve </a:t>
            </a:r>
            <a:r>
              <a:rPr lang="tr-TR" sz="2000" dirty="0"/>
              <a:t>bu sınava dayalı olarak görevlendirmeler yapılmıştır. Önümüzdeki süreçte </a:t>
            </a:r>
            <a:r>
              <a:rPr lang="tr-TR" sz="2000" dirty="0" smtClean="0"/>
              <a:t>Anayasa Mahkemesi’nin </a:t>
            </a:r>
            <a:r>
              <a:rPr lang="tr-TR" sz="2000" dirty="0"/>
              <a:t>işaret ettiği sorunları giderecek yeni bir düzenleme yapılması ve yeni </a:t>
            </a:r>
            <a:r>
              <a:rPr lang="tr-TR" sz="2000" dirty="0" smtClean="0"/>
              <a:t>bir sınav </a:t>
            </a:r>
            <a:r>
              <a:rPr lang="tr-TR" sz="2000" dirty="0"/>
              <a:t>açılması beklenmektedir.</a:t>
            </a:r>
          </a:p>
        </p:txBody>
      </p:sp>
    </p:spTree>
    <p:extLst>
      <p:ext uri="{BB962C8B-B14F-4D97-AF65-F5344CB8AC3E}">
        <p14:creationId xmlns:p14="http://schemas.microsoft.com/office/powerpoint/2010/main" val="2820938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Autofit/>
          </a:bodyPr>
          <a:lstStyle/>
          <a:p>
            <a:r>
              <a:rPr lang="tr-TR" sz="2400" dirty="0"/>
              <a:t>Genel olarak kamu alanında özel olaraksa okul sistemi içinde performans </a:t>
            </a:r>
            <a:r>
              <a:rPr lang="tr-TR" sz="2400" dirty="0" smtClean="0"/>
              <a:t>sisteminin kullanımına </a:t>
            </a:r>
            <a:r>
              <a:rPr lang="tr-TR" sz="2400" dirty="0"/>
              <a:t>ilişkin olumlu ve olumsuz yönde çeşitli yaklaşımlar geliştirilmiş, </a:t>
            </a:r>
            <a:r>
              <a:rPr lang="tr-TR" sz="2400" dirty="0" smtClean="0"/>
              <a:t>argümanlar üretilmiş </a:t>
            </a:r>
            <a:r>
              <a:rPr lang="tr-TR" sz="2400" dirty="0"/>
              <a:t>ve araştırmalar yapılmıştır.</a:t>
            </a:r>
          </a:p>
          <a:p>
            <a:r>
              <a:rPr lang="tr-TR" sz="2400" u="sng" dirty="0"/>
              <a:t>Performans sisteminin kamu alanında gerekliliğini savunan bir yaklaşıma göre, </a:t>
            </a:r>
            <a:r>
              <a:rPr lang="tr-TR" sz="2400" u="sng" dirty="0" smtClean="0"/>
              <a:t>halkın artan </a:t>
            </a:r>
            <a:r>
              <a:rPr lang="tr-TR" sz="2400" u="sng" dirty="0"/>
              <a:t>ihtiyaçları karşısında kamunun bütçesi oldukça kısıtlıdır. </a:t>
            </a:r>
            <a:r>
              <a:rPr lang="tr-TR" sz="2400" dirty="0"/>
              <a:t>Dolayısıyla daha az </a:t>
            </a:r>
            <a:r>
              <a:rPr lang="tr-TR" sz="2400" dirty="0" smtClean="0"/>
              <a:t>kaynakla daha </a:t>
            </a:r>
            <a:r>
              <a:rPr lang="tr-TR" sz="2400" dirty="0"/>
              <a:t>fazla iş yapmayı mümkün kılmak üzere performans sistemine geçilmelidir. </a:t>
            </a:r>
            <a:r>
              <a:rPr lang="tr-TR" sz="2400" dirty="0" smtClean="0"/>
              <a:t>Ayrıca, performans </a:t>
            </a:r>
            <a:r>
              <a:rPr lang="tr-TR" sz="2400" dirty="0"/>
              <a:t>ölçümü örgütte açıklığı sağlayacak, çıktı için bir güdüleyici olacak ve </a:t>
            </a:r>
            <a:r>
              <a:rPr lang="tr-TR" sz="2400" dirty="0" smtClean="0"/>
              <a:t>performans ölçümü </a:t>
            </a:r>
            <a:r>
              <a:rPr lang="tr-TR" sz="2400" dirty="0"/>
              <a:t>sayesinde otonomi ve hesap verebilirlik üzerinden örgütsel sorumluluklar </a:t>
            </a:r>
            <a:r>
              <a:rPr lang="tr-TR" sz="2400" dirty="0" smtClean="0"/>
              <a:t>şekil kazanacaktır</a:t>
            </a:r>
            <a:r>
              <a:rPr lang="tr-TR" sz="2400" dirty="0"/>
              <a:t>. </a:t>
            </a:r>
            <a:endParaRPr lang="tr-TR" sz="2400" dirty="0" smtClean="0"/>
          </a:p>
        </p:txBody>
      </p:sp>
    </p:spTree>
    <p:extLst>
      <p:ext uri="{BB962C8B-B14F-4D97-AF65-F5344CB8AC3E}">
        <p14:creationId xmlns:p14="http://schemas.microsoft.com/office/powerpoint/2010/main" val="4238346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10000"/>
          </a:bodyPr>
          <a:lstStyle/>
          <a:p>
            <a:r>
              <a:rPr lang="tr-TR" sz="2800" dirty="0"/>
              <a:t>Öte yandan, performans ölçümü olumsuz etkiler de doğurabilecektir. Örneğin, oyun oynamayı teşvik edebilecek, bürokrasiyi artırabilecek, yenilikleri engelleyebilecek, potansiyel girdilerden elde edilecek avantajların önünü kesmeyi beraberinde getirebilecektir.</a:t>
            </a:r>
          </a:p>
          <a:p>
            <a:r>
              <a:rPr lang="tr-TR" sz="2800" dirty="0"/>
              <a:t>Bir başka açıdan, performans ölçümü bir </a:t>
            </a:r>
            <a:r>
              <a:rPr lang="tr-TR" sz="2800" dirty="0" err="1"/>
              <a:t>standartize</a:t>
            </a:r>
            <a:r>
              <a:rPr lang="tr-TR" sz="2800" dirty="0"/>
              <a:t> etme çabası olduğu için profesyonel bilginin göz ardı edilmesine neden olabilecek ve sistem sorumluluğuna zarar verebilecektir.</a:t>
            </a:r>
          </a:p>
          <a:p>
            <a:r>
              <a:rPr lang="tr-TR" sz="2800" dirty="0"/>
              <a:t>Zira, rekabet halindeki okullar nitelik yarışı yapıp elde ettikleri kazanımları </a:t>
            </a:r>
            <a:r>
              <a:rPr lang="tr-TR" sz="2800" dirty="0" smtClean="0"/>
              <a:t>diğerleriyle </a:t>
            </a:r>
            <a:r>
              <a:rPr lang="tr-TR" sz="2800" dirty="0"/>
              <a:t>paylaşmayabilecektir. Ayrıca, performans ölçümü iyi performansı cezalandırabilecektir. Şöyle ki, az bütçeyle çok iş yaparak başarı kazanan kişi ya da kuruma bir sonraki yıl daha az kaynak verilebilecektir. </a:t>
            </a:r>
          </a:p>
          <a:p>
            <a:endParaRPr lang="tr-TR" dirty="0"/>
          </a:p>
        </p:txBody>
      </p:sp>
    </p:spTree>
    <p:extLst>
      <p:ext uri="{BB962C8B-B14F-4D97-AF65-F5344CB8AC3E}">
        <p14:creationId xmlns:p14="http://schemas.microsoft.com/office/powerpoint/2010/main" val="15327194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1473</TotalTime>
  <Words>979</Words>
  <Application>Microsoft Office PowerPoint</Application>
  <PresentationFormat>Ekran Gösterisi (4:3)</PresentationFormat>
  <Paragraphs>54</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Franklin Gothic Book</vt:lpstr>
      <vt:lpstr>Perpetua</vt:lpstr>
      <vt:lpstr>Wingdings</vt:lpstr>
      <vt:lpstr>Wingdings 2</vt:lpstr>
      <vt:lpstr>Hisse Senedi</vt:lpstr>
      <vt:lpstr>Eğitim Sisteminde İstihdam Dersi Notları –10</vt:lpstr>
      <vt:lpstr>PERFORMANS DEĞERLENDİRME</vt:lpstr>
      <vt:lpstr>PowerPoint Sunusu</vt:lpstr>
      <vt:lpstr>PowerPoint Sunusu</vt:lpstr>
      <vt:lpstr>PowerPoint Sunusu</vt:lpstr>
      <vt:lpstr>PowerPoint Sunusu</vt:lpstr>
      <vt:lpstr>PowerPoint Sunusu</vt:lpstr>
      <vt:lpstr>PowerPoint Sunusu</vt:lpstr>
      <vt:lpstr>PowerPoint Sunusu</vt:lpstr>
      <vt:lpstr>PowerPoint Sunusu</vt:lpstr>
      <vt:lpstr>Performans Değerlendirmede Teknik Hata Nedenleri</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339</cp:revision>
  <dcterms:created xsi:type="dcterms:W3CDTF">2014-05-05T08:01:07Z</dcterms:created>
  <dcterms:modified xsi:type="dcterms:W3CDTF">2019-11-21T07:18:12Z</dcterms:modified>
</cp:coreProperties>
</file>