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5" r:id="rId8"/>
    <p:sldId id="262" r:id="rId9"/>
    <p:sldId id="263" r:id="rId10"/>
    <p:sldId id="264" r:id="rId11"/>
    <p:sldId id="266" r:id="rId12"/>
    <p:sldId id="267" r:id="rId13"/>
    <p:sldId id="268" r:id="rId14"/>
    <p:sldId id="269"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5" d="100"/>
          <a:sy n="65" d="100"/>
        </p:scale>
        <p:origin x="48" y="34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1A22BFBD-2B61-4C68-888B-0DEC75B40529}" type="datetimeFigureOut">
              <a:rPr lang="tr-TR" smtClean="0"/>
              <a:t>25.02.2020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FFB3727-1AE8-465F-A22D-4792C0EC80C6}" type="slidenum">
              <a:rPr lang="tr-TR" smtClean="0"/>
              <a:t>‹#›</a:t>
            </a:fld>
            <a:endParaRPr lang="tr-TR"/>
          </a:p>
        </p:txBody>
      </p:sp>
    </p:spTree>
    <p:extLst>
      <p:ext uri="{BB962C8B-B14F-4D97-AF65-F5344CB8AC3E}">
        <p14:creationId xmlns:p14="http://schemas.microsoft.com/office/powerpoint/2010/main" val="36172981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A22BFBD-2B61-4C68-888B-0DEC75B40529}" type="datetimeFigureOut">
              <a:rPr lang="tr-TR" smtClean="0"/>
              <a:t>25.02.2020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FFB3727-1AE8-465F-A22D-4792C0EC80C6}" type="slidenum">
              <a:rPr lang="tr-TR" smtClean="0"/>
              <a:t>‹#›</a:t>
            </a:fld>
            <a:endParaRPr lang="tr-TR"/>
          </a:p>
        </p:txBody>
      </p:sp>
    </p:spTree>
    <p:extLst>
      <p:ext uri="{BB962C8B-B14F-4D97-AF65-F5344CB8AC3E}">
        <p14:creationId xmlns:p14="http://schemas.microsoft.com/office/powerpoint/2010/main" val="42300160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A22BFBD-2B61-4C68-888B-0DEC75B40529}" type="datetimeFigureOut">
              <a:rPr lang="tr-TR" smtClean="0"/>
              <a:t>25.02.2020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FFB3727-1AE8-465F-A22D-4792C0EC80C6}" type="slidenum">
              <a:rPr lang="tr-TR" smtClean="0"/>
              <a:t>‹#›</a:t>
            </a:fld>
            <a:endParaRPr lang="tr-TR"/>
          </a:p>
        </p:txBody>
      </p:sp>
    </p:spTree>
    <p:extLst>
      <p:ext uri="{BB962C8B-B14F-4D97-AF65-F5344CB8AC3E}">
        <p14:creationId xmlns:p14="http://schemas.microsoft.com/office/powerpoint/2010/main" val="8124234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A22BFBD-2B61-4C68-888B-0DEC75B40529}" type="datetimeFigureOut">
              <a:rPr lang="tr-TR" smtClean="0"/>
              <a:t>25.02.2020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FFB3727-1AE8-465F-A22D-4792C0EC80C6}" type="slidenum">
              <a:rPr lang="tr-TR" smtClean="0"/>
              <a:t>‹#›</a:t>
            </a:fld>
            <a:endParaRPr lang="tr-TR"/>
          </a:p>
        </p:txBody>
      </p:sp>
    </p:spTree>
    <p:extLst>
      <p:ext uri="{BB962C8B-B14F-4D97-AF65-F5344CB8AC3E}">
        <p14:creationId xmlns:p14="http://schemas.microsoft.com/office/powerpoint/2010/main" val="13802096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1A22BFBD-2B61-4C68-888B-0DEC75B40529}" type="datetimeFigureOut">
              <a:rPr lang="tr-TR" smtClean="0"/>
              <a:t>25.02.2020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FFB3727-1AE8-465F-A22D-4792C0EC80C6}" type="slidenum">
              <a:rPr lang="tr-TR" smtClean="0"/>
              <a:t>‹#›</a:t>
            </a:fld>
            <a:endParaRPr lang="tr-TR"/>
          </a:p>
        </p:txBody>
      </p:sp>
    </p:spTree>
    <p:extLst>
      <p:ext uri="{BB962C8B-B14F-4D97-AF65-F5344CB8AC3E}">
        <p14:creationId xmlns:p14="http://schemas.microsoft.com/office/powerpoint/2010/main" val="42336157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1A22BFBD-2B61-4C68-888B-0DEC75B40529}" type="datetimeFigureOut">
              <a:rPr lang="tr-TR" smtClean="0"/>
              <a:t>25.02.2020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FFB3727-1AE8-465F-A22D-4792C0EC80C6}" type="slidenum">
              <a:rPr lang="tr-TR" smtClean="0"/>
              <a:t>‹#›</a:t>
            </a:fld>
            <a:endParaRPr lang="tr-TR"/>
          </a:p>
        </p:txBody>
      </p:sp>
    </p:spTree>
    <p:extLst>
      <p:ext uri="{BB962C8B-B14F-4D97-AF65-F5344CB8AC3E}">
        <p14:creationId xmlns:p14="http://schemas.microsoft.com/office/powerpoint/2010/main" val="29577539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1A22BFBD-2B61-4C68-888B-0DEC75B40529}" type="datetimeFigureOut">
              <a:rPr lang="tr-TR" smtClean="0"/>
              <a:t>25.02.2020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BFFB3727-1AE8-465F-A22D-4792C0EC80C6}" type="slidenum">
              <a:rPr lang="tr-TR" smtClean="0"/>
              <a:t>‹#›</a:t>
            </a:fld>
            <a:endParaRPr lang="tr-TR"/>
          </a:p>
        </p:txBody>
      </p:sp>
    </p:spTree>
    <p:extLst>
      <p:ext uri="{BB962C8B-B14F-4D97-AF65-F5344CB8AC3E}">
        <p14:creationId xmlns:p14="http://schemas.microsoft.com/office/powerpoint/2010/main" val="14017986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1A22BFBD-2B61-4C68-888B-0DEC75B40529}" type="datetimeFigureOut">
              <a:rPr lang="tr-TR" smtClean="0"/>
              <a:t>25.02.2020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BFFB3727-1AE8-465F-A22D-4792C0EC80C6}" type="slidenum">
              <a:rPr lang="tr-TR" smtClean="0"/>
              <a:t>‹#›</a:t>
            </a:fld>
            <a:endParaRPr lang="tr-TR"/>
          </a:p>
        </p:txBody>
      </p:sp>
    </p:spTree>
    <p:extLst>
      <p:ext uri="{BB962C8B-B14F-4D97-AF65-F5344CB8AC3E}">
        <p14:creationId xmlns:p14="http://schemas.microsoft.com/office/powerpoint/2010/main" val="25809767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1A22BFBD-2B61-4C68-888B-0DEC75B40529}" type="datetimeFigureOut">
              <a:rPr lang="tr-TR" smtClean="0"/>
              <a:t>25.02.2020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BFFB3727-1AE8-465F-A22D-4792C0EC80C6}" type="slidenum">
              <a:rPr lang="tr-TR" smtClean="0"/>
              <a:t>‹#›</a:t>
            </a:fld>
            <a:endParaRPr lang="tr-TR"/>
          </a:p>
        </p:txBody>
      </p:sp>
    </p:spTree>
    <p:extLst>
      <p:ext uri="{BB962C8B-B14F-4D97-AF65-F5344CB8AC3E}">
        <p14:creationId xmlns:p14="http://schemas.microsoft.com/office/powerpoint/2010/main" val="39863201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1A22BFBD-2B61-4C68-888B-0DEC75B40529}" type="datetimeFigureOut">
              <a:rPr lang="tr-TR" smtClean="0"/>
              <a:t>25.02.2020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FFB3727-1AE8-465F-A22D-4792C0EC80C6}" type="slidenum">
              <a:rPr lang="tr-TR" smtClean="0"/>
              <a:t>‹#›</a:t>
            </a:fld>
            <a:endParaRPr lang="tr-TR"/>
          </a:p>
        </p:txBody>
      </p:sp>
    </p:spTree>
    <p:extLst>
      <p:ext uri="{BB962C8B-B14F-4D97-AF65-F5344CB8AC3E}">
        <p14:creationId xmlns:p14="http://schemas.microsoft.com/office/powerpoint/2010/main" val="32510486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1A22BFBD-2B61-4C68-888B-0DEC75B40529}" type="datetimeFigureOut">
              <a:rPr lang="tr-TR" smtClean="0"/>
              <a:t>25.02.2020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FFB3727-1AE8-465F-A22D-4792C0EC80C6}" type="slidenum">
              <a:rPr lang="tr-TR" smtClean="0"/>
              <a:t>‹#›</a:t>
            </a:fld>
            <a:endParaRPr lang="tr-TR"/>
          </a:p>
        </p:txBody>
      </p:sp>
    </p:spTree>
    <p:extLst>
      <p:ext uri="{BB962C8B-B14F-4D97-AF65-F5344CB8AC3E}">
        <p14:creationId xmlns:p14="http://schemas.microsoft.com/office/powerpoint/2010/main" val="30073330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22BFBD-2B61-4C68-888B-0DEC75B40529}" type="datetimeFigureOut">
              <a:rPr lang="tr-TR" smtClean="0"/>
              <a:t>25.02.2020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FFB3727-1AE8-465F-A22D-4792C0EC80C6}" type="slidenum">
              <a:rPr lang="tr-TR" smtClean="0"/>
              <a:t>‹#›</a:t>
            </a:fld>
            <a:endParaRPr lang="tr-TR"/>
          </a:p>
        </p:txBody>
      </p:sp>
    </p:spTree>
    <p:extLst>
      <p:ext uri="{BB962C8B-B14F-4D97-AF65-F5344CB8AC3E}">
        <p14:creationId xmlns:p14="http://schemas.microsoft.com/office/powerpoint/2010/main" val="13012083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653440"/>
            <a:ext cx="9144000" cy="2387600"/>
          </a:xfrm>
        </p:spPr>
        <p:txBody>
          <a:bodyPr>
            <a:normAutofit/>
          </a:bodyPr>
          <a:lstStyle/>
          <a:p>
            <a:r>
              <a:rPr lang="tr-TR" b="1" dirty="0" smtClean="0">
                <a:solidFill>
                  <a:srgbClr val="FF0000"/>
                </a:solidFill>
              </a:rPr>
              <a:t>SINIF </a:t>
            </a:r>
            <a:r>
              <a:rPr lang="tr-TR" b="1" dirty="0">
                <a:solidFill>
                  <a:srgbClr val="FF0000"/>
                </a:solidFill>
              </a:rPr>
              <a:t>REHBERLİK PROGRAMI</a:t>
            </a:r>
            <a:r>
              <a:rPr lang="en-US" dirty="0">
                <a:solidFill>
                  <a:srgbClr val="FF0000"/>
                </a:solidFill>
              </a:rPr>
              <a:t/>
            </a:r>
            <a:br>
              <a:rPr lang="en-US" dirty="0">
                <a:solidFill>
                  <a:srgbClr val="FF0000"/>
                </a:solidFill>
              </a:rPr>
            </a:br>
            <a:r>
              <a:rPr lang="tr-TR" sz="4900" b="1" dirty="0">
                <a:solidFill>
                  <a:srgbClr val="00B0F0"/>
                </a:solidFill>
              </a:rPr>
              <a:t>(Okul Öncesi, İlkokul, Ortaokul ve Lise</a:t>
            </a:r>
            <a:r>
              <a:rPr lang="tr-TR" sz="4900" b="1" dirty="0" smtClean="0">
                <a:solidFill>
                  <a:srgbClr val="00B0F0"/>
                </a:solidFill>
              </a:rPr>
              <a:t>)</a:t>
            </a:r>
            <a:endParaRPr lang="tr-TR" sz="4900" dirty="0">
              <a:solidFill>
                <a:srgbClr val="00B0F0"/>
              </a:solidFill>
            </a:endParaRPr>
          </a:p>
        </p:txBody>
      </p:sp>
      <p:sp>
        <p:nvSpPr>
          <p:cNvPr id="3" name="Alt Başlık 2"/>
          <p:cNvSpPr>
            <a:spLocks noGrp="1"/>
          </p:cNvSpPr>
          <p:nvPr>
            <p:ph type="subTitle" idx="1"/>
          </p:nvPr>
        </p:nvSpPr>
        <p:spPr/>
        <p:txBody>
          <a:bodyPr/>
          <a:lstStyle/>
          <a:p>
            <a:pPr lvl="0"/>
            <a:r>
              <a:rPr lang="tr-TR" dirty="0">
                <a:solidFill>
                  <a:srgbClr val="00B050"/>
                </a:solidFill>
                <a:latin typeface="Arial Black" panose="020B0A04020102020204" pitchFamily="34" charset="0"/>
              </a:rPr>
              <a:t>Kariyer Farkındalığı</a:t>
            </a:r>
            <a:endParaRPr lang="en-US" dirty="0">
              <a:solidFill>
                <a:srgbClr val="00B050"/>
              </a:solidFill>
              <a:latin typeface="Arial Black" panose="020B0A04020102020204" pitchFamily="34" charset="0"/>
            </a:endParaRPr>
          </a:p>
          <a:p>
            <a:pPr lvl="0"/>
            <a:r>
              <a:rPr lang="tr-TR" dirty="0">
                <a:solidFill>
                  <a:srgbClr val="00B050"/>
                </a:solidFill>
                <a:latin typeface="Arial Black" panose="020B0A04020102020204" pitchFamily="34" charset="0"/>
              </a:rPr>
              <a:t>Kariyer Hazırlığı</a:t>
            </a:r>
            <a:endParaRPr lang="en-US" dirty="0">
              <a:solidFill>
                <a:srgbClr val="00B050"/>
              </a:solidFill>
              <a:latin typeface="Arial Black" panose="020B0A04020102020204" pitchFamily="34" charset="0"/>
            </a:endParaRPr>
          </a:p>
          <a:p>
            <a:pPr lvl="0"/>
            <a:r>
              <a:rPr lang="tr-TR" dirty="0">
                <a:solidFill>
                  <a:srgbClr val="00B050"/>
                </a:solidFill>
                <a:latin typeface="Arial Black" panose="020B0A04020102020204" pitchFamily="34" charset="0"/>
              </a:rPr>
              <a:t>Kariyer Planlama</a:t>
            </a:r>
            <a:endParaRPr lang="en-US" dirty="0">
              <a:solidFill>
                <a:srgbClr val="00B050"/>
              </a:solidFill>
              <a:latin typeface="Arial Black" panose="020B0A04020102020204" pitchFamily="34" charset="0"/>
            </a:endParaRPr>
          </a:p>
          <a:p>
            <a:endParaRPr lang="tr-TR" dirty="0"/>
          </a:p>
        </p:txBody>
      </p:sp>
    </p:spTree>
    <p:extLst>
      <p:ext uri="{BB962C8B-B14F-4D97-AF65-F5344CB8AC3E}">
        <p14:creationId xmlns:p14="http://schemas.microsoft.com/office/powerpoint/2010/main" val="31528594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807183"/>
          </a:xfrm>
        </p:spPr>
        <p:txBody>
          <a:bodyPr/>
          <a:lstStyle/>
          <a:p>
            <a:pPr algn="ctr"/>
            <a:r>
              <a:rPr lang="tr-TR" b="1" dirty="0">
                <a:solidFill>
                  <a:srgbClr val="FF0000"/>
                </a:solidFill>
              </a:rPr>
              <a:t>8.SINIF</a:t>
            </a:r>
            <a:endParaRPr lang="en-US" dirty="0">
              <a:solidFill>
                <a:srgbClr val="FF0000"/>
              </a:solidFill>
            </a:endParaRPr>
          </a:p>
        </p:txBody>
      </p:sp>
      <p:sp>
        <p:nvSpPr>
          <p:cNvPr id="3" name="İçerik Yer Tutucusu 2"/>
          <p:cNvSpPr>
            <a:spLocks noGrp="1"/>
          </p:cNvSpPr>
          <p:nvPr>
            <p:ph idx="1"/>
          </p:nvPr>
        </p:nvSpPr>
        <p:spPr>
          <a:xfrm>
            <a:off x="838200" y="1383323"/>
            <a:ext cx="10515600" cy="4793640"/>
          </a:xfrm>
        </p:spPr>
        <p:txBody>
          <a:bodyPr>
            <a:normAutofit fontScale="77500" lnSpcReduction="20000"/>
          </a:bodyPr>
          <a:lstStyle/>
          <a:p>
            <a:pPr marL="514350" lvl="0" indent="-514350">
              <a:buFont typeface="+mj-lt"/>
              <a:buAutoNum type="arabicPeriod"/>
            </a:pPr>
            <a:r>
              <a:rPr lang="tr-TR" dirty="0"/>
              <a:t>Yapabildiği ve hoşlandığı etkinliklere dayalı olarak ilgi ve yeteneklerine örnekler verir.</a:t>
            </a:r>
            <a:endParaRPr lang="en-US" dirty="0"/>
          </a:p>
          <a:p>
            <a:pPr marL="514350" lvl="0" indent="-514350">
              <a:buFont typeface="+mj-lt"/>
              <a:buAutoNum type="arabicPeriod"/>
            </a:pPr>
            <a:r>
              <a:rPr lang="tr-TR" dirty="0"/>
              <a:t>Okul içi veya okul dışındaki etkinliklere katılırken ilgi ve yeteneklerini dikkate alır.</a:t>
            </a:r>
            <a:endParaRPr lang="en-US" dirty="0"/>
          </a:p>
          <a:p>
            <a:pPr marL="514350" lvl="0" indent="-514350">
              <a:buFont typeface="+mj-lt"/>
              <a:buAutoNum type="arabicPeriod"/>
            </a:pPr>
            <a:r>
              <a:rPr lang="tr-TR" dirty="0"/>
              <a:t>Mesleki değerlerinin farkına varır.</a:t>
            </a:r>
            <a:endParaRPr lang="en-US" dirty="0"/>
          </a:p>
          <a:p>
            <a:pPr marL="514350" lvl="0" indent="-514350">
              <a:buFont typeface="+mj-lt"/>
              <a:buAutoNum type="arabicPeriod"/>
            </a:pPr>
            <a:r>
              <a:rPr lang="tr-TR" dirty="0"/>
              <a:t>Kısa ve uzun vadeli kariyer amaçları oluşturur.</a:t>
            </a:r>
            <a:endParaRPr lang="en-US" dirty="0"/>
          </a:p>
          <a:p>
            <a:pPr marL="514350" lvl="0" indent="-514350">
              <a:buFont typeface="+mj-lt"/>
              <a:buAutoNum type="arabicPeriod"/>
            </a:pPr>
            <a:r>
              <a:rPr lang="tr-TR" dirty="0"/>
              <a:t>Kariyer amaçları ile kariyer beklentilerini karşılaştırır.</a:t>
            </a:r>
            <a:endParaRPr lang="en-US" dirty="0"/>
          </a:p>
          <a:p>
            <a:pPr marL="514350" lvl="0" indent="-514350">
              <a:buFont typeface="+mj-lt"/>
              <a:buAutoNum type="arabicPeriod"/>
            </a:pPr>
            <a:r>
              <a:rPr lang="tr-TR" dirty="0"/>
              <a:t>Kendi özellikleriyle seçmek istediği lise türlerinin özelliklerini ilişkilendirir. (Özellikler kapsamında ilgi, yetenek, akademik başarı vb., lise türleri kapsamında da fen lisesi, Anadolu lisesi, meslek lisesi, teknik lise, sosyal bilimler lisesi ele alınacaktır)</a:t>
            </a:r>
            <a:endParaRPr lang="en-US" dirty="0"/>
          </a:p>
          <a:p>
            <a:pPr marL="514350" lvl="0" indent="-514350">
              <a:buFont typeface="+mj-lt"/>
              <a:buAutoNum type="arabicPeriod"/>
            </a:pPr>
            <a:r>
              <a:rPr lang="tr-TR" dirty="0"/>
              <a:t>Lise türü seçimine ilişkin kararını verirken kendi görüşleri ile aile ve yakın çevresinin görüşlerini karşılaştırır.</a:t>
            </a:r>
            <a:endParaRPr lang="en-US" dirty="0"/>
          </a:p>
          <a:p>
            <a:pPr marL="514350" lvl="0" indent="-514350">
              <a:buFont typeface="+mj-lt"/>
              <a:buAutoNum type="arabicPeriod"/>
            </a:pPr>
            <a:r>
              <a:rPr lang="tr-TR" dirty="0"/>
              <a:t>Lise türü seçimi yaparken karar verme becerisini kullanır.</a:t>
            </a:r>
            <a:endParaRPr lang="en-US" dirty="0"/>
          </a:p>
          <a:p>
            <a:pPr marL="514350" lvl="0" indent="-514350">
              <a:buFont typeface="+mj-lt"/>
              <a:buAutoNum type="arabicPeriod"/>
            </a:pPr>
            <a:r>
              <a:rPr lang="tr-TR" dirty="0"/>
              <a:t>Lise türüne ilişkin kararını tekrar değerlendirir</a:t>
            </a:r>
            <a:r>
              <a:rPr lang="tr-TR" dirty="0" smtClean="0"/>
              <a:t>.</a:t>
            </a:r>
            <a:endParaRPr lang="en-US" dirty="0"/>
          </a:p>
        </p:txBody>
      </p:sp>
    </p:spTree>
    <p:extLst>
      <p:ext uri="{BB962C8B-B14F-4D97-AF65-F5344CB8AC3E}">
        <p14:creationId xmlns:p14="http://schemas.microsoft.com/office/powerpoint/2010/main" val="26100895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725121"/>
          </a:xfrm>
        </p:spPr>
        <p:txBody>
          <a:bodyPr/>
          <a:lstStyle/>
          <a:p>
            <a:pPr algn="ctr"/>
            <a:r>
              <a:rPr lang="tr-TR" b="1" dirty="0">
                <a:solidFill>
                  <a:srgbClr val="FF0000"/>
                </a:solidFill>
              </a:rPr>
              <a:t>9. </a:t>
            </a:r>
            <a:r>
              <a:rPr lang="tr-TR" b="1" dirty="0" smtClean="0">
                <a:solidFill>
                  <a:srgbClr val="FF0000"/>
                </a:solidFill>
              </a:rPr>
              <a:t>SINIF</a:t>
            </a:r>
            <a:endParaRPr lang="tr-TR" dirty="0">
              <a:solidFill>
                <a:srgbClr val="FF0000"/>
              </a:solidFill>
            </a:endParaRPr>
          </a:p>
        </p:txBody>
      </p:sp>
      <p:sp>
        <p:nvSpPr>
          <p:cNvPr id="3" name="İçerik Yer Tutucusu 2"/>
          <p:cNvSpPr>
            <a:spLocks noGrp="1"/>
          </p:cNvSpPr>
          <p:nvPr>
            <p:ph idx="1"/>
          </p:nvPr>
        </p:nvSpPr>
        <p:spPr>
          <a:xfrm>
            <a:off x="838200" y="1219200"/>
            <a:ext cx="10515600" cy="4957763"/>
          </a:xfrm>
        </p:spPr>
        <p:txBody>
          <a:bodyPr>
            <a:normAutofit lnSpcReduction="10000"/>
          </a:bodyPr>
          <a:lstStyle/>
          <a:p>
            <a:pPr marL="514350" lvl="0" indent="-514350">
              <a:buFont typeface="+mj-lt"/>
              <a:buAutoNum type="arabicPeriod"/>
            </a:pPr>
            <a:r>
              <a:rPr lang="tr-TR" dirty="0"/>
              <a:t>İlgi ve hobilerini ayırt eder.</a:t>
            </a:r>
            <a:endParaRPr lang="en-US" dirty="0"/>
          </a:p>
          <a:p>
            <a:pPr marL="514350" lvl="0" indent="-514350">
              <a:buFont typeface="+mj-lt"/>
              <a:buAutoNum type="arabicPeriod"/>
            </a:pPr>
            <a:r>
              <a:rPr lang="tr-TR" dirty="0"/>
              <a:t>Kendi mesleki değerlerinin farkına varır.</a:t>
            </a:r>
            <a:endParaRPr lang="en-US" dirty="0"/>
          </a:p>
          <a:p>
            <a:pPr marL="514350" lvl="0" indent="-514350">
              <a:buFont typeface="+mj-lt"/>
              <a:buAutoNum type="arabicPeriod"/>
            </a:pPr>
            <a:r>
              <a:rPr lang="tr-TR" dirty="0"/>
              <a:t>Mesleklerin cinsiyet gözetmeksizin yapılabileceğini benimser.</a:t>
            </a:r>
            <a:endParaRPr lang="en-US" dirty="0"/>
          </a:p>
          <a:p>
            <a:pPr marL="514350" lvl="0" indent="-514350">
              <a:buFont typeface="+mj-lt"/>
              <a:buAutoNum type="arabicPeriod"/>
            </a:pPr>
            <a:r>
              <a:rPr lang="tr-TR" dirty="0"/>
              <a:t>Yaşam değerleri ile mesleki değerlerini ayırt eder.</a:t>
            </a:r>
            <a:endParaRPr lang="en-US" dirty="0"/>
          </a:p>
          <a:p>
            <a:pPr marL="514350" lvl="0" indent="-514350">
              <a:buFont typeface="+mj-lt"/>
              <a:buAutoNum type="arabicPeriod"/>
            </a:pPr>
            <a:r>
              <a:rPr lang="tr-TR" dirty="0"/>
              <a:t>Kısa ve uzun vadeli kariyer amaçlarını gözden geçirir.</a:t>
            </a:r>
            <a:endParaRPr lang="en-US" dirty="0"/>
          </a:p>
          <a:p>
            <a:pPr marL="514350" lvl="0" indent="-514350">
              <a:buFont typeface="+mj-lt"/>
              <a:buAutoNum type="arabicPeriod"/>
            </a:pPr>
            <a:r>
              <a:rPr lang="tr-TR" dirty="0"/>
              <a:t>Mesleklerin zaman içindeki değişimini ve gelişimini takip eder.</a:t>
            </a:r>
            <a:endParaRPr lang="en-US" dirty="0"/>
          </a:p>
          <a:p>
            <a:pPr marL="514350" lvl="0" indent="-514350">
              <a:buFont typeface="+mj-lt"/>
              <a:buAutoNum type="arabicPeriod"/>
            </a:pPr>
            <a:r>
              <a:rPr lang="tr-TR" dirty="0"/>
              <a:t>Kendi özellikleriyle kariyer kararlarını ilişkilendirir.</a:t>
            </a:r>
            <a:endParaRPr lang="en-US" dirty="0"/>
          </a:p>
          <a:p>
            <a:pPr marL="514350" lvl="0" indent="-514350">
              <a:buFont typeface="+mj-lt"/>
              <a:buAutoNum type="arabicPeriod"/>
            </a:pPr>
            <a:r>
              <a:rPr lang="tr-TR" dirty="0"/>
              <a:t>Alan/bölüm/dal/ders seçiminde ilgi, yetenek ve mesleki değerleri dikkate alır.</a:t>
            </a:r>
            <a:endParaRPr lang="en-US" dirty="0"/>
          </a:p>
          <a:p>
            <a:pPr marL="514350" lvl="0" indent="-514350">
              <a:buFont typeface="+mj-lt"/>
              <a:buAutoNum type="arabicPeriod"/>
            </a:pPr>
            <a:r>
              <a:rPr lang="tr-TR" dirty="0"/>
              <a:t>Kariyer hazırlığı sürecinde belirlediği amaçlar doğrultusunda alan/dal/ders seçiminde karar verme becerisi kullanır</a:t>
            </a:r>
            <a:r>
              <a:rPr lang="tr-TR" dirty="0" smtClean="0"/>
              <a:t>.</a:t>
            </a:r>
            <a:endParaRPr lang="en-US" dirty="0"/>
          </a:p>
        </p:txBody>
      </p:sp>
    </p:spTree>
    <p:extLst>
      <p:ext uri="{BB962C8B-B14F-4D97-AF65-F5344CB8AC3E}">
        <p14:creationId xmlns:p14="http://schemas.microsoft.com/office/powerpoint/2010/main" val="21774088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795460"/>
          </a:xfrm>
        </p:spPr>
        <p:txBody>
          <a:bodyPr/>
          <a:lstStyle/>
          <a:p>
            <a:pPr algn="ctr"/>
            <a:r>
              <a:rPr lang="tr-TR" b="1" dirty="0" smtClean="0">
                <a:solidFill>
                  <a:srgbClr val="FF0000"/>
                </a:solidFill>
              </a:rPr>
              <a:t>10.SINIF</a:t>
            </a:r>
            <a:endParaRPr lang="tr-TR" dirty="0">
              <a:solidFill>
                <a:srgbClr val="FF0000"/>
              </a:solidFill>
            </a:endParaRPr>
          </a:p>
        </p:txBody>
      </p:sp>
      <p:sp>
        <p:nvSpPr>
          <p:cNvPr id="3" name="İçerik Yer Tutucusu 2"/>
          <p:cNvSpPr>
            <a:spLocks noGrp="1"/>
          </p:cNvSpPr>
          <p:nvPr>
            <p:ph idx="1"/>
          </p:nvPr>
        </p:nvSpPr>
        <p:spPr>
          <a:xfrm>
            <a:off x="838200" y="1160586"/>
            <a:ext cx="10515600" cy="5016377"/>
          </a:xfrm>
        </p:spPr>
        <p:txBody>
          <a:bodyPr>
            <a:normAutofit fontScale="92500" lnSpcReduction="20000"/>
          </a:bodyPr>
          <a:lstStyle/>
          <a:p>
            <a:pPr marL="514350" lvl="0" indent="-514350">
              <a:buFont typeface="+mj-lt"/>
              <a:buAutoNum type="arabicPeriod"/>
            </a:pPr>
            <a:r>
              <a:rPr lang="tr-TR" dirty="0"/>
              <a:t>Okul içinde veya dışında etkinliklere katılırken ilgi ve yeteneklerini dikkate alır.</a:t>
            </a:r>
            <a:endParaRPr lang="en-US" dirty="0"/>
          </a:p>
          <a:p>
            <a:pPr marL="514350" lvl="0" indent="-514350">
              <a:buFont typeface="+mj-lt"/>
              <a:buAutoNum type="arabicPeriod"/>
            </a:pPr>
            <a:r>
              <a:rPr lang="tr-TR" dirty="0"/>
              <a:t>Alan/bölüm/dal/ders seçiminde ilgi, yetenek ve mesleki değerleri dikkate alır.</a:t>
            </a:r>
            <a:endParaRPr lang="en-US" dirty="0"/>
          </a:p>
          <a:p>
            <a:pPr marL="514350" lvl="0" indent="-514350">
              <a:buFont typeface="+mj-lt"/>
              <a:buAutoNum type="arabicPeriod"/>
            </a:pPr>
            <a:r>
              <a:rPr lang="tr-TR" dirty="0"/>
              <a:t>Kısa ve uzun vadeli kariyer amaçları belirler.</a:t>
            </a:r>
            <a:endParaRPr lang="en-US" dirty="0"/>
          </a:p>
          <a:p>
            <a:pPr marL="514350" lvl="0" indent="-514350">
              <a:buFont typeface="+mj-lt"/>
              <a:buAutoNum type="arabicPeriod"/>
            </a:pPr>
            <a:r>
              <a:rPr lang="tr-TR" dirty="0"/>
              <a:t>Akademik amaçlarıyla seçmek istediği kariyerlerin gerektirdiği akademik koşullar arasında bağ kurar.</a:t>
            </a:r>
            <a:endParaRPr lang="en-US" dirty="0"/>
          </a:p>
          <a:p>
            <a:pPr marL="514350" lvl="0" indent="-514350">
              <a:buFont typeface="+mj-lt"/>
              <a:buAutoNum type="arabicPeriod"/>
            </a:pPr>
            <a:r>
              <a:rPr lang="tr-TR" dirty="0"/>
              <a:t>Kariyer beklentileri ile kariyer amaçlarını karşılaştırır.</a:t>
            </a:r>
            <a:endParaRPr lang="en-US" dirty="0"/>
          </a:p>
          <a:p>
            <a:pPr marL="514350" lvl="0" indent="-514350">
              <a:buFont typeface="+mj-lt"/>
              <a:buAutoNum type="arabicPeriod"/>
            </a:pPr>
            <a:r>
              <a:rPr lang="tr-TR" dirty="0"/>
              <a:t>Kariyer karar verme süreçlerinde kendi görüşleri ile aile ve yakın çevresinin görüşlerini karşılaştırır.</a:t>
            </a:r>
            <a:endParaRPr lang="en-US" dirty="0"/>
          </a:p>
          <a:p>
            <a:pPr marL="514350" lvl="0" indent="-514350">
              <a:buFont typeface="+mj-lt"/>
              <a:buAutoNum type="arabicPeriod"/>
            </a:pPr>
            <a:r>
              <a:rPr lang="tr-TR" dirty="0"/>
              <a:t>Derslerin mesleklerle ilişkisini açıklar.</a:t>
            </a:r>
            <a:endParaRPr lang="en-US" dirty="0"/>
          </a:p>
          <a:p>
            <a:pPr marL="514350" lvl="0" indent="-514350">
              <a:buFont typeface="+mj-lt"/>
              <a:buAutoNum type="arabicPeriod"/>
            </a:pPr>
            <a:r>
              <a:rPr lang="tr-TR" dirty="0"/>
              <a:t>Ders/alan/dal seçerken karar verme becerisini kullanır.</a:t>
            </a:r>
            <a:endParaRPr lang="en-US" dirty="0"/>
          </a:p>
          <a:p>
            <a:pPr marL="514350" lvl="0" indent="-514350">
              <a:buFont typeface="+mj-lt"/>
              <a:buAutoNum type="arabicPeriod"/>
            </a:pPr>
            <a:r>
              <a:rPr lang="tr-TR" dirty="0"/>
              <a:t>Kariyer hazırlığı sürecinde belirlediği amaçlar doğrultusunda alan/dal/ders seçimi yapar</a:t>
            </a:r>
            <a:r>
              <a:rPr lang="tr-TR" dirty="0" smtClean="0"/>
              <a:t>.</a:t>
            </a:r>
            <a:endParaRPr lang="en-US" dirty="0"/>
          </a:p>
        </p:txBody>
      </p:sp>
    </p:spTree>
    <p:extLst>
      <p:ext uri="{BB962C8B-B14F-4D97-AF65-F5344CB8AC3E}">
        <p14:creationId xmlns:p14="http://schemas.microsoft.com/office/powerpoint/2010/main" val="34949173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748567"/>
          </a:xfrm>
        </p:spPr>
        <p:txBody>
          <a:bodyPr/>
          <a:lstStyle/>
          <a:p>
            <a:pPr algn="ctr"/>
            <a:r>
              <a:rPr lang="tr-TR" b="1" dirty="0" smtClean="0">
                <a:solidFill>
                  <a:srgbClr val="FF0000"/>
                </a:solidFill>
              </a:rPr>
              <a:t>11.SINIF</a:t>
            </a:r>
            <a:endParaRPr lang="tr-TR" dirty="0">
              <a:solidFill>
                <a:srgbClr val="FF0000"/>
              </a:solidFill>
            </a:endParaRPr>
          </a:p>
        </p:txBody>
      </p:sp>
      <p:sp>
        <p:nvSpPr>
          <p:cNvPr id="3" name="İçerik Yer Tutucusu 2"/>
          <p:cNvSpPr>
            <a:spLocks noGrp="1"/>
          </p:cNvSpPr>
          <p:nvPr>
            <p:ph idx="1"/>
          </p:nvPr>
        </p:nvSpPr>
        <p:spPr>
          <a:xfrm>
            <a:off x="838200" y="1289538"/>
            <a:ext cx="10515600" cy="4887425"/>
          </a:xfrm>
        </p:spPr>
        <p:txBody>
          <a:bodyPr>
            <a:normAutofit fontScale="92500" lnSpcReduction="10000"/>
          </a:bodyPr>
          <a:lstStyle/>
          <a:p>
            <a:pPr marL="514350" lvl="0" indent="-514350">
              <a:buFont typeface="+mj-lt"/>
              <a:buAutoNum type="arabicPeriod"/>
            </a:pPr>
            <a:r>
              <a:rPr lang="tr-TR" dirty="0"/>
              <a:t>İlgi, yetenek ve mesleki değerlerini ilişkilendirir.</a:t>
            </a:r>
            <a:endParaRPr lang="en-US" dirty="0"/>
          </a:p>
          <a:p>
            <a:pPr marL="514350" lvl="0" indent="-514350">
              <a:buFont typeface="+mj-lt"/>
              <a:buAutoNum type="arabicPeriod"/>
            </a:pPr>
            <a:r>
              <a:rPr lang="tr-TR" dirty="0"/>
              <a:t>Mesleki bilgi kaynaklarını kullanır. (1. Hafta: Mesleki bilgi kaynaklarından güvenilir ve güvenilir olmayan kaynakları ayırt etmesine odaklanılacaktır. 2. Hafta: YÖK Atlas, İŞKUR, MEB, Üniversitelerin kariyer merkezleri ve üniversitelerin resmi genel ağ sitelerinin güvenilir mesleki bilgi kaynaklarını kullanmasına odaklanılır).</a:t>
            </a:r>
            <a:endParaRPr lang="en-US" dirty="0"/>
          </a:p>
          <a:p>
            <a:pPr marL="514350" lvl="0" indent="-514350">
              <a:buFont typeface="+mj-lt"/>
              <a:buAutoNum type="arabicPeriod"/>
            </a:pPr>
            <a:r>
              <a:rPr lang="tr-TR" dirty="0"/>
              <a:t>Seçmeyi düşündüğü mesleklerle ilgili kariyer planlaması yapar.</a:t>
            </a:r>
            <a:endParaRPr lang="en-US" dirty="0"/>
          </a:p>
          <a:p>
            <a:pPr marL="514350" lvl="0" indent="-514350">
              <a:buFont typeface="+mj-lt"/>
              <a:buAutoNum type="arabicPeriod"/>
            </a:pPr>
            <a:r>
              <a:rPr lang="tr-TR" dirty="0"/>
              <a:t>Meslek seçiminde karar verme becerisini kullanır.</a:t>
            </a:r>
            <a:endParaRPr lang="en-US" dirty="0"/>
          </a:p>
          <a:p>
            <a:pPr marL="514350" lvl="0" indent="-514350">
              <a:buFont typeface="+mj-lt"/>
              <a:buAutoNum type="arabicPeriod"/>
            </a:pPr>
            <a:r>
              <a:rPr lang="tr-TR" dirty="0"/>
              <a:t>Akademik amaçlarıyla kariyer seçenekleri arasındaki ilişkiyi açıklar.</a:t>
            </a:r>
            <a:endParaRPr lang="en-US" dirty="0"/>
          </a:p>
          <a:p>
            <a:pPr marL="514350" lvl="0" indent="-514350">
              <a:buFont typeface="+mj-lt"/>
              <a:buAutoNum type="arabicPeriod"/>
            </a:pPr>
            <a:r>
              <a:rPr lang="tr-TR" dirty="0"/>
              <a:t>Ortaöğretim sonrası kariyer tercihleri ile ilgili yardım alabileceği kaynaklara başvurur (Yükseköğretim ve iş yaşamına geçiş kapsamında kariyer tercihleri üzerinde durulur</a:t>
            </a:r>
            <a:r>
              <a:rPr lang="tr-TR" dirty="0" smtClean="0"/>
              <a:t>).</a:t>
            </a:r>
            <a:endParaRPr lang="en-US" dirty="0"/>
          </a:p>
        </p:txBody>
      </p:sp>
    </p:spTree>
    <p:extLst>
      <p:ext uri="{BB962C8B-B14F-4D97-AF65-F5344CB8AC3E}">
        <p14:creationId xmlns:p14="http://schemas.microsoft.com/office/powerpoint/2010/main" val="37173039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772013"/>
          </a:xfrm>
        </p:spPr>
        <p:txBody>
          <a:bodyPr/>
          <a:lstStyle/>
          <a:p>
            <a:pPr algn="ctr"/>
            <a:r>
              <a:rPr lang="tr-TR" b="1" dirty="0" smtClean="0">
                <a:solidFill>
                  <a:srgbClr val="FF0000"/>
                </a:solidFill>
              </a:rPr>
              <a:t>12.SINIF</a:t>
            </a:r>
            <a:endParaRPr lang="tr-TR" dirty="0">
              <a:solidFill>
                <a:srgbClr val="FF0000"/>
              </a:solidFill>
            </a:endParaRPr>
          </a:p>
        </p:txBody>
      </p:sp>
      <p:sp>
        <p:nvSpPr>
          <p:cNvPr id="3" name="İçerik Yer Tutucusu 2"/>
          <p:cNvSpPr>
            <a:spLocks noGrp="1"/>
          </p:cNvSpPr>
          <p:nvPr>
            <p:ph idx="1"/>
          </p:nvPr>
        </p:nvSpPr>
        <p:spPr>
          <a:xfrm>
            <a:off x="838200" y="1277815"/>
            <a:ext cx="10515600" cy="4899148"/>
          </a:xfrm>
        </p:spPr>
        <p:txBody>
          <a:bodyPr>
            <a:normAutofit fontScale="92500" lnSpcReduction="20000"/>
          </a:bodyPr>
          <a:lstStyle/>
          <a:p>
            <a:pPr marL="514350" lvl="0" indent="-514350">
              <a:buFont typeface="+mj-lt"/>
              <a:buAutoNum type="arabicPeriod"/>
            </a:pPr>
            <a:r>
              <a:rPr lang="tr-TR" dirty="0"/>
              <a:t>Kariyer planlama sürecinde kişisel özelliklerini kullanır.</a:t>
            </a:r>
            <a:endParaRPr lang="en-US" dirty="0"/>
          </a:p>
          <a:p>
            <a:pPr marL="514350" lvl="0" indent="-514350">
              <a:buFont typeface="+mj-lt"/>
              <a:buAutoNum type="arabicPeriod"/>
            </a:pPr>
            <a:r>
              <a:rPr lang="tr-TR" dirty="0"/>
              <a:t>Ortaöğretim sonrası kariyer tercihleri ile ilgili yardım alabileceği kaynaklara başvurur (Üniversite seçimi konusunda yardım alabileceği kaynaklara (insan, teknoloji, basılı yayın vb.) başvurması ve üniversite ve iş yaşamı kapsamında kariyer tercihleri üzerinde durulacaktır).</a:t>
            </a:r>
            <a:endParaRPr lang="en-US" dirty="0"/>
          </a:p>
          <a:p>
            <a:pPr marL="514350" lvl="0" indent="-514350">
              <a:buFont typeface="+mj-lt"/>
              <a:buAutoNum type="arabicPeriod"/>
            </a:pPr>
            <a:r>
              <a:rPr lang="tr-TR" dirty="0"/>
              <a:t>Özgeçmiş yazar.</a:t>
            </a:r>
            <a:endParaRPr lang="en-US" dirty="0"/>
          </a:p>
          <a:p>
            <a:pPr marL="514350" lvl="0" indent="-514350">
              <a:buFont typeface="+mj-lt"/>
              <a:buAutoNum type="arabicPeriod"/>
            </a:pPr>
            <a:r>
              <a:rPr lang="tr-TR" dirty="0"/>
              <a:t>İş görüşme becerilerini açıklar.</a:t>
            </a:r>
            <a:endParaRPr lang="en-US" dirty="0"/>
          </a:p>
          <a:p>
            <a:pPr marL="514350" lvl="0" indent="-514350">
              <a:buFont typeface="+mj-lt"/>
              <a:buAutoNum type="arabicPeriod"/>
            </a:pPr>
            <a:r>
              <a:rPr lang="tr-TR" dirty="0"/>
              <a:t>İş görüşme becerilerini kullanır.</a:t>
            </a:r>
            <a:endParaRPr lang="en-US" dirty="0"/>
          </a:p>
          <a:p>
            <a:pPr marL="514350" lvl="0" indent="-514350">
              <a:buFont typeface="+mj-lt"/>
              <a:buAutoNum type="arabicPeriod"/>
            </a:pPr>
            <a:r>
              <a:rPr lang="tr-TR" dirty="0"/>
              <a:t>Mesleki bilgi kaynaklarını kullanır.</a:t>
            </a:r>
            <a:endParaRPr lang="en-US" dirty="0"/>
          </a:p>
          <a:p>
            <a:pPr marL="514350" lvl="0" indent="-514350">
              <a:buFont typeface="+mj-lt"/>
              <a:buAutoNum type="arabicPeriod"/>
            </a:pPr>
            <a:r>
              <a:rPr lang="tr-TR" dirty="0"/>
              <a:t>Seçmeyi düşündüğü mesleklerle ilgili kariyer planlaması yapar.</a:t>
            </a:r>
            <a:endParaRPr lang="en-US" dirty="0"/>
          </a:p>
          <a:p>
            <a:pPr marL="514350" lvl="0" indent="-514350">
              <a:buFont typeface="+mj-lt"/>
              <a:buAutoNum type="arabicPeriod"/>
            </a:pPr>
            <a:r>
              <a:rPr lang="tr-TR" dirty="0"/>
              <a:t>Meslek seçiminde karar verme becerisini kullanır.</a:t>
            </a:r>
            <a:endParaRPr lang="en-US" dirty="0"/>
          </a:p>
          <a:p>
            <a:pPr marL="514350" lvl="0" indent="-514350">
              <a:buFont typeface="+mj-lt"/>
              <a:buAutoNum type="arabicPeriod"/>
            </a:pPr>
            <a:r>
              <a:rPr lang="tr-TR" dirty="0"/>
              <a:t>Üst öğretim kurumu ya da iş yaşamına ilişkin kariyer kararını verir</a:t>
            </a:r>
            <a:r>
              <a:rPr lang="tr-TR" dirty="0" smtClean="0"/>
              <a:t>.</a:t>
            </a:r>
            <a:endParaRPr lang="en-US" dirty="0"/>
          </a:p>
        </p:txBody>
      </p:sp>
    </p:spTree>
    <p:extLst>
      <p:ext uri="{BB962C8B-B14F-4D97-AF65-F5344CB8AC3E}">
        <p14:creationId xmlns:p14="http://schemas.microsoft.com/office/powerpoint/2010/main" val="28452908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b="1" dirty="0">
                <a:solidFill>
                  <a:srgbClr val="FF0000"/>
                </a:solidFill>
              </a:rPr>
              <a:t>OKUL </a:t>
            </a:r>
            <a:r>
              <a:rPr lang="tr-TR" b="1" dirty="0" smtClean="0">
                <a:solidFill>
                  <a:srgbClr val="FF0000"/>
                </a:solidFill>
              </a:rPr>
              <a:t>ÖNCESİ - KAZANIMLAR</a:t>
            </a:r>
            <a:endParaRPr lang="tr-TR" dirty="0">
              <a:solidFill>
                <a:srgbClr val="FF0000"/>
              </a:solidFill>
            </a:endParaRPr>
          </a:p>
        </p:txBody>
      </p:sp>
      <p:sp>
        <p:nvSpPr>
          <p:cNvPr id="3" name="İçerik Yer Tutucusu 2"/>
          <p:cNvSpPr>
            <a:spLocks noGrp="1"/>
          </p:cNvSpPr>
          <p:nvPr>
            <p:ph idx="1"/>
          </p:nvPr>
        </p:nvSpPr>
        <p:spPr/>
        <p:txBody>
          <a:bodyPr/>
          <a:lstStyle/>
          <a:p>
            <a:pPr marL="514350" lvl="0" indent="-514350">
              <a:buFont typeface="+mj-lt"/>
              <a:buAutoNum type="arabicPeriod"/>
            </a:pPr>
            <a:r>
              <a:rPr lang="tr-TR" dirty="0"/>
              <a:t>Yakın çevresindeki kişilerin mesleklerini tanır.</a:t>
            </a:r>
            <a:endParaRPr lang="en-US" dirty="0"/>
          </a:p>
          <a:p>
            <a:pPr marL="514350" lvl="0" indent="-514350">
              <a:buFont typeface="+mj-lt"/>
              <a:buAutoNum type="arabicPeriod"/>
            </a:pPr>
            <a:r>
              <a:rPr lang="tr-TR" dirty="0"/>
              <a:t>Okul içinde ve dışında yapmaktan hoşlandığı etkinlikleri fark eder.</a:t>
            </a:r>
            <a:endParaRPr lang="en-US" dirty="0"/>
          </a:p>
          <a:p>
            <a:pPr marL="514350" lvl="0" indent="-514350">
              <a:buFont typeface="+mj-lt"/>
              <a:buAutoNum type="arabicPeriod"/>
            </a:pPr>
            <a:r>
              <a:rPr lang="tr-TR" dirty="0"/>
              <a:t>Her mesleğin toplumsal yaşama katkısı olduğunu fark eder.</a:t>
            </a:r>
            <a:endParaRPr lang="en-US" dirty="0"/>
          </a:p>
          <a:p>
            <a:pPr marL="514350" lvl="0" indent="-514350">
              <a:buFont typeface="+mj-lt"/>
              <a:buAutoNum type="arabicPeriod"/>
            </a:pPr>
            <a:r>
              <a:rPr lang="tr-TR" dirty="0"/>
              <a:t>Mesleklerin cinsiyet gözetmeksizin yapılabileceğini fark eder</a:t>
            </a:r>
            <a:r>
              <a:rPr lang="tr-TR" dirty="0" smtClean="0"/>
              <a:t>.</a:t>
            </a:r>
            <a:endParaRPr lang="en-US" dirty="0"/>
          </a:p>
        </p:txBody>
      </p:sp>
    </p:spTree>
    <p:extLst>
      <p:ext uri="{BB962C8B-B14F-4D97-AF65-F5344CB8AC3E}">
        <p14:creationId xmlns:p14="http://schemas.microsoft.com/office/powerpoint/2010/main" val="32823806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b="1" dirty="0" smtClean="0">
                <a:solidFill>
                  <a:srgbClr val="FF0000"/>
                </a:solidFill>
              </a:rPr>
              <a:t>İLKOKUL - 1.SINIF</a:t>
            </a:r>
            <a:endParaRPr lang="tr-TR" dirty="0">
              <a:solidFill>
                <a:srgbClr val="FF0000"/>
              </a:solidFill>
            </a:endParaRPr>
          </a:p>
        </p:txBody>
      </p:sp>
      <p:sp>
        <p:nvSpPr>
          <p:cNvPr id="3" name="İçerik Yer Tutucusu 2"/>
          <p:cNvSpPr>
            <a:spLocks noGrp="1"/>
          </p:cNvSpPr>
          <p:nvPr>
            <p:ph idx="1"/>
          </p:nvPr>
        </p:nvSpPr>
        <p:spPr/>
        <p:txBody>
          <a:bodyPr/>
          <a:lstStyle/>
          <a:p>
            <a:pPr marL="514350" lvl="0" indent="-514350">
              <a:buFont typeface="+mj-lt"/>
              <a:buAutoNum type="arabicPeriod"/>
            </a:pPr>
            <a:r>
              <a:rPr lang="tr-TR" dirty="0"/>
              <a:t>Okul içinde ve dışında yapmaktan hoşlandığı etkinlikleri fark eder.</a:t>
            </a:r>
            <a:endParaRPr lang="en-US" dirty="0"/>
          </a:p>
          <a:p>
            <a:pPr marL="514350" lvl="0" indent="-514350">
              <a:buFont typeface="+mj-lt"/>
              <a:buAutoNum type="arabicPeriod"/>
            </a:pPr>
            <a:r>
              <a:rPr lang="tr-TR" dirty="0"/>
              <a:t>Her mesleğin toplumsal yaşama katkısı olduğunu fark eder</a:t>
            </a:r>
            <a:r>
              <a:rPr lang="tr-TR" dirty="0" smtClean="0"/>
              <a:t>.</a:t>
            </a:r>
            <a:endParaRPr lang="en-US" dirty="0"/>
          </a:p>
        </p:txBody>
      </p:sp>
    </p:spTree>
    <p:extLst>
      <p:ext uri="{BB962C8B-B14F-4D97-AF65-F5344CB8AC3E}">
        <p14:creationId xmlns:p14="http://schemas.microsoft.com/office/powerpoint/2010/main" val="23082640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solidFill>
                  <a:srgbClr val="FF0000"/>
                </a:solidFill>
              </a:rPr>
              <a:t>2.SINIF</a:t>
            </a:r>
            <a:endParaRPr lang="tr-TR" dirty="0">
              <a:solidFill>
                <a:srgbClr val="FF0000"/>
              </a:solidFill>
            </a:endParaRPr>
          </a:p>
        </p:txBody>
      </p:sp>
      <p:sp>
        <p:nvSpPr>
          <p:cNvPr id="3" name="İçerik Yer Tutucusu 2"/>
          <p:cNvSpPr>
            <a:spLocks noGrp="1"/>
          </p:cNvSpPr>
          <p:nvPr>
            <p:ph idx="1"/>
          </p:nvPr>
        </p:nvSpPr>
        <p:spPr/>
        <p:txBody>
          <a:bodyPr/>
          <a:lstStyle/>
          <a:p>
            <a:pPr marL="514350" lvl="0" indent="-514350">
              <a:buFont typeface="+mj-lt"/>
              <a:buAutoNum type="arabicPeriod"/>
            </a:pPr>
            <a:r>
              <a:rPr lang="tr-TR" dirty="0"/>
              <a:t>Okul içinde ve dışında yapmaktan hoşlandığı etkinlikleri fark eder.</a:t>
            </a:r>
            <a:endParaRPr lang="en-US" dirty="0"/>
          </a:p>
          <a:p>
            <a:pPr marL="514350" lvl="0" indent="-514350">
              <a:buFont typeface="+mj-lt"/>
              <a:buAutoNum type="arabicPeriod"/>
            </a:pPr>
            <a:r>
              <a:rPr lang="tr-TR" dirty="0"/>
              <a:t>Tanıdığı mesleklerin özelliklerini açıklar.</a:t>
            </a:r>
            <a:endParaRPr lang="en-US" dirty="0"/>
          </a:p>
          <a:p>
            <a:pPr marL="514350" lvl="0" indent="-514350">
              <a:buFont typeface="+mj-lt"/>
              <a:buAutoNum type="arabicPeriod"/>
            </a:pPr>
            <a:r>
              <a:rPr lang="tr-TR" dirty="0"/>
              <a:t>Her mesleğin toplumsal yaşama katkısı olduğunu fark eder.</a:t>
            </a:r>
            <a:endParaRPr lang="en-US" dirty="0"/>
          </a:p>
          <a:p>
            <a:pPr marL="514350" lvl="0" indent="-514350">
              <a:buFont typeface="+mj-lt"/>
              <a:buAutoNum type="arabicPeriod"/>
            </a:pPr>
            <a:r>
              <a:rPr lang="tr-TR" dirty="0"/>
              <a:t>Okul içinde ve dışında katıldığı etkinliklerde yapabildiklerini fark eder. (Hem evde hem okulda yaptığı etkinlikler vurgulanacaktır)</a:t>
            </a:r>
            <a:endParaRPr lang="en-US" dirty="0"/>
          </a:p>
          <a:p>
            <a:pPr marL="514350" lvl="0" indent="-514350">
              <a:buFont typeface="+mj-lt"/>
              <a:buAutoNum type="arabicPeriod"/>
            </a:pPr>
            <a:r>
              <a:rPr lang="tr-TR" dirty="0"/>
              <a:t>Mesleklerin cinsiyet gözetmeksizin yapılabileceğini fark eder</a:t>
            </a:r>
            <a:r>
              <a:rPr lang="tr-TR" dirty="0" smtClean="0"/>
              <a:t>.</a:t>
            </a:r>
            <a:endParaRPr lang="en-US" dirty="0"/>
          </a:p>
        </p:txBody>
      </p:sp>
    </p:spTree>
    <p:extLst>
      <p:ext uri="{BB962C8B-B14F-4D97-AF65-F5344CB8AC3E}">
        <p14:creationId xmlns:p14="http://schemas.microsoft.com/office/powerpoint/2010/main" val="6186866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solidFill>
                  <a:srgbClr val="FF0000"/>
                </a:solidFill>
              </a:rPr>
              <a:t>3.SINIF</a:t>
            </a:r>
            <a:endParaRPr lang="tr-TR" dirty="0">
              <a:solidFill>
                <a:srgbClr val="FF0000"/>
              </a:solidFill>
            </a:endParaRPr>
          </a:p>
        </p:txBody>
      </p:sp>
      <p:sp>
        <p:nvSpPr>
          <p:cNvPr id="3" name="İçerik Yer Tutucusu 2"/>
          <p:cNvSpPr>
            <a:spLocks noGrp="1"/>
          </p:cNvSpPr>
          <p:nvPr>
            <p:ph idx="1"/>
          </p:nvPr>
        </p:nvSpPr>
        <p:spPr/>
        <p:txBody>
          <a:bodyPr/>
          <a:lstStyle/>
          <a:p>
            <a:pPr marL="514350" lvl="0" indent="-514350">
              <a:buFont typeface="+mj-lt"/>
              <a:buAutoNum type="arabicPeriod"/>
            </a:pPr>
            <a:r>
              <a:rPr lang="tr-TR" dirty="0"/>
              <a:t>Okul içinde ve dışında katıldığı etkinliklerde yapabildiklerini fark eder.</a:t>
            </a:r>
            <a:endParaRPr lang="en-US" dirty="0"/>
          </a:p>
          <a:p>
            <a:pPr marL="514350" lvl="0" indent="-514350">
              <a:buFont typeface="+mj-lt"/>
              <a:buAutoNum type="arabicPeriod"/>
            </a:pPr>
            <a:r>
              <a:rPr lang="tr-TR" dirty="0"/>
              <a:t>Çalışma ve üretmenin kendisi için önemini fark eder.</a:t>
            </a:r>
            <a:endParaRPr lang="en-US" dirty="0"/>
          </a:p>
          <a:p>
            <a:pPr marL="514350" lvl="0" indent="-514350">
              <a:buFont typeface="+mj-lt"/>
              <a:buAutoNum type="arabicPeriod"/>
            </a:pPr>
            <a:r>
              <a:rPr lang="tr-TR" dirty="0"/>
              <a:t>Sanatsal ve sportif etkinliklerden hoşlandıklarını ayırt eder.</a:t>
            </a:r>
            <a:endParaRPr lang="en-US" dirty="0"/>
          </a:p>
          <a:p>
            <a:pPr marL="514350" lvl="0" indent="-514350">
              <a:buFont typeface="+mj-lt"/>
              <a:buAutoNum type="arabicPeriod"/>
            </a:pPr>
            <a:r>
              <a:rPr lang="tr-TR" dirty="0"/>
              <a:t>Merak ettiği mesleklere ilişkin duygu ve düşüncelerini ifade eder.</a:t>
            </a:r>
            <a:endParaRPr lang="en-US" dirty="0"/>
          </a:p>
          <a:p>
            <a:pPr marL="514350" lvl="0" indent="-514350">
              <a:buFont typeface="+mj-lt"/>
              <a:buAutoNum type="arabicPeriod"/>
            </a:pPr>
            <a:r>
              <a:rPr lang="tr-TR" dirty="0"/>
              <a:t>Merak ettiği mesleklere ilişkin edindiği bilgileri paylaşır</a:t>
            </a:r>
            <a:r>
              <a:rPr lang="tr-TR" dirty="0" smtClean="0"/>
              <a:t>.</a:t>
            </a:r>
            <a:endParaRPr lang="en-US" dirty="0"/>
          </a:p>
        </p:txBody>
      </p:sp>
    </p:spTree>
    <p:extLst>
      <p:ext uri="{BB962C8B-B14F-4D97-AF65-F5344CB8AC3E}">
        <p14:creationId xmlns:p14="http://schemas.microsoft.com/office/powerpoint/2010/main" val="23506976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solidFill>
                  <a:srgbClr val="FF0000"/>
                </a:solidFill>
              </a:rPr>
              <a:t>4.SINIF</a:t>
            </a:r>
            <a:endParaRPr lang="tr-TR" dirty="0">
              <a:solidFill>
                <a:srgbClr val="FF0000"/>
              </a:solidFill>
            </a:endParaRPr>
          </a:p>
        </p:txBody>
      </p:sp>
      <p:sp>
        <p:nvSpPr>
          <p:cNvPr id="3" name="İçerik Yer Tutucusu 2"/>
          <p:cNvSpPr>
            <a:spLocks noGrp="1"/>
          </p:cNvSpPr>
          <p:nvPr>
            <p:ph idx="1"/>
          </p:nvPr>
        </p:nvSpPr>
        <p:spPr/>
        <p:txBody>
          <a:bodyPr/>
          <a:lstStyle/>
          <a:p>
            <a:pPr marL="514350" lvl="0" indent="-514350">
              <a:buFont typeface="+mj-lt"/>
              <a:buAutoNum type="arabicPeriod"/>
            </a:pPr>
            <a:r>
              <a:rPr lang="tr-TR" dirty="0"/>
              <a:t>Sanatsal ve sportif etkinliklerde başarabildiklerini ayırt eder.</a:t>
            </a:r>
            <a:endParaRPr lang="en-US" dirty="0"/>
          </a:p>
          <a:p>
            <a:pPr marL="514350" lvl="0" indent="-514350">
              <a:buFont typeface="+mj-lt"/>
              <a:buAutoNum type="arabicPeriod"/>
            </a:pPr>
            <a:r>
              <a:rPr lang="tr-TR" dirty="0"/>
              <a:t>Hoşlandığı etkinliklerle mesleklerin özelliklerini ilişkilendirir.</a:t>
            </a:r>
            <a:endParaRPr lang="en-US" dirty="0"/>
          </a:p>
          <a:p>
            <a:pPr marL="514350" lvl="0" indent="-514350">
              <a:buFont typeface="+mj-lt"/>
              <a:buAutoNum type="arabicPeriod"/>
            </a:pPr>
            <a:r>
              <a:rPr lang="tr-TR" dirty="0"/>
              <a:t>Çalışma ve üretmenin insan yaşamındaki önemini fark eder. (Somut ürün ortaya koyma ve üretmeye vurgu yapılacaktır).</a:t>
            </a:r>
            <a:endParaRPr lang="en-US" dirty="0"/>
          </a:p>
          <a:p>
            <a:pPr marL="514350" lvl="0" indent="-514350">
              <a:buFont typeface="+mj-lt"/>
              <a:buAutoNum type="arabicPeriod"/>
            </a:pPr>
            <a:r>
              <a:rPr lang="tr-TR" dirty="0"/>
              <a:t>Bir meslek sahibi olmanın kendi ve toplum için önemini fark eder.</a:t>
            </a:r>
            <a:endParaRPr lang="en-US" dirty="0"/>
          </a:p>
          <a:p>
            <a:pPr marL="514350" lvl="0" indent="-514350">
              <a:buFont typeface="+mj-lt"/>
              <a:buAutoNum type="arabicPeriod"/>
            </a:pPr>
            <a:r>
              <a:rPr lang="tr-TR" dirty="0"/>
              <a:t>Kısa ve uzun vadeli kariyer amaçları oluşturur</a:t>
            </a:r>
            <a:r>
              <a:rPr lang="tr-TR" dirty="0" smtClean="0"/>
              <a:t>.</a:t>
            </a:r>
            <a:endParaRPr lang="en-US" dirty="0"/>
          </a:p>
        </p:txBody>
      </p:sp>
    </p:spTree>
    <p:extLst>
      <p:ext uri="{BB962C8B-B14F-4D97-AF65-F5344CB8AC3E}">
        <p14:creationId xmlns:p14="http://schemas.microsoft.com/office/powerpoint/2010/main" val="28509529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solidFill>
                  <a:srgbClr val="FF0000"/>
                </a:solidFill>
              </a:rPr>
              <a:t>5.SINIF</a:t>
            </a:r>
            <a:endParaRPr lang="tr-TR" dirty="0">
              <a:solidFill>
                <a:srgbClr val="FF0000"/>
              </a:solidFill>
            </a:endParaRPr>
          </a:p>
        </p:txBody>
      </p:sp>
      <p:sp>
        <p:nvSpPr>
          <p:cNvPr id="3" name="İçerik Yer Tutucusu 2"/>
          <p:cNvSpPr>
            <a:spLocks noGrp="1"/>
          </p:cNvSpPr>
          <p:nvPr>
            <p:ph idx="1"/>
          </p:nvPr>
        </p:nvSpPr>
        <p:spPr/>
        <p:txBody>
          <a:bodyPr/>
          <a:lstStyle/>
          <a:p>
            <a:pPr marL="514350" lvl="0" indent="-514350">
              <a:buFont typeface="+mj-lt"/>
              <a:buAutoNum type="arabicPeriod"/>
            </a:pPr>
            <a:r>
              <a:rPr lang="tr-TR" dirty="0"/>
              <a:t>Sanatsal ve sportif etkinliklerden hoşlandıklarını ayırt eder.</a:t>
            </a:r>
            <a:endParaRPr lang="en-US" dirty="0"/>
          </a:p>
          <a:p>
            <a:pPr marL="514350" lvl="0" indent="-514350">
              <a:buFont typeface="+mj-lt"/>
              <a:buAutoNum type="arabicPeriod"/>
            </a:pPr>
            <a:r>
              <a:rPr lang="tr-TR" dirty="0"/>
              <a:t>Sanatsal ve sportif etkinliklerden başarabildiklerini ayırt eder.</a:t>
            </a:r>
            <a:endParaRPr lang="en-US" dirty="0"/>
          </a:p>
          <a:p>
            <a:pPr marL="514350" lvl="0" indent="-514350">
              <a:buFont typeface="+mj-lt"/>
              <a:buAutoNum type="arabicPeriod"/>
            </a:pPr>
            <a:r>
              <a:rPr lang="tr-TR" dirty="0"/>
              <a:t>Çalışma ve üretmenin insan yaşamındakini önemini fark eder.</a:t>
            </a:r>
            <a:endParaRPr lang="en-US" dirty="0"/>
          </a:p>
          <a:p>
            <a:pPr marL="514350" lvl="0" indent="-514350">
              <a:buFont typeface="+mj-lt"/>
              <a:buAutoNum type="arabicPeriod"/>
            </a:pPr>
            <a:r>
              <a:rPr lang="tr-TR" dirty="0"/>
              <a:t>Bir meslek sahibi olmanın kendi ve toplum için önemini fark eder.</a:t>
            </a:r>
            <a:endParaRPr lang="en-US" dirty="0"/>
          </a:p>
          <a:p>
            <a:pPr marL="514350" lvl="0" indent="-514350">
              <a:buFont typeface="+mj-lt"/>
              <a:buAutoNum type="arabicPeriod"/>
            </a:pPr>
            <a:r>
              <a:rPr lang="tr-TR" dirty="0"/>
              <a:t>Ders seçiminde karar verme becerisini kullanır.</a:t>
            </a:r>
            <a:endParaRPr lang="en-US" dirty="0"/>
          </a:p>
          <a:p>
            <a:pPr marL="0" indent="0">
              <a:buNone/>
            </a:pPr>
            <a:endParaRPr lang="tr-TR" dirty="0"/>
          </a:p>
        </p:txBody>
      </p:sp>
    </p:spTree>
    <p:extLst>
      <p:ext uri="{BB962C8B-B14F-4D97-AF65-F5344CB8AC3E}">
        <p14:creationId xmlns:p14="http://schemas.microsoft.com/office/powerpoint/2010/main" val="34332975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solidFill>
                  <a:srgbClr val="FF0000"/>
                </a:solidFill>
              </a:rPr>
              <a:t>6.SINIF</a:t>
            </a:r>
            <a:endParaRPr lang="tr-TR" dirty="0">
              <a:solidFill>
                <a:srgbClr val="FF0000"/>
              </a:solidFill>
            </a:endParaRPr>
          </a:p>
        </p:txBody>
      </p:sp>
      <p:sp>
        <p:nvSpPr>
          <p:cNvPr id="3" name="İçerik Yer Tutucusu 2"/>
          <p:cNvSpPr>
            <a:spLocks noGrp="1"/>
          </p:cNvSpPr>
          <p:nvPr>
            <p:ph idx="1"/>
          </p:nvPr>
        </p:nvSpPr>
        <p:spPr/>
        <p:txBody>
          <a:bodyPr>
            <a:normAutofit fontScale="92500"/>
          </a:bodyPr>
          <a:lstStyle/>
          <a:p>
            <a:pPr marL="514350" lvl="0" indent="-514350">
              <a:buFont typeface="+mj-lt"/>
              <a:buAutoNum type="arabicPeriod"/>
            </a:pPr>
            <a:r>
              <a:rPr lang="tr-TR" dirty="0"/>
              <a:t>Hoşlandığı etkinliklerin ilgilerinin bir göstergesi olabileceğini fark eder.</a:t>
            </a:r>
            <a:endParaRPr lang="en-US" dirty="0"/>
          </a:p>
          <a:p>
            <a:pPr marL="514350" lvl="0" indent="-514350">
              <a:buFont typeface="+mj-lt"/>
              <a:buAutoNum type="arabicPeriod"/>
            </a:pPr>
            <a:r>
              <a:rPr lang="tr-TR" dirty="0"/>
              <a:t>İlgileri ile dersleri ilişkilendirir.</a:t>
            </a:r>
            <a:endParaRPr lang="en-US" dirty="0"/>
          </a:p>
          <a:p>
            <a:pPr marL="514350" lvl="0" indent="-514350">
              <a:buFont typeface="+mj-lt"/>
              <a:buAutoNum type="arabicPeriod"/>
            </a:pPr>
            <a:r>
              <a:rPr lang="tr-TR" dirty="0"/>
              <a:t>Yapabildiği etkinliklerin yeteneklerinin bir göstergesi olabileceğini fark eder.</a:t>
            </a:r>
            <a:endParaRPr lang="en-US" dirty="0"/>
          </a:p>
          <a:p>
            <a:pPr marL="514350" lvl="0" indent="-514350">
              <a:buFont typeface="+mj-lt"/>
              <a:buAutoNum type="arabicPeriod"/>
            </a:pPr>
            <a:r>
              <a:rPr lang="tr-TR" dirty="0"/>
              <a:t>Derslerin etkinliklerini yetenekleriyle ilişkilendirir.</a:t>
            </a:r>
            <a:endParaRPr lang="en-US" dirty="0"/>
          </a:p>
          <a:p>
            <a:pPr marL="514350" lvl="0" indent="-514350">
              <a:buFont typeface="+mj-lt"/>
              <a:buAutoNum type="arabicPeriod"/>
            </a:pPr>
            <a:r>
              <a:rPr lang="tr-TR" dirty="0"/>
              <a:t>Mesleklerin cinsiyet gözetmeksizin yapılabileceğini fark eder.</a:t>
            </a:r>
            <a:endParaRPr lang="en-US" dirty="0"/>
          </a:p>
          <a:p>
            <a:pPr marL="514350" lvl="0" indent="-514350">
              <a:buFont typeface="+mj-lt"/>
              <a:buAutoNum type="arabicPeriod"/>
            </a:pPr>
            <a:r>
              <a:rPr lang="tr-TR" dirty="0"/>
              <a:t>Çalışarak bir şey üretmenin sorumluluğunu alır</a:t>
            </a:r>
            <a:endParaRPr lang="en-US" dirty="0"/>
          </a:p>
          <a:p>
            <a:pPr marL="514350" lvl="0" indent="-514350">
              <a:buFont typeface="+mj-lt"/>
              <a:buAutoNum type="arabicPeriod"/>
            </a:pPr>
            <a:r>
              <a:rPr lang="tr-TR" dirty="0"/>
              <a:t>Kendi ilgileri ile mesleklerin özelliklerini ilişkilendirir.</a:t>
            </a:r>
            <a:endParaRPr lang="en-US" dirty="0"/>
          </a:p>
          <a:p>
            <a:pPr marL="514350" lvl="0" indent="-514350">
              <a:buFont typeface="+mj-lt"/>
              <a:buAutoNum type="arabicPeriod"/>
            </a:pPr>
            <a:r>
              <a:rPr lang="tr-TR" dirty="0"/>
              <a:t>Derslerin mesleklerle ilişkisini açıklar</a:t>
            </a:r>
            <a:r>
              <a:rPr lang="tr-TR" dirty="0" smtClean="0"/>
              <a:t>.</a:t>
            </a:r>
            <a:endParaRPr lang="en-US" dirty="0"/>
          </a:p>
        </p:txBody>
      </p:sp>
    </p:spTree>
    <p:extLst>
      <p:ext uri="{BB962C8B-B14F-4D97-AF65-F5344CB8AC3E}">
        <p14:creationId xmlns:p14="http://schemas.microsoft.com/office/powerpoint/2010/main" val="19627801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solidFill>
                  <a:srgbClr val="FF0000"/>
                </a:solidFill>
              </a:rPr>
              <a:t>7.SINIF</a:t>
            </a:r>
            <a:endParaRPr lang="tr-TR" dirty="0">
              <a:solidFill>
                <a:srgbClr val="FF0000"/>
              </a:solidFill>
            </a:endParaRPr>
          </a:p>
        </p:txBody>
      </p:sp>
      <p:sp>
        <p:nvSpPr>
          <p:cNvPr id="3" name="İçerik Yer Tutucusu 2"/>
          <p:cNvSpPr>
            <a:spLocks noGrp="1"/>
          </p:cNvSpPr>
          <p:nvPr>
            <p:ph idx="1"/>
          </p:nvPr>
        </p:nvSpPr>
        <p:spPr/>
        <p:txBody>
          <a:bodyPr/>
          <a:lstStyle/>
          <a:p>
            <a:pPr marL="514350" lvl="0" indent="-514350">
              <a:buFont typeface="+mj-lt"/>
              <a:buAutoNum type="arabicPeriod"/>
            </a:pPr>
            <a:r>
              <a:rPr lang="tr-TR" dirty="0"/>
              <a:t>Yapabildiği ve hoşlandığı etkinliklere dayalı olarak ilgi ve yeteneklerine örnekler verir.</a:t>
            </a:r>
            <a:endParaRPr lang="en-US" dirty="0"/>
          </a:p>
          <a:p>
            <a:pPr marL="514350" lvl="0" indent="-514350">
              <a:buFont typeface="+mj-lt"/>
              <a:buAutoNum type="arabicPeriod"/>
            </a:pPr>
            <a:r>
              <a:rPr lang="tr-TR" dirty="0"/>
              <a:t>İlgi ve hobilerini ayırt eder.</a:t>
            </a:r>
            <a:endParaRPr lang="en-US" dirty="0"/>
          </a:p>
          <a:p>
            <a:pPr marL="514350" lvl="0" indent="-514350">
              <a:buFont typeface="+mj-lt"/>
              <a:buAutoNum type="arabicPeriod"/>
            </a:pPr>
            <a:r>
              <a:rPr lang="tr-TR" dirty="0"/>
              <a:t>Mesleklerle ilgili bilgi kaynaklarını araştırır.</a:t>
            </a:r>
            <a:endParaRPr lang="en-US" dirty="0"/>
          </a:p>
          <a:p>
            <a:pPr marL="514350" lvl="0" indent="-514350">
              <a:buFont typeface="+mj-lt"/>
              <a:buAutoNum type="arabicPeriod"/>
            </a:pPr>
            <a:r>
              <a:rPr lang="tr-TR" dirty="0"/>
              <a:t>Yetenekleriyle derslerin etkinliklerini ilişkilendirir.</a:t>
            </a:r>
            <a:endParaRPr lang="en-US" dirty="0"/>
          </a:p>
          <a:p>
            <a:pPr marL="514350" lvl="0" indent="-514350">
              <a:buFont typeface="+mj-lt"/>
              <a:buAutoNum type="arabicPeriod"/>
            </a:pPr>
            <a:r>
              <a:rPr lang="tr-TR" dirty="0"/>
              <a:t>Yetenekleriyle mesleklerin özelliklerini ilişkilendirir.</a:t>
            </a:r>
            <a:endParaRPr lang="en-US" dirty="0"/>
          </a:p>
          <a:p>
            <a:endParaRPr lang="tr-TR" dirty="0"/>
          </a:p>
        </p:txBody>
      </p:sp>
    </p:spTree>
    <p:extLst>
      <p:ext uri="{BB962C8B-B14F-4D97-AF65-F5344CB8AC3E}">
        <p14:creationId xmlns:p14="http://schemas.microsoft.com/office/powerpoint/2010/main" val="48606954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830</Words>
  <Application>Microsoft Office PowerPoint</Application>
  <PresentationFormat>Geniş ekran</PresentationFormat>
  <Paragraphs>98</Paragraphs>
  <Slides>14</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14</vt:i4>
      </vt:variant>
    </vt:vector>
  </HeadingPairs>
  <TitlesOfParts>
    <vt:vector size="19" baseType="lpstr">
      <vt:lpstr>Arial</vt:lpstr>
      <vt:lpstr>Arial Black</vt:lpstr>
      <vt:lpstr>Calibri</vt:lpstr>
      <vt:lpstr>Calibri Light</vt:lpstr>
      <vt:lpstr>Office Teması</vt:lpstr>
      <vt:lpstr>SINIF REHBERLİK PROGRAMI (Okul Öncesi, İlkokul, Ortaokul ve Lise)</vt:lpstr>
      <vt:lpstr>OKUL ÖNCESİ - KAZANIMLAR</vt:lpstr>
      <vt:lpstr>İLKOKUL - 1.SINIF</vt:lpstr>
      <vt:lpstr>2.SINIF</vt:lpstr>
      <vt:lpstr>3.SINIF</vt:lpstr>
      <vt:lpstr>4.SINIF</vt:lpstr>
      <vt:lpstr>5.SINIF</vt:lpstr>
      <vt:lpstr>6.SINIF</vt:lpstr>
      <vt:lpstr>7.SINIF</vt:lpstr>
      <vt:lpstr>8.SINIF</vt:lpstr>
      <vt:lpstr>9. SINIF</vt:lpstr>
      <vt:lpstr>10.SINIF</vt:lpstr>
      <vt:lpstr>11.SINIF</vt:lpstr>
      <vt:lpstr>12.SINIF</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SINIF REHBERLİK PROGRAMI (Okul Öncesi, İlkokul, Ortaokul ve Lise)</dc:title>
  <dc:creator>User</dc:creator>
  <cp:lastModifiedBy>User</cp:lastModifiedBy>
  <cp:revision>2</cp:revision>
  <dcterms:created xsi:type="dcterms:W3CDTF">2020-02-25T10:26:11Z</dcterms:created>
  <dcterms:modified xsi:type="dcterms:W3CDTF">2020-02-25T10:29:13Z</dcterms:modified>
</cp:coreProperties>
</file>