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44"/>
  </p:notesMasterIdLst>
  <p:sldIdLst>
    <p:sldId id="256" r:id="rId2"/>
    <p:sldId id="258" r:id="rId3"/>
    <p:sldId id="264" r:id="rId4"/>
    <p:sldId id="265" r:id="rId5"/>
    <p:sldId id="25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79" r:id="rId23"/>
    <p:sldId id="259" r:id="rId24"/>
    <p:sldId id="261" r:id="rId25"/>
    <p:sldId id="260" r:id="rId26"/>
    <p:sldId id="283" r:id="rId27"/>
    <p:sldId id="284" r:id="rId28"/>
    <p:sldId id="285" r:id="rId29"/>
    <p:sldId id="286" r:id="rId30"/>
    <p:sldId id="262" r:id="rId31"/>
    <p:sldId id="26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00CC"/>
    <a:srgbClr val="9933FF"/>
    <a:srgbClr val="996633"/>
    <a:srgbClr val="CC3300"/>
    <a:srgbClr val="A9F1F5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C801-D79E-4079-9BE6-6D05C3B2C4B5}" type="datetimeFigureOut">
              <a:rPr lang="tr-TR" smtClean="0"/>
              <a:t>17.10.2018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4C0D-93FF-4B6A-A829-512003E913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24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2EEE5F49-94E6-40F0-983F-AA8043774B53}" type="datetime1">
              <a:rPr lang="tr-TR" smtClean="0"/>
              <a:t>17.10.2018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370F92C-6A7D-4A46-BBB2-BD23C1EB9E9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A397C-95DC-46E9-81BA-614520B1A1A2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583A2-2F5E-4DD5-A650-6F8991622B3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CC327-ED2C-41E3-9760-45D65CB23F4B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EA2AA-D151-4A44-B2BF-EF4DAE93F55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33C1CF1-0F7D-4264-A831-D92F6B9C654A}" type="datetime1">
              <a:rPr lang="tr-TR" smtClean="0"/>
              <a:t>17.10.2018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B7A941F-1FA4-4D92-B349-42CF1165851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5DE2F1D-1662-4A01-A681-73AC11D8D765}" type="datetime1">
              <a:rPr lang="tr-TR" smtClean="0"/>
              <a:t>17.10.2018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90F7AA5-9694-4BFA-AA62-647AB186898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B001F-06D1-476A-B79D-39F9E5B29CE8}" type="datetime1">
              <a:rPr lang="tr-TR" smtClean="0"/>
              <a:t>17.10.2018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4F5A5-A4F4-49C8-9C38-A5EE8669D74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8D758-BCB2-449C-AD71-68E22EEBBE8E}" type="datetime1">
              <a:rPr lang="tr-TR" smtClean="0"/>
              <a:t>17.10.2018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99417-061F-4508-9714-79605AC1F1C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4E6D702-666F-4461-BEFE-2673CB35CABF}" type="datetime1">
              <a:rPr lang="tr-TR" smtClean="0"/>
              <a:t>17.10.2018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C93F2F3-9CE0-4013-801E-CAB96DAA411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E1A4C-6C85-40F9-AAC1-024F313F81E9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5AD933D-CAAD-4191-A001-68BA533BA6D1}" type="datetime1">
              <a:rPr lang="tr-TR" smtClean="0"/>
              <a:t>17.10.2018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425A2F5-C171-4812-BF9D-DF690E36D22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89FCA47-2B9B-4877-BB72-21CA38FB7433}" type="datetime1">
              <a:rPr lang="tr-TR" smtClean="0"/>
              <a:t>17.10.2018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BB684D9-2EEB-4683-AE81-57795B87E0E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D53CBE-3550-44FF-A0D5-5D6ADF1E4DE4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BEE6EA-732C-4EF3-AF6C-63D073ACD91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Red_Wine_Glas.jpg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en.wikipedia.org/wiki/Image:Cask_Ales.jpg" TargetMode="External"/><Relationship Id="rId2" Type="http://schemas.openxmlformats.org/officeDocument/2006/relationships/hyperlink" Target="http://en.wikipedia.org/wiki/Image:Natto_mixed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Image:S_cerevisiae_under_DIC_microscopy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en.wikipedia.org/wiki/Image:Dutch_beers.jpg" TargetMode="External"/><Relationship Id="rId4" Type="http://schemas.openxmlformats.org/officeDocument/2006/relationships/hyperlink" Target="http://en.wikipedia.org/wiki/Image:Wye_Valley_fermenter.jpg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olasses" TargetMode="External"/><Relationship Id="rId13" Type="http://schemas.openxmlformats.org/officeDocument/2006/relationships/hyperlink" Target="http://en.wikipedia.org/wiki/Hydrocarbons" TargetMode="External"/><Relationship Id="rId18" Type="http://schemas.openxmlformats.org/officeDocument/2006/relationships/hyperlink" Target="http://en.wikipedia.org/wiki/Nitrate" TargetMode="External"/><Relationship Id="rId3" Type="http://schemas.openxmlformats.org/officeDocument/2006/relationships/hyperlink" Target="http://en.wikipedia.org/wiki/Starch" TargetMode="External"/><Relationship Id="rId7" Type="http://schemas.openxmlformats.org/officeDocument/2006/relationships/hyperlink" Target="http://en.wikipedia.org/wiki/Sugar_beet" TargetMode="External"/><Relationship Id="rId12" Type="http://schemas.openxmlformats.org/officeDocument/2006/relationships/hyperlink" Target="http://en.wikipedia.org/wiki/Vegetable_oil" TargetMode="External"/><Relationship Id="rId17" Type="http://schemas.openxmlformats.org/officeDocument/2006/relationships/hyperlink" Target="http://en.wikipedia.org/wiki/Ammonia" TargetMode="External"/><Relationship Id="rId2" Type="http://schemas.openxmlformats.org/officeDocument/2006/relationships/hyperlink" Target="http://en.wikipedia.org/wiki/Glucose" TargetMode="External"/><Relationship Id="rId16" Type="http://schemas.openxmlformats.org/officeDocument/2006/relationships/hyperlink" Target="http://en.wikipedia.org/wiki/Soybea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Sugarcane" TargetMode="External"/><Relationship Id="rId11" Type="http://schemas.openxmlformats.org/officeDocument/2006/relationships/hyperlink" Target="http://en.wikipedia.org/wiki/Fats" TargetMode="External"/><Relationship Id="rId5" Type="http://schemas.openxmlformats.org/officeDocument/2006/relationships/hyperlink" Target="http://en.wikipedia.org/wiki/Sucrose" TargetMode="External"/><Relationship Id="rId15" Type="http://schemas.openxmlformats.org/officeDocument/2006/relationships/hyperlink" Target="http://en.wikipedia.org/wiki/Protein" TargetMode="External"/><Relationship Id="rId10" Type="http://schemas.openxmlformats.org/officeDocument/2006/relationships/hyperlink" Target="http://en.wikipedia.org/wiki/Whey" TargetMode="External"/><Relationship Id="rId4" Type="http://schemas.openxmlformats.org/officeDocument/2006/relationships/hyperlink" Target="http://en.wikipedia.org/wiki/Cellulose" TargetMode="External"/><Relationship Id="rId9" Type="http://schemas.openxmlformats.org/officeDocument/2006/relationships/hyperlink" Target="http://en.wikipedia.org/wiki/Lactose" TargetMode="External"/><Relationship Id="rId14" Type="http://schemas.openxmlformats.org/officeDocument/2006/relationships/hyperlink" Target="http://en.wikipedia.org/wiki/Petroleu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Image:Keg_geschnitt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Alcoholic_beverage" TargetMode="External"/><Relationship Id="rId4" Type="http://schemas.openxmlformats.org/officeDocument/2006/relationships/hyperlink" Target="http://en.wikipedia.org/wiki/Stainless_ste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44675"/>
            <a:ext cx="2085975" cy="793750"/>
          </a:xfrm>
          <a:solidFill>
            <a:srgbClr val="CCFFFF"/>
          </a:solidFill>
          <a:ln w="50800" cmpd="thickThin">
            <a:solidFill>
              <a:srgbClr val="9933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tr-TR" sz="3200">
                <a:solidFill>
                  <a:srgbClr val="FF3399"/>
                </a:solidFill>
              </a:rPr>
              <a:t>BÖLÜM 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924175"/>
            <a:ext cx="5287963" cy="550863"/>
          </a:xfrm>
          <a:solidFill>
            <a:srgbClr val="CCFFCC"/>
          </a:solidFill>
          <a:ln cap="flat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algn="l" eaLnBrk="1" hangingPunct="1"/>
            <a:r>
              <a:rPr lang="tr-TR" altLang="tr-TR" sz="2400" b="1">
                <a:solidFill>
                  <a:schemeClr val="accent2"/>
                </a:solidFill>
              </a:rPr>
              <a:t>FERMANTASYON ENDÜSTRİLERİ</a:t>
            </a:r>
          </a:p>
        </p:txBody>
      </p:sp>
      <p:pic>
        <p:nvPicPr>
          <p:cNvPr id="2052" name="Picture 5" descr="Nattō, a Japanese fermented soybean food">
            <a:hlinkClick r:id="rId2" tooltip="Nattō, a Japanese fermented soybean foo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3812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Beer fermenting at a brewery.">
            <a:hlinkClick r:id="rId4" tooltip="Beer fermenting at a brewery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Yeast of the species Sacharomyces cerevisiae.">
            <a:hlinkClick r:id="rId6" tooltip="Yeast of the species Sacharomyces cerevisiae.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20875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A glass of red wine">
            <a:hlinkClick r:id="rId8" tooltip="A glass of red win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8732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A selection of bottled beers">
            <a:hlinkClick r:id="rId10" tooltip="A selection of bottled beers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6338"/>
            <a:ext cx="27352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A selection of cask beers">
            <a:hlinkClick r:id="rId12" tooltip="A selection of cask beers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25193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74B06D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545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C4C87-C1E2-425E-A18D-E7FB805351A1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F53335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68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DD364-532F-485B-A92A-6C5CB01C77B2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0E1134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165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4A499-970F-49AA-A401-A6D062F3C944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6AD8788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92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C9CE3-654B-430A-851E-6D31B28672D8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71B3EA9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2708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2E7FD-93B5-44BB-8AE4-BEDB4F9C5EB8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EBFABE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0"/>
            <a:ext cx="597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FF528-3887-48DE-870A-6A67374A923E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716FA6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68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A5FC9-4B27-466D-8FBF-D212CAB52626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7665CE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585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0B601-CF7A-4887-A27E-F73C817CE87A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C778C1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78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18BA2-00F8-4DF0-B231-D8A4566FA19E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8222472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5451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B53E8-B82F-4DE9-8BAB-3615E71AFA43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21A3F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77800"/>
            <a:ext cx="4830763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E155A-FA70-44CA-8D58-BD37221BFFBA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3765253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9769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038A7-5BD3-4E59-8878-884941001138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8B98E75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55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6D029-3489-4AA2-9690-434BFE846D86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FEE321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23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E737C-47FA-4C24-AC13-A8AFA0482DCF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403350" y="404813"/>
            <a:ext cx="602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FF3399"/>
                </a:solidFill>
                <a:latin typeface="Verdana" pitchFamily="34" charset="0"/>
              </a:rPr>
              <a:t>ALCOHOL CONTENT IN VARIOUS BEVERAGES</a:t>
            </a:r>
            <a:endParaRPr lang="tr-TR" altLang="tr-TR" sz="2000">
              <a:solidFill>
                <a:srgbClr val="FF33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2000">
              <a:solidFill>
                <a:srgbClr val="FF3399"/>
              </a:solidFill>
            </a:endParaRPr>
          </a:p>
        </p:txBody>
      </p:sp>
      <p:graphicFrame>
        <p:nvGraphicFramePr>
          <p:cNvPr id="6250" name="Group 106"/>
          <p:cNvGraphicFramePr>
            <a:graphicFrameLocks noGrp="1"/>
          </p:cNvGraphicFramePr>
          <p:nvPr/>
        </p:nvGraphicFramePr>
        <p:xfrm>
          <a:off x="395288" y="1412875"/>
          <a:ext cx="8229600" cy="3168652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</a:rPr>
                        <a:t>BEVERAGE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</a:rPr>
                        <a:t>PERCENT ALCOHOL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</a:rPr>
                        <a:t>PROOF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BEER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4 – 6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8 – 12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WINE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7 – 15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14 - 30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CHAMPAGNE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8 – 14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16 – 28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DISTILLED SPIRITS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40 – 95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80 - 190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5" name="Rectangle 100"/>
          <p:cNvSpPr>
            <a:spLocks noChangeArrowheads="1"/>
          </p:cNvSpPr>
          <p:nvPr/>
        </p:nvSpPr>
        <p:spPr bwMode="auto">
          <a:xfrm>
            <a:off x="4708525" y="4032250"/>
            <a:ext cx="1841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100"/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8ED5B-5FCB-4113-8950-47AC720B28CB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04863" y="557213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tr-TR" altLang="tr-TR" sz="1100"/>
            </a:br>
            <a:endParaRPr lang="tr-TR" altLang="tr-TR" sz="1800"/>
          </a:p>
        </p:txBody>
      </p:sp>
      <p:graphicFrame>
        <p:nvGraphicFramePr>
          <p:cNvPr id="8249" name="Group 57"/>
          <p:cNvGraphicFramePr>
            <a:graphicFrameLocks noGrp="1"/>
          </p:cNvGraphicFramePr>
          <p:nvPr/>
        </p:nvGraphicFramePr>
        <p:xfrm>
          <a:off x="755650" y="981075"/>
          <a:ext cx="7535863" cy="4949828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3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Nutrient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Raw material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Carbon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" tooltip="Glucose"/>
                        </a:rPr>
                        <a:t>Glucose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Corn sugar, 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 tooltip="Starch"/>
                        </a:rPr>
                        <a:t>Starch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tooltip="Cellulose"/>
                        </a:rPr>
                        <a:t>Cellulose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tooltip="Sucrose"/>
                        </a:rPr>
                        <a:t>Sucrose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tooltip="Sugarcane"/>
                        </a:rPr>
                        <a:t>Sugarcane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7" tooltip="Sugar beet"/>
                        </a:rPr>
                        <a:t>Sugar beet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Molasses"/>
                        </a:rPr>
                        <a:t>molasses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tooltip="Lactose"/>
                        </a:rPr>
                        <a:t>Lactose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Milk 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tooltip="Whey"/>
                        </a:rPr>
                        <a:t>whey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1" tooltip="Fats"/>
                        </a:rPr>
                        <a:t>Fats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2" tooltip="Vegetable oil"/>
                        </a:rPr>
                        <a:t>Vegetable oils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3" tooltip="Hydrocarbons"/>
                        </a:rPr>
                        <a:t>Hydrocarbons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4" tooltip="Petroleum"/>
                        </a:rPr>
                        <a:t>Petroleum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fractions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Nitrogen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5" tooltip="Protein"/>
                        </a:rPr>
                        <a:t>Protein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6" tooltip="Soybean"/>
                        </a:rPr>
                        <a:t>Soybean</a:t>
                      </a: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meal, Cornsteep liquor, Distillers' solubles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7" tooltip="Ammonia"/>
                        </a:rPr>
                        <a:t>Ammonia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Pure ammonia or ammonium salts</a:t>
                      </a:r>
                      <a:b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Urea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8" tooltip="Nitrate"/>
                        </a:rPr>
                        <a:t>Nitrate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Nitrate salts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Phosphorus source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Phosphate salts</a:t>
                      </a:r>
                      <a:endParaRPr kumimoji="0" 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626" name="Rectangle 58"/>
          <p:cNvSpPr>
            <a:spLocks noChangeArrowheads="1"/>
          </p:cNvSpPr>
          <p:nvPr/>
        </p:nvSpPr>
        <p:spPr bwMode="auto">
          <a:xfrm>
            <a:off x="804863" y="6003925"/>
            <a:ext cx="3883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/>
              <a:t>Trace elements : Fe, Zn, Cu, Mn, Mo, Co</a:t>
            </a:r>
          </a:p>
        </p:txBody>
      </p:sp>
      <p:sp>
        <p:nvSpPr>
          <p:cNvPr id="25627" name="Rectangle 59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202363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tr-TR" sz="2000" b="1">
                <a:solidFill>
                  <a:schemeClr val="accent2"/>
                </a:solidFill>
              </a:rPr>
              <a:t>Alkol fermentasyonu için hammadde kaynakları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242F1-0673-4D09-A63B-7D7DBB63E95D}" type="datetime1">
              <a:rPr lang="tr-TR" smtClean="0"/>
              <a:t>17.10.2018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93F2F3-9CE0-4013-801E-CAB96DAA411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" descr="fig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87500"/>
            <a:ext cx="72009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141"/>
          <p:cNvSpPr>
            <a:spLocks noChangeArrowheads="1"/>
          </p:cNvSpPr>
          <p:nvPr/>
        </p:nvSpPr>
        <p:spPr bwMode="auto">
          <a:xfrm>
            <a:off x="827088" y="788988"/>
            <a:ext cx="1246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C</a:t>
            </a:r>
            <a:r>
              <a:rPr lang="tr-TR" altLang="tr-TR" sz="2400" baseline="-25000"/>
              <a:t>6</a:t>
            </a:r>
            <a:r>
              <a:rPr lang="tr-TR" altLang="tr-TR" sz="2400"/>
              <a:t>H</a:t>
            </a:r>
            <a:r>
              <a:rPr lang="tr-TR" altLang="tr-TR" sz="2400" baseline="-25000"/>
              <a:t>12</a:t>
            </a:r>
            <a:r>
              <a:rPr lang="tr-TR" altLang="tr-TR" sz="2400"/>
              <a:t>0</a:t>
            </a:r>
            <a:r>
              <a:rPr lang="tr-TR" altLang="tr-TR" sz="2400" baseline="-25000"/>
              <a:t>6</a:t>
            </a:r>
            <a:br>
              <a:rPr lang="tr-TR" altLang="tr-TR" sz="2000"/>
            </a:br>
            <a:endParaRPr lang="tr-TR" altLang="tr-TR" sz="2000"/>
          </a:p>
        </p:txBody>
      </p:sp>
      <p:sp>
        <p:nvSpPr>
          <p:cNvPr id="26628" name="Rectangle 142"/>
          <p:cNvSpPr>
            <a:spLocks noChangeArrowheads="1"/>
          </p:cNvSpPr>
          <p:nvPr/>
        </p:nvSpPr>
        <p:spPr bwMode="auto">
          <a:xfrm>
            <a:off x="4211638" y="765175"/>
            <a:ext cx="162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2CH</a:t>
            </a:r>
            <a:r>
              <a:rPr lang="tr-TR" altLang="tr-TR" sz="2000" baseline="-25000"/>
              <a:t>3</a:t>
            </a:r>
            <a:r>
              <a:rPr lang="tr-TR" altLang="tr-TR" sz="2000"/>
              <a:t>CH</a:t>
            </a:r>
            <a:r>
              <a:rPr lang="tr-TR" altLang="tr-TR" sz="2000" baseline="-25000"/>
              <a:t>2</a:t>
            </a:r>
            <a:r>
              <a:rPr lang="tr-TR" altLang="tr-TR" sz="2000"/>
              <a:t>OH</a:t>
            </a:r>
          </a:p>
        </p:txBody>
      </p:sp>
      <p:sp>
        <p:nvSpPr>
          <p:cNvPr id="26629" name="Rectangle 143"/>
          <p:cNvSpPr>
            <a:spLocks noChangeArrowheads="1"/>
          </p:cNvSpPr>
          <p:nvPr/>
        </p:nvSpPr>
        <p:spPr bwMode="auto">
          <a:xfrm>
            <a:off x="6443663" y="765175"/>
            <a:ext cx="79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2CO</a:t>
            </a:r>
            <a:r>
              <a:rPr lang="tr-TR" altLang="tr-TR" sz="2000" baseline="-25000"/>
              <a:t>2</a:t>
            </a:r>
          </a:p>
        </p:txBody>
      </p:sp>
      <p:sp>
        <p:nvSpPr>
          <p:cNvPr id="26630" name="Rectangle 144"/>
          <p:cNvSpPr>
            <a:spLocks noChangeArrowheads="1"/>
          </p:cNvSpPr>
          <p:nvPr/>
        </p:nvSpPr>
        <p:spPr bwMode="auto">
          <a:xfrm>
            <a:off x="5940425" y="76517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 </a:t>
            </a:r>
            <a:r>
              <a:rPr lang="tr-TR" altLang="tr-TR" sz="2000"/>
              <a:t>+</a:t>
            </a:r>
          </a:p>
        </p:txBody>
      </p:sp>
      <p:sp>
        <p:nvSpPr>
          <p:cNvPr id="26631" name="Rectangle 145"/>
          <p:cNvSpPr>
            <a:spLocks noChangeArrowheads="1"/>
          </p:cNvSpPr>
          <p:nvPr/>
        </p:nvSpPr>
        <p:spPr bwMode="auto">
          <a:xfrm>
            <a:off x="250825" y="1268413"/>
            <a:ext cx="260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in the presence of yeast</a:t>
            </a:r>
          </a:p>
        </p:txBody>
      </p:sp>
      <p:sp>
        <p:nvSpPr>
          <p:cNvPr id="26632" name="Line 146"/>
          <p:cNvSpPr>
            <a:spLocks noChangeShapeType="1"/>
          </p:cNvSpPr>
          <p:nvPr/>
        </p:nvSpPr>
        <p:spPr bwMode="auto">
          <a:xfrm>
            <a:off x="2555875" y="9810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3" name="Rectangle 147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4032250" cy="2746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tr-TR" sz="2000" b="1">
                <a:solidFill>
                  <a:srgbClr val="FF3399"/>
                </a:solidFill>
              </a:rPr>
              <a:t>Glikozun fermantasyonu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00979-4E09-4509-A94C-C2E4A58D6282}" type="datetime1">
              <a:rPr lang="tr-TR" smtClean="0"/>
              <a:t>17.10.2018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93F2F3-9CE0-4013-801E-CAB96DAA4114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9A09D13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5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7C666-BCF8-4D2C-A227-F3C2B4F8767D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A53EFD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976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4229B-DEC4-413D-BBF0-ACD0FDFD6E60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404A40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96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F93B4-1C0D-4CBF-A425-AC2ACD3D6765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22CB84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153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894EC-82CB-43B4-B154-B217E960282D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CB604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37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6EFE9-D02C-4F0B-AF58-D5D60D892677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A 15.5 US gallon Keg, cutaway">
            <a:hlinkClick r:id="rId2" tooltip="A 15.5 US gallon Keg, cutawa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3384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572000" y="419100"/>
            <a:ext cx="42481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A </a:t>
            </a:r>
            <a:r>
              <a:rPr lang="tr-TR" altLang="tr-TR" sz="2000" b="1"/>
              <a:t>keg</a:t>
            </a:r>
            <a:r>
              <a:rPr lang="tr-TR" altLang="tr-TR" sz="2000"/>
              <a:t> is a metal container (usually constructed of </a:t>
            </a:r>
            <a:r>
              <a:rPr lang="tr-TR" altLang="tr-TR" sz="2000">
                <a:hlinkClick r:id="rId4" tooltip="Stainless steel"/>
              </a:rPr>
              <a:t>stainless steel</a:t>
            </a:r>
            <a:r>
              <a:rPr lang="tr-TR" altLang="tr-TR" sz="2000"/>
              <a:t>) used to hold beer and other </a:t>
            </a:r>
            <a:r>
              <a:rPr lang="tr-TR" altLang="tr-TR" sz="2000">
                <a:hlinkClick r:id="rId5" tooltip="Alcoholic beverage"/>
              </a:rPr>
              <a:t>alcoholic</a:t>
            </a:r>
            <a:r>
              <a:rPr lang="tr-TR" altLang="tr-TR" sz="2000"/>
              <a:t> or non-alcoholic drinks, carbonated or not carbonated, generally under pressure. The keg was introduced in the early 1960's to allow for more efficient cleaning and filling in the brewery.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3D9C9-8D24-45E6-998B-BB7B9D7DEDB3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BD6BD60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785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B4B17-1F95-4AAB-A5E8-6E575935643D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7C23763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7991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D28FD-5757-4090-96EE-29F947908F90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A131EB2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0"/>
            <a:ext cx="627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34128-B4C8-4105-B9FD-C2696E44B37B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50957B0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90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56ED8-11EE-47B8-B30A-A63AF110EF58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AB0A19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84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E5FEC-44B3-4246-B228-AC0519371FF9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267945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97718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31FB6-A53E-417F-B35B-7AF7A3D12072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7043CE1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572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28515-3766-4496-BD06-FE9E5270A5FC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D87F6B8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86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ADB5D-9927-4376-A0E0-82280E65975A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37F3FD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184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7854A-689B-4706-A387-68A61808C777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13791E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482441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5CF80-BA1F-42F4-8861-BB175C704E33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5D63E62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77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BE26C-16BE-4742-A877-D78A8A39BB13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62D9E4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799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3ECD7D-B766-446A-9363-097C023BB017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F29C85C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3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FA4F2-14C9-42B3-9736-ED99A76D43B2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E74EFB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0"/>
            <a:ext cx="699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C5908-45BA-47B6-A7FF-2FEFD26A4727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93CFA4E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576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48D3E-EAF4-4D43-8D24-9128577C0E0B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768D18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47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62D99-2EE9-4ECE-A19D-75B63834A9B2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A16D3E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769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061DA-00F6-4DFD-B429-2F09CF63DE7C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D5898D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3292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D0479-D722-449B-8381-FC5DEFBEE591}" type="datetime1">
              <a:rPr lang="tr-TR" smtClean="0"/>
              <a:t>17.10.2018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DE41-17DC-447D-8F71-7A235B8A21D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423</TotalTime>
  <Words>1025</Words>
  <Application>Microsoft Office PowerPoint</Application>
  <PresentationFormat>Ekran Gösterisi (4:3)</PresentationFormat>
  <Paragraphs>174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Schoolbook</vt:lpstr>
      <vt:lpstr>Verdana</vt:lpstr>
      <vt:lpstr>Wingdings</vt:lpstr>
      <vt:lpstr>Wingdings 2</vt:lpstr>
      <vt:lpstr>Cumba</vt:lpstr>
      <vt:lpstr>BÖLÜM 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Alkol fermentasyonu için hammadde kaynakları</vt:lpstr>
      <vt:lpstr>Glikozun fermantasyonu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5</dc:title>
  <dc:creator>Kamran POLAT</dc:creator>
  <cp:lastModifiedBy>Kamran Polat</cp:lastModifiedBy>
  <cp:revision>35</cp:revision>
  <dcterms:created xsi:type="dcterms:W3CDTF">2007-03-16T09:20:33Z</dcterms:created>
  <dcterms:modified xsi:type="dcterms:W3CDTF">2018-10-17T19:23:15Z</dcterms:modified>
</cp:coreProperties>
</file>