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478" r:id="rId2"/>
    <p:sldId id="479" r:id="rId3"/>
    <p:sldId id="578" r:id="rId4"/>
    <p:sldId id="579" r:id="rId5"/>
    <p:sldId id="580" r:id="rId6"/>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7949" autoAdjust="0"/>
  </p:normalViewPr>
  <p:slideViewPr>
    <p:cSldViewPr>
      <p:cViewPr varScale="1">
        <p:scale>
          <a:sx n="78" d="100"/>
          <a:sy n="78" d="100"/>
        </p:scale>
        <p:origin x="1579"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5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78B09EA-1660-4E5C-B90B-AE3BCC2AE616}" type="datetimeFigureOut">
              <a:rPr lang="tr-TR"/>
              <a:pPr>
                <a:defRPr/>
              </a:pPr>
              <a:t>16.09.2021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7DA1E5BF-A6EF-4433-A0BD-26C863B8BB4E}" type="slidenum">
              <a:rPr lang="tr-TR" altLang="tr-TR"/>
              <a:pPr>
                <a:defRPr/>
              </a:pPr>
              <a:t>‹#›</a:t>
            </a:fld>
            <a:endParaRPr lang="tr-TR" altLang="tr-TR"/>
          </a:p>
        </p:txBody>
      </p:sp>
    </p:spTree>
    <p:extLst>
      <p:ext uri="{BB962C8B-B14F-4D97-AF65-F5344CB8AC3E}">
        <p14:creationId xmlns:p14="http://schemas.microsoft.com/office/powerpoint/2010/main" val="3336528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lvl1pPr>
              <a:defRPr/>
            </a:lvl1pPr>
          </a:lstStyle>
          <a:p>
            <a:pPr>
              <a:defRPr/>
            </a:pPr>
            <a:fld id="{35EDC2D4-37EF-49E5-A33C-6711D75D0EDA}"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846D3D3-6C91-43BE-BC2A-FCF5CF5E985C}" type="slidenum">
              <a:rPr lang="tr-TR" altLang="tr-TR"/>
              <a:pPr>
                <a:defRPr/>
              </a:pPr>
              <a:t>‹#›</a:t>
            </a:fld>
            <a:endParaRPr lang="tr-TR" altLang="tr-TR"/>
          </a:p>
        </p:txBody>
      </p:sp>
    </p:spTree>
    <p:extLst>
      <p:ext uri="{BB962C8B-B14F-4D97-AF65-F5344CB8AC3E}">
        <p14:creationId xmlns:p14="http://schemas.microsoft.com/office/powerpoint/2010/main" val="1910996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6864D3A7-106E-48B3-B22E-B736A041D1FE}"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D8E6022-77BC-4F89-A45C-0F5E74CC83FB}" type="slidenum">
              <a:rPr lang="tr-TR" altLang="tr-TR"/>
              <a:pPr>
                <a:defRPr/>
              </a:pPr>
              <a:t>‹#›</a:t>
            </a:fld>
            <a:endParaRPr lang="tr-TR" altLang="tr-TR"/>
          </a:p>
        </p:txBody>
      </p:sp>
    </p:spTree>
    <p:extLst>
      <p:ext uri="{BB962C8B-B14F-4D97-AF65-F5344CB8AC3E}">
        <p14:creationId xmlns:p14="http://schemas.microsoft.com/office/powerpoint/2010/main" val="384557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1584D56C-3196-4485-9540-073A1ED83B3A}"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F026F8D-7C5C-477B-B5F9-8AD636AD9920}" type="slidenum">
              <a:rPr lang="tr-TR" altLang="tr-TR"/>
              <a:pPr>
                <a:defRPr/>
              </a:pPr>
              <a:t>‹#›</a:t>
            </a:fld>
            <a:endParaRPr lang="tr-TR" altLang="tr-TR"/>
          </a:p>
        </p:txBody>
      </p:sp>
    </p:spTree>
    <p:extLst>
      <p:ext uri="{BB962C8B-B14F-4D97-AF65-F5344CB8AC3E}">
        <p14:creationId xmlns:p14="http://schemas.microsoft.com/office/powerpoint/2010/main" val="1858198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lvl1pPr>
              <a:defRPr/>
            </a:lvl1pPr>
          </a:lstStyle>
          <a:p>
            <a:pPr>
              <a:defRPr/>
            </a:pPr>
            <a:fld id="{1BA0B8DA-E134-4B0E-94D8-CCD943142794}"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26C94B9-66C4-4184-BE7A-2CBB66E0D80F}" type="slidenum">
              <a:rPr lang="tr-TR" altLang="tr-TR"/>
              <a:pPr>
                <a:defRPr/>
              </a:pPr>
              <a:t>‹#›</a:t>
            </a:fld>
            <a:endParaRPr lang="tr-TR" altLang="tr-TR"/>
          </a:p>
        </p:txBody>
      </p:sp>
    </p:spTree>
    <p:extLst>
      <p:ext uri="{BB962C8B-B14F-4D97-AF65-F5344CB8AC3E}">
        <p14:creationId xmlns:p14="http://schemas.microsoft.com/office/powerpoint/2010/main" val="274254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380FC218-A0DD-486C-987E-02B74679130D}" type="datetimeFigureOut">
              <a:rPr lang="tr-TR"/>
              <a:pPr>
                <a:defRPr/>
              </a:pPr>
              <a:t>16.09.2021</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ED1C9DE-6377-40D7-BFB2-D1CF9504D343}" type="slidenum">
              <a:rPr lang="tr-TR" altLang="tr-TR"/>
              <a:pPr>
                <a:defRPr/>
              </a:pPr>
              <a:t>‹#›</a:t>
            </a:fld>
            <a:endParaRPr lang="tr-TR" altLang="tr-TR"/>
          </a:p>
        </p:txBody>
      </p:sp>
    </p:spTree>
    <p:extLst>
      <p:ext uri="{BB962C8B-B14F-4D97-AF65-F5344CB8AC3E}">
        <p14:creationId xmlns:p14="http://schemas.microsoft.com/office/powerpoint/2010/main" val="118690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3 Veri Yer Tutucusu"/>
          <p:cNvSpPr>
            <a:spLocks noGrp="1"/>
          </p:cNvSpPr>
          <p:nvPr>
            <p:ph type="dt" sz="half" idx="10"/>
          </p:nvPr>
        </p:nvSpPr>
        <p:spPr/>
        <p:txBody>
          <a:bodyPr/>
          <a:lstStyle>
            <a:lvl1pPr>
              <a:defRPr/>
            </a:lvl1pPr>
          </a:lstStyle>
          <a:p>
            <a:pPr>
              <a:defRPr/>
            </a:pPr>
            <a:fld id="{731DCCCA-6D30-4FAE-AD3A-0D0112703830}"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BA86302-E9E2-4FD4-B53A-D7661FB54E19}" type="slidenum">
              <a:rPr lang="tr-TR" altLang="tr-TR"/>
              <a:pPr>
                <a:defRPr/>
              </a:pPr>
              <a:t>‹#›</a:t>
            </a:fld>
            <a:endParaRPr lang="tr-TR" altLang="tr-TR"/>
          </a:p>
        </p:txBody>
      </p:sp>
    </p:spTree>
    <p:extLst>
      <p:ext uri="{BB962C8B-B14F-4D97-AF65-F5344CB8AC3E}">
        <p14:creationId xmlns:p14="http://schemas.microsoft.com/office/powerpoint/2010/main" val="51381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3 Veri Yer Tutucusu"/>
          <p:cNvSpPr>
            <a:spLocks noGrp="1"/>
          </p:cNvSpPr>
          <p:nvPr>
            <p:ph type="dt" sz="half" idx="10"/>
          </p:nvPr>
        </p:nvSpPr>
        <p:spPr/>
        <p:txBody>
          <a:bodyPr/>
          <a:lstStyle>
            <a:lvl1pPr>
              <a:defRPr/>
            </a:lvl1pPr>
          </a:lstStyle>
          <a:p>
            <a:pPr>
              <a:defRPr/>
            </a:pPr>
            <a:fld id="{121556FE-D3BF-4EC1-BA12-E39B0E8A8C5B}" type="datetimeFigureOut">
              <a:rPr lang="tr-TR"/>
              <a:pPr>
                <a:defRPr/>
              </a:pPr>
              <a:t>16.09.2021</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F9714300-06BB-446E-B069-0017B57BCAF6}" type="slidenum">
              <a:rPr lang="tr-TR" altLang="tr-TR"/>
              <a:pPr>
                <a:defRPr/>
              </a:pPr>
              <a:t>‹#›</a:t>
            </a:fld>
            <a:endParaRPr lang="tr-TR" altLang="tr-TR"/>
          </a:p>
        </p:txBody>
      </p:sp>
    </p:spTree>
    <p:extLst>
      <p:ext uri="{BB962C8B-B14F-4D97-AF65-F5344CB8AC3E}">
        <p14:creationId xmlns:p14="http://schemas.microsoft.com/office/powerpoint/2010/main" val="2380013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3 Veri Yer Tutucusu"/>
          <p:cNvSpPr>
            <a:spLocks noGrp="1"/>
          </p:cNvSpPr>
          <p:nvPr>
            <p:ph type="dt" sz="half" idx="10"/>
          </p:nvPr>
        </p:nvSpPr>
        <p:spPr/>
        <p:txBody>
          <a:bodyPr/>
          <a:lstStyle>
            <a:lvl1pPr>
              <a:defRPr/>
            </a:lvl1pPr>
          </a:lstStyle>
          <a:p>
            <a:pPr>
              <a:defRPr/>
            </a:pPr>
            <a:fld id="{E7B2BEC8-E145-4F7F-8AC4-B5FA5C5688A3}" type="datetimeFigureOut">
              <a:rPr lang="tr-TR"/>
              <a:pPr>
                <a:defRPr/>
              </a:pPr>
              <a:t>16.09.2021</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58D4B9A3-5DDC-4642-8DEE-AD11A6C7EA30}" type="slidenum">
              <a:rPr lang="tr-TR" altLang="tr-TR"/>
              <a:pPr>
                <a:defRPr/>
              </a:pPr>
              <a:t>‹#›</a:t>
            </a:fld>
            <a:endParaRPr lang="tr-TR" altLang="tr-TR"/>
          </a:p>
        </p:txBody>
      </p:sp>
    </p:spTree>
    <p:extLst>
      <p:ext uri="{BB962C8B-B14F-4D97-AF65-F5344CB8AC3E}">
        <p14:creationId xmlns:p14="http://schemas.microsoft.com/office/powerpoint/2010/main" val="218881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A8EEE562-BA5B-41B5-BD37-7AD0172E6DA2}" type="datetimeFigureOut">
              <a:rPr lang="tr-TR"/>
              <a:pPr>
                <a:defRPr/>
              </a:pPr>
              <a:t>16.09.2021</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1FF8E873-0D4A-45DE-8ED9-8ED03F3C998D}" type="slidenum">
              <a:rPr lang="tr-TR" altLang="tr-TR"/>
              <a:pPr>
                <a:defRPr/>
              </a:pPr>
              <a:t>‹#›</a:t>
            </a:fld>
            <a:endParaRPr lang="tr-TR" altLang="tr-TR"/>
          </a:p>
        </p:txBody>
      </p:sp>
    </p:spTree>
    <p:extLst>
      <p:ext uri="{BB962C8B-B14F-4D97-AF65-F5344CB8AC3E}">
        <p14:creationId xmlns:p14="http://schemas.microsoft.com/office/powerpoint/2010/main" val="270931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967445A8-2E37-4B01-A18D-218080D16897}"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6CC9B76-B749-4EA6-B9FB-45A9339945A3}" type="slidenum">
              <a:rPr lang="tr-TR" altLang="tr-TR"/>
              <a:pPr>
                <a:defRPr/>
              </a:pPr>
              <a:t>‹#›</a:t>
            </a:fld>
            <a:endParaRPr lang="tr-TR" altLang="tr-TR"/>
          </a:p>
        </p:txBody>
      </p:sp>
    </p:spTree>
    <p:extLst>
      <p:ext uri="{BB962C8B-B14F-4D97-AF65-F5344CB8AC3E}">
        <p14:creationId xmlns:p14="http://schemas.microsoft.com/office/powerpoint/2010/main" val="19811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08E3967-1168-43AD-9C06-08F18E76424A}" type="datetimeFigureOut">
              <a:rPr lang="tr-TR"/>
              <a:pPr>
                <a:defRPr/>
              </a:pPr>
              <a:t>16.09.2021</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1968223-49D3-4E68-BE64-1BF49D3A0D7A}" type="slidenum">
              <a:rPr lang="tr-TR" altLang="tr-TR"/>
              <a:pPr>
                <a:defRPr/>
              </a:pPr>
              <a:t>‹#›</a:t>
            </a:fld>
            <a:endParaRPr lang="tr-TR" altLang="tr-TR"/>
          </a:p>
        </p:txBody>
      </p:sp>
    </p:spTree>
    <p:extLst>
      <p:ext uri="{BB962C8B-B14F-4D97-AF65-F5344CB8AC3E}">
        <p14:creationId xmlns:p14="http://schemas.microsoft.com/office/powerpoint/2010/main" val="1759731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FFFF">
            <a:alpha val="18823"/>
          </a:srgbClr>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F4634DC-B43B-4DDD-8400-0432DFFCA070}" type="datetimeFigureOut">
              <a:rPr lang="tr-TR"/>
              <a:pPr>
                <a:defRPr/>
              </a:pPr>
              <a:t>16.09.2021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75955C07-89FB-478D-B1CC-CE37FE2DF8CD}"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532993"/>
            <a:ext cx="8712968" cy="5693866"/>
          </a:xfrm>
          <a:prstGeom prst="rect">
            <a:avLst/>
          </a:prstGeom>
        </p:spPr>
        <p:txBody>
          <a:bodyPr wrap="square">
            <a:spAutoFit/>
          </a:bodyPr>
          <a:lstStyle/>
          <a:p>
            <a:pPr algn="ctr"/>
            <a:r>
              <a:rPr lang="tr-TR" sz="2800" b="1" dirty="0">
                <a:solidFill>
                  <a:srgbClr val="FF0000"/>
                </a:solidFill>
              </a:rPr>
              <a:t>Hayvan Beslemede Temel Prensipler </a:t>
            </a:r>
          </a:p>
          <a:p>
            <a:r>
              <a:rPr lang="tr-TR" sz="2400" b="1" dirty="0"/>
              <a:t> </a:t>
            </a:r>
          </a:p>
          <a:p>
            <a:pPr algn="just"/>
            <a:r>
              <a:rPr lang="tr-TR" sz="2400" b="1" dirty="0"/>
              <a:t>Hayvanların tür, yaş, ırk, dönem ve verimlerine göre;</a:t>
            </a:r>
          </a:p>
          <a:p>
            <a:pPr algn="just"/>
            <a:endParaRPr lang="tr-TR" sz="2400" b="1" dirty="0"/>
          </a:p>
          <a:p>
            <a:pPr algn="just"/>
            <a:r>
              <a:rPr lang="tr-TR" sz="2400" b="1" dirty="0"/>
              <a:t>1- Fizyoloji ve metabolizmaları ile yemleme davranışlarına göre uygun yemler ve besleme yöntemi seçilmeli,</a:t>
            </a:r>
          </a:p>
          <a:p>
            <a:pPr algn="just"/>
            <a:endParaRPr lang="tr-TR" sz="2400" b="1" dirty="0"/>
          </a:p>
          <a:p>
            <a:pPr algn="just"/>
            <a:r>
              <a:rPr lang="tr-TR" sz="2400" b="1" dirty="0"/>
              <a:t>2- Besin maddesi ihtiyaçları tespit edilmeli ve buna göre </a:t>
            </a:r>
            <a:r>
              <a:rPr lang="tr-TR" sz="2400" b="1" dirty="0" err="1"/>
              <a:t>rasyon</a:t>
            </a:r>
            <a:r>
              <a:rPr lang="tr-TR" sz="2400" b="1" dirty="0"/>
              <a:t> hazırlanmalı,</a:t>
            </a:r>
          </a:p>
          <a:p>
            <a:pPr algn="just"/>
            <a:endParaRPr lang="tr-TR" sz="2400" b="1" dirty="0"/>
          </a:p>
          <a:p>
            <a:pPr algn="just"/>
            <a:r>
              <a:rPr lang="tr-TR" sz="2400" b="1" dirty="0"/>
              <a:t>3- Yemlerin kullanım sınırlamaları ve özel etkileri dikkate alınmalı, </a:t>
            </a:r>
            <a:r>
              <a:rPr lang="tr-TR" sz="2400" b="1" dirty="0" err="1"/>
              <a:t>antinutrisyonel</a:t>
            </a:r>
            <a:r>
              <a:rPr lang="tr-TR" sz="2400" b="1" dirty="0"/>
              <a:t> faktörler içermemeli,</a:t>
            </a:r>
          </a:p>
          <a:p>
            <a:pPr algn="just"/>
            <a:r>
              <a:rPr lang="tr-TR" sz="2400" b="1" dirty="0"/>
              <a:t> </a:t>
            </a:r>
          </a:p>
          <a:p>
            <a:pPr algn="just"/>
            <a:r>
              <a:rPr lang="tr-TR" sz="2400" b="1" dirty="0"/>
              <a:t>4- Hedeflenen verim ne kadar yüksek ise yemlerin seçimi ve tanımlanması o derece detaylı olmalı, </a:t>
            </a:r>
          </a:p>
        </p:txBody>
      </p:sp>
    </p:spTree>
    <p:extLst>
      <p:ext uri="{BB962C8B-B14F-4D97-AF65-F5344CB8AC3E}">
        <p14:creationId xmlns:p14="http://schemas.microsoft.com/office/powerpoint/2010/main" val="185032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476672"/>
            <a:ext cx="8712968" cy="5632311"/>
          </a:xfrm>
          <a:prstGeom prst="rect">
            <a:avLst/>
          </a:prstGeom>
        </p:spPr>
        <p:txBody>
          <a:bodyPr wrap="square">
            <a:spAutoFit/>
          </a:bodyPr>
          <a:lstStyle/>
          <a:p>
            <a:pPr algn="just"/>
            <a:r>
              <a:rPr lang="tr-TR" sz="2400" b="1" dirty="0"/>
              <a:t>5- Kritik dönemlerde alınacak beslemeye ilişkin önlemler belirlenmeli,</a:t>
            </a:r>
          </a:p>
          <a:p>
            <a:pPr algn="just"/>
            <a:endParaRPr lang="tr-TR" sz="2400" b="1" dirty="0"/>
          </a:p>
          <a:p>
            <a:pPr algn="just"/>
            <a:r>
              <a:rPr lang="tr-TR" sz="2400" b="1" dirty="0"/>
              <a:t>6- Besleme üreme ilişkileri göz önünde bulundurulmalı,</a:t>
            </a:r>
          </a:p>
          <a:p>
            <a:pPr algn="just"/>
            <a:endParaRPr lang="tr-TR" sz="2400" b="1" dirty="0"/>
          </a:p>
          <a:p>
            <a:pPr algn="just"/>
            <a:r>
              <a:rPr lang="tr-TR" sz="2400" b="1" dirty="0"/>
              <a:t>7- </a:t>
            </a:r>
            <a:r>
              <a:rPr lang="tr-TR" sz="2400" b="1" dirty="0" err="1"/>
              <a:t>Rasyonlarda</a:t>
            </a:r>
            <a:r>
              <a:rPr lang="tr-TR" sz="2400" b="1" dirty="0"/>
              <a:t> yem katkı maddeleri kullanımında dikkatli davranılmalı,</a:t>
            </a:r>
          </a:p>
          <a:p>
            <a:pPr algn="just"/>
            <a:endParaRPr lang="tr-TR" sz="2400" b="1" dirty="0"/>
          </a:p>
          <a:p>
            <a:pPr algn="just"/>
            <a:r>
              <a:rPr lang="tr-TR" sz="2400" b="1" dirty="0"/>
              <a:t>8- Hammaddelerin besin maddesi analizleri (fiziksel, kimyasal)  yapılmalı,</a:t>
            </a:r>
          </a:p>
          <a:p>
            <a:pPr algn="just"/>
            <a:endParaRPr lang="tr-TR" sz="2400" b="1" dirty="0"/>
          </a:p>
          <a:p>
            <a:pPr algn="just"/>
            <a:r>
              <a:rPr lang="tr-TR" sz="2400" b="1" dirty="0"/>
              <a:t>9- En düşük maliyetli kaliteli yem hedeflenmeli,</a:t>
            </a:r>
          </a:p>
          <a:p>
            <a:pPr algn="just"/>
            <a:endParaRPr lang="tr-TR" sz="2400" b="1" dirty="0"/>
          </a:p>
          <a:p>
            <a:pPr algn="just"/>
            <a:r>
              <a:rPr lang="tr-TR" sz="2400" b="1" dirty="0"/>
              <a:t>10- Karışım lezzetli olmalı ve hayvanın yemi tükettiğinden emin olunmalıdır. </a:t>
            </a:r>
          </a:p>
        </p:txBody>
      </p:sp>
    </p:spTree>
    <p:extLst>
      <p:ext uri="{BB962C8B-B14F-4D97-AF65-F5344CB8AC3E}">
        <p14:creationId xmlns:p14="http://schemas.microsoft.com/office/powerpoint/2010/main" val="1423830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DD8FDE5C-DE02-4CDE-BA3A-0B80EF32C33D}"/>
              </a:ext>
            </a:extLst>
          </p:cNvPr>
          <p:cNvSpPr txBox="1"/>
          <p:nvPr/>
        </p:nvSpPr>
        <p:spPr>
          <a:xfrm>
            <a:off x="2051720" y="116632"/>
            <a:ext cx="4824536" cy="492443"/>
          </a:xfrm>
          <a:prstGeom prst="rect">
            <a:avLst/>
          </a:prstGeom>
          <a:noFill/>
        </p:spPr>
        <p:txBody>
          <a:bodyPr wrap="square">
            <a:spAutoFit/>
          </a:bodyPr>
          <a:lstStyle/>
          <a:p>
            <a:r>
              <a:rPr lang="tr-TR" sz="2600" b="1" dirty="0">
                <a:solidFill>
                  <a:srgbClr val="C00000"/>
                </a:solidFill>
                <a:ea typeface="Calibri" panose="020F0502020204030204" pitchFamily="34" charset="0"/>
                <a:cs typeface="Times New Roman" panose="02020603050405020304" pitchFamily="18" charset="0"/>
              </a:rPr>
              <a:t>KAZLARIN</a:t>
            </a:r>
            <a:r>
              <a:rPr lang="tr-TR" sz="2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 </a:t>
            </a:r>
            <a:r>
              <a:rPr lang="tr-TR" sz="2600" b="1" dirty="0">
                <a:solidFill>
                  <a:srgbClr val="C00000"/>
                </a:solidFill>
                <a:ea typeface="Calibri" panose="020F0502020204030204" pitchFamily="34" charset="0"/>
                <a:cs typeface="Times New Roman" panose="02020603050405020304" pitchFamily="18" charset="0"/>
              </a:rPr>
              <a:t>BESLENMESİ</a:t>
            </a:r>
            <a:endParaRPr lang="tr-TR" sz="26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160219" y="620688"/>
            <a:ext cx="7127272" cy="458780"/>
          </a:xfrm>
          <a:prstGeom prst="rect">
            <a:avLst/>
          </a:prstGeom>
        </p:spPr>
        <p:txBody>
          <a:bodyPr wrap="none">
            <a:spAutoFit/>
          </a:bodyPr>
          <a:lstStyle/>
          <a:p>
            <a:pPr algn="just">
              <a:lnSpc>
                <a:spcPct val="107000"/>
              </a:lnSpc>
              <a:spcAft>
                <a:spcPts val="800"/>
              </a:spcAft>
              <a:tabLst>
                <a:tab pos="326390" algn="l"/>
              </a:tabLst>
            </a:pPr>
            <a:r>
              <a:rPr lang="tr-TR" sz="2400" b="1" dirty="0">
                <a:solidFill>
                  <a:srgbClr val="7030A0"/>
                </a:solidFill>
                <a:ea typeface="Calibri" panose="020F0502020204030204" pitchFamily="34" charset="0"/>
                <a:cs typeface="Arial" panose="020B0604020202020204" pitchFamily="34" charset="0"/>
              </a:rPr>
              <a:t>Kaz civciv ve palazlarının bakımı ve beslenmesi</a:t>
            </a:r>
            <a:endParaRPr lang="tr-TR" sz="2400" dirty="0">
              <a:solidFill>
                <a:srgbClr val="7030A0"/>
              </a:solidFill>
              <a:effectLst/>
              <a:ea typeface="Calibri" panose="020F0502020204030204" pitchFamily="34" charset="0"/>
              <a:cs typeface="Arial" panose="020B0604020202020204" pitchFamily="34" charset="0"/>
            </a:endParaRPr>
          </a:p>
        </p:txBody>
      </p:sp>
      <p:sp>
        <p:nvSpPr>
          <p:cNvPr id="6" name="Dikdörtgen 5"/>
          <p:cNvSpPr/>
          <p:nvPr/>
        </p:nvSpPr>
        <p:spPr>
          <a:xfrm>
            <a:off x="160219" y="1268760"/>
            <a:ext cx="8804269" cy="4124206"/>
          </a:xfrm>
          <a:prstGeom prst="rect">
            <a:avLst/>
          </a:prstGeom>
        </p:spPr>
        <p:txBody>
          <a:bodyPr wrap="square">
            <a:spAutoFit/>
          </a:bodyPr>
          <a:lstStyle/>
          <a:p>
            <a:pPr algn="just"/>
            <a:r>
              <a:rPr lang="tr-TR" sz="2200" b="1" dirty="0">
                <a:ea typeface="Calibri" panose="020F0502020204030204" pitchFamily="34" charset="0"/>
                <a:cs typeface="Arial" panose="020B0604020202020204" pitchFamily="34" charset="0"/>
              </a:rPr>
              <a:t>Civcivler temiz bir kümeste, iyi havalandırılmış ve rutubetsiz bir ortamda tutulmalıdır.</a:t>
            </a:r>
          </a:p>
          <a:p>
            <a:pPr algn="just"/>
            <a:endParaRPr lang="tr-TR" sz="1000" b="1" dirty="0">
              <a:ea typeface="Calibri" panose="020F0502020204030204" pitchFamily="34" charset="0"/>
              <a:cs typeface="Arial" panose="020B0604020202020204" pitchFamily="34" charset="0"/>
            </a:endParaRPr>
          </a:p>
          <a:p>
            <a:pPr algn="just"/>
            <a:r>
              <a:rPr lang="tr-TR" sz="2200" b="1" dirty="0">
                <a:ea typeface="Calibri" panose="020F0502020204030204" pitchFamily="34" charset="0"/>
                <a:cs typeface="Arial" panose="020B0604020202020204" pitchFamily="34" charset="0"/>
              </a:rPr>
              <a:t>Kaz civcivlerine başlangıçta gerekli olan ısı tavuk civcivlerinden daha azdır ve daha erken yaşlarda ısı uygulamasından </a:t>
            </a:r>
            <a:r>
              <a:rPr lang="tr-TR" sz="2200" b="1" dirty="0">
                <a:cs typeface="Arial" panose="020B0604020202020204" pitchFamily="34" charset="0"/>
              </a:rPr>
              <a:t>vazgeçilebilir. İki haftalık yaştaki kaz civcivleri ılık havalarda açık havaya çıkarılabilirler. Kazların üşümelerini önlemek için barınaklar kuru tutulmalıdır. Üşümeleri halinde hayvanlarda kümeleşme görülür ve bu durum boğulmalara neden olabilir. </a:t>
            </a:r>
          </a:p>
          <a:p>
            <a:pPr algn="just"/>
            <a:endParaRPr lang="tr-TR" sz="1000" b="1" dirty="0">
              <a:cs typeface="Arial" panose="020B0604020202020204" pitchFamily="34" charset="0"/>
            </a:endParaRPr>
          </a:p>
          <a:p>
            <a:pPr algn="just"/>
            <a:r>
              <a:rPr lang="tr-TR" sz="2200" b="1" dirty="0">
                <a:cs typeface="Arial" panose="020B0604020202020204" pitchFamily="34" charset="0"/>
              </a:rPr>
              <a:t>Ayrıca civcivler kısmen tüyleninceye kadar ıslak şartlara adapte olamadıkları için 2 haftalık yaşa kadar yüzmelerine fırsat verilmemelidir. </a:t>
            </a:r>
          </a:p>
        </p:txBody>
      </p:sp>
      <p:pic>
        <p:nvPicPr>
          <p:cNvPr id="7" name="Resim 6">
            <a:extLst>
              <a:ext uri="{FF2B5EF4-FFF2-40B4-BE49-F238E27FC236}">
                <a16:creationId xmlns:a16="http://schemas.microsoft.com/office/drawing/2014/main" id="{3C11DF5F-F2A9-4013-B0A3-5F52D0D97D2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411760" y="5021087"/>
            <a:ext cx="1656184" cy="1703243"/>
          </a:xfrm>
          <a:prstGeom prst="rect">
            <a:avLst/>
          </a:prstGeom>
        </p:spPr>
      </p:pic>
      <p:pic>
        <p:nvPicPr>
          <p:cNvPr id="8" name="Resim 7">
            <a:extLst>
              <a:ext uri="{FF2B5EF4-FFF2-40B4-BE49-F238E27FC236}">
                <a16:creationId xmlns:a16="http://schemas.microsoft.com/office/drawing/2014/main" id="{5FDBBE9D-BFED-4492-BCCF-9696AA0A4E05}"/>
              </a:ext>
            </a:extLst>
          </p:cNvPr>
          <p:cNvPicPr/>
          <p:nvPr/>
        </p:nvPicPr>
        <p:blipFill>
          <a:blip r:embed="rId3"/>
          <a:stretch>
            <a:fillRect/>
          </a:stretch>
        </p:blipFill>
        <p:spPr>
          <a:xfrm>
            <a:off x="4716016" y="5021087"/>
            <a:ext cx="3096344" cy="1692688"/>
          </a:xfrm>
          <a:prstGeom prst="rect">
            <a:avLst/>
          </a:prstGeom>
        </p:spPr>
      </p:pic>
    </p:spTree>
    <p:extLst>
      <p:ext uri="{BB962C8B-B14F-4D97-AF65-F5344CB8AC3E}">
        <p14:creationId xmlns:p14="http://schemas.microsoft.com/office/powerpoint/2010/main" val="1470856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496" y="1948478"/>
            <a:ext cx="8856984" cy="2200602"/>
          </a:xfrm>
          <a:prstGeom prst="rect">
            <a:avLst/>
          </a:prstGeom>
        </p:spPr>
        <p:txBody>
          <a:bodyPr wrap="square">
            <a:spAutoFit/>
          </a:bodyPr>
          <a:lstStyle/>
          <a:p>
            <a:pPr marL="342900" indent="-342900" algn="just">
              <a:buFont typeface="Wingdings" panose="05000000000000000000" pitchFamily="2" charset="2"/>
              <a:buChar char="Ø"/>
            </a:pPr>
            <a:r>
              <a:rPr lang="tr-TR" sz="2200" b="1" dirty="0">
                <a:ea typeface="Calibri" panose="020F0502020204030204" pitchFamily="34" charset="0"/>
                <a:cs typeface="Arial" panose="020B0604020202020204" pitchFamily="34" charset="0"/>
              </a:rPr>
              <a:t>Palazlar iyi havalarda 4-6 haftalık olduklarında otlamaya da çıkabilirler.</a:t>
            </a:r>
          </a:p>
          <a:p>
            <a:pPr marL="342900" indent="-342900" algn="just">
              <a:buFont typeface="Wingdings" panose="05000000000000000000" pitchFamily="2" charset="2"/>
              <a:buChar char="Ø"/>
            </a:pPr>
            <a:endParaRPr lang="tr-TR" sz="500" b="1" dirty="0">
              <a:ea typeface="Calibri" panose="020F0502020204030204" pitchFamily="34" charset="0"/>
              <a:cs typeface="Arial" panose="020B0604020202020204" pitchFamily="34" charset="0"/>
            </a:endParaRPr>
          </a:p>
          <a:p>
            <a:pPr marL="342900" indent="-342900" algn="just">
              <a:buFont typeface="Wingdings" panose="05000000000000000000" pitchFamily="2" charset="2"/>
              <a:buChar char="Ø"/>
            </a:pPr>
            <a:r>
              <a:rPr lang="tr-TR" sz="2200" b="1" dirty="0">
                <a:ea typeface="Calibri" panose="020F0502020204030204" pitchFamily="34" charset="0"/>
                <a:cs typeface="Arial" panose="020B0604020202020204" pitchFamily="34" charset="0"/>
              </a:rPr>
              <a:t>Palazlar yağmurdan ve ıslanmaktan korunmalıdır. Kümeste altlıklar daima kuru olmalıdır. Palazlar 1 aylık oluncaya kadar 40-50 adedi bir arada, bölmelere konur. Yemler lapa halinde veya </a:t>
            </a:r>
            <a:r>
              <a:rPr lang="tr-TR" sz="2200" b="1" dirty="0" err="1">
                <a:ea typeface="Calibri" panose="020F0502020204030204" pitchFamily="34" charset="0"/>
                <a:cs typeface="Arial" panose="020B0604020202020204" pitchFamily="34" charset="0"/>
              </a:rPr>
              <a:t>pelet</a:t>
            </a:r>
            <a:r>
              <a:rPr lang="tr-TR" sz="2200" b="1" dirty="0">
                <a:ea typeface="Calibri" panose="020F0502020204030204" pitchFamily="34" charset="0"/>
                <a:cs typeface="Arial" panose="020B0604020202020204" pitchFamily="34" charset="0"/>
              </a:rPr>
              <a:t> olarak verilirse, yem zayiatı önlenir.</a:t>
            </a:r>
            <a:endParaRPr lang="tr-TR" sz="2200" b="1" dirty="0">
              <a:cs typeface="Arial" panose="020B0604020202020204" pitchFamily="34" charset="0"/>
            </a:endParaRPr>
          </a:p>
        </p:txBody>
      </p:sp>
      <p:sp>
        <p:nvSpPr>
          <p:cNvPr id="3" name="Dikdörtgen 2"/>
          <p:cNvSpPr/>
          <p:nvPr/>
        </p:nvSpPr>
        <p:spPr>
          <a:xfrm>
            <a:off x="2657389" y="4152869"/>
            <a:ext cx="2994731" cy="428259"/>
          </a:xfrm>
          <a:prstGeom prst="rect">
            <a:avLst/>
          </a:prstGeom>
        </p:spPr>
        <p:txBody>
          <a:bodyPr wrap="none">
            <a:spAutoFit/>
          </a:bodyPr>
          <a:lstStyle/>
          <a:p>
            <a:pPr algn="just">
              <a:lnSpc>
                <a:spcPct val="107000"/>
              </a:lnSpc>
              <a:spcAft>
                <a:spcPts val="800"/>
              </a:spcAft>
              <a:tabLst>
                <a:tab pos="326390" algn="l"/>
              </a:tabLst>
            </a:pPr>
            <a:r>
              <a:rPr lang="tr-TR" sz="2200" b="1" dirty="0">
                <a:solidFill>
                  <a:srgbClr val="00B050"/>
                </a:solidFill>
                <a:ea typeface="Calibri" panose="020F0502020204030204" pitchFamily="34" charset="0"/>
                <a:cs typeface="Arial" panose="020B0604020202020204" pitchFamily="34" charset="0"/>
              </a:rPr>
              <a:t>Kazlarda yer ihtiyacı </a:t>
            </a:r>
            <a:endParaRPr lang="tr-TR" sz="2200" b="1" dirty="0">
              <a:solidFill>
                <a:srgbClr val="00B050"/>
              </a:solidFill>
              <a:effectLst/>
              <a:ea typeface="Calibri" panose="020F0502020204030204" pitchFamily="34" charset="0"/>
              <a:cs typeface="Arial" panose="020B0604020202020204" pitchFamily="34" charset="0"/>
            </a:endParaRPr>
          </a:p>
        </p:txBody>
      </p:sp>
      <p:pic>
        <p:nvPicPr>
          <p:cNvPr id="4" name="Resim 3"/>
          <p:cNvPicPr/>
          <p:nvPr/>
        </p:nvPicPr>
        <p:blipFill>
          <a:blip r:embed="rId2"/>
          <a:stretch>
            <a:fillRect/>
          </a:stretch>
        </p:blipFill>
        <p:spPr>
          <a:xfrm>
            <a:off x="1673658" y="4617710"/>
            <a:ext cx="5490630" cy="2123658"/>
          </a:xfrm>
          <a:prstGeom prst="rect">
            <a:avLst/>
          </a:prstGeom>
        </p:spPr>
      </p:pic>
      <p:pic>
        <p:nvPicPr>
          <p:cNvPr id="5" name="Resim 4">
            <a:extLst>
              <a:ext uri="{FF2B5EF4-FFF2-40B4-BE49-F238E27FC236}">
                <a16:creationId xmlns:a16="http://schemas.microsoft.com/office/drawing/2014/main" id="{D7352752-963A-4C05-B0B9-869F91FE859A}"/>
              </a:ext>
            </a:extLst>
          </p:cNvPr>
          <p:cNvPicPr/>
          <p:nvPr/>
        </p:nvPicPr>
        <p:blipFill>
          <a:blip r:embed="rId3">
            <a:extLst>
              <a:ext uri="{28A0092B-C50C-407E-A947-70E740481C1C}">
                <a14:useLocalDpi xmlns:a14="http://schemas.microsoft.com/office/drawing/2010/main" val="0"/>
              </a:ext>
            </a:extLst>
          </a:blip>
          <a:stretch>
            <a:fillRect/>
          </a:stretch>
        </p:blipFill>
        <p:spPr>
          <a:xfrm>
            <a:off x="2267744" y="-1623"/>
            <a:ext cx="3600400" cy="1911896"/>
          </a:xfrm>
          <a:prstGeom prst="rect">
            <a:avLst/>
          </a:prstGeom>
        </p:spPr>
      </p:pic>
    </p:spTree>
    <p:extLst>
      <p:ext uri="{BB962C8B-B14F-4D97-AF65-F5344CB8AC3E}">
        <p14:creationId xmlns:p14="http://schemas.microsoft.com/office/powerpoint/2010/main" val="2000634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bwMode="auto">
          <a:xfrm>
            <a:off x="107504" y="2359421"/>
            <a:ext cx="8856984" cy="4525963"/>
          </a:xfrm>
          <a:prstGeom prst="rect">
            <a:avLst/>
          </a:prstGeom>
          <a:noFill/>
          <a:ln>
            <a:noFill/>
          </a:ln>
        </p:spPr>
        <p:txBody>
          <a:bodyPr vert="horz" wrap="square" lIns="91440" tIns="45720" rIns="91440" bIns="45720" numCol="1" anchor="t" anchorCtr="0" compatLnSpc="1">
            <a:prstTxWarp prst="textNoShape">
              <a:avLst/>
            </a:prstTxWarp>
            <a:normAutofit/>
          </a:bodyPr>
          <a:lstStyle/>
          <a:p>
            <a:pPr algn="just">
              <a:lnSpc>
                <a:spcPct val="90000"/>
              </a:lnSpc>
              <a:spcBef>
                <a:spcPct val="20000"/>
              </a:spcBef>
            </a:pPr>
            <a:r>
              <a:rPr lang="tr-TR" sz="2200" b="1" dirty="0">
                <a:cs typeface="Arial" panose="020B0604020202020204" pitchFamily="34" charset="0"/>
              </a:rPr>
              <a:t>Kazlar tüm evcil kanatlı türleri arasında en hızlı büyüme oranına sahiptir ve artan ticari üretimi için en sınırlayıcı unsur şüphesiz karkas kalitesidir. Çoğu su kuşları türlerinde olduğu gibi vücutlarında yağ biriktirme eğilimine sahip bir türdür.</a:t>
            </a:r>
          </a:p>
          <a:p>
            <a:pPr algn="just">
              <a:lnSpc>
                <a:spcPct val="90000"/>
              </a:lnSpc>
              <a:spcBef>
                <a:spcPct val="20000"/>
              </a:spcBef>
              <a:buFont typeface="Arial" panose="020B0604020202020204" pitchFamily="34" charset="0"/>
            </a:pPr>
            <a:endParaRPr lang="tr-TR" sz="2200" b="1" dirty="0">
              <a:cs typeface="Arial" panose="020B0604020202020204" pitchFamily="34" charset="0"/>
            </a:endParaRPr>
          </a:p>
          <a:p>
            <a:pPr algn="just">
              <a:lnSpc>
                <a:spcPct val="90000"/>
              </a:lnSpc>
              <a:spcBef>
                <a:spcPct val="20000"/>
              </a:spcBef>
            </a:pPr>
            <a:r>
              <a:rPr lang="tr-TR" sz="2200" b="1" dirty="0">
                <a:cs typeface="Arial" panose="020B0604020202020204" pitchFamily="34" charset="0"/>
              </a:rPr>
              <a:t>Birçok kaz üretim sisteminde otlakta zaman geçirme söz konusu olduğu için, yemleme programı seçimi, otlağın kalite ve </a:t>
            </a:r>
            <a:r>
              <a:rPr lang="tr-TR" sz="2200" b="1" dirty="0" err="1">
                <a:cs typeface="Arial" panose="020B0604020202020204" pitchFamily="34" charset="0"/>
              </a:rPr>
              <a:t>yararlanabilirliğine</a:t>
            </a:r>
            <a:r>
              <a:rPr lang="tr-TR" sz="2200" b="1" dirty="0">
                <a:cs typeface="Arial" panose="020B0604020202020204" pitchFamily="34" charset="0"/>
              </a:rPr>
              <a:t> göre olmalıdır.</a:t>
            </a:r>
          </a:p>
          <a:p>
            <a:pPr algn="just">
              <a:lnSpc>
                <a:spcPct val="90000"/>
              </a:lnSpc>
              <a:spcBef>
                <a:spcPct val="20000"/>
              </a:spcBef>
              <a:buFont typeface="Arial" panose="020B0604020202020204" pitchFamily="34" charset="0"/>
            </a:pPr>
            <a:endParaRPr lang="tr-TR" sz="2200" b="1" dirty="0">
              <a:cs typeface="Arial" panose="020B0604020202020204" pitchFamily="34" charset="0"/>
            </a:endParaRPr>
          </a:p>
          <a:p>
            <a:pPr algn="just">
              <a:lnSpc>
                <a:spcPct val="90000"/>
              </a:lnSpc>
              <a:spcBef>
                <a:spcPct val="20000"/>
              </a:spcBef>
            </a:pPr>
            <a:r>
              <a:rPr lang="tr-TR" sz="2200" b="1" dirty="0">
                <a:cs typeface="Arial" panose="020B0604020202020204" pitchFamily="34" charset="0"/>
              </a:rPr>
              <a:t>İlk 3-4 haftalık dönemde kaz yavruları kapalı tutulduğundan bu dönemde yetiştirme sistemini dikkate almadan, </a:t>
            </a:r>
            <a:r>
              <a:rPr lang="tr-TR" sz="2200" b="1" dirty="0" err="1">
                <a:cs typeface="Arial" panose="020B0604020202020204" pitchFamily="34" charset="0"/>
              </a:rPr>
              <a:t>peletlenmiş</a:t>
            </a:r>
            <a:r>
              <a:rPr lang="tr-TR" sz="2200" b="1" dirty="0">
                <a:cs typeface="Arial" panose="020B0604020202020204" pitchFamily="34" charset="0"/>
              </a:rPr>
              <a:t> başlatma </a:t>
            </a:r>
            <a:r>
              <a:rPr lang="tr-TR" sz="2200" b="1" dirty="0" err="1">
                <a:cs typeface="Arial" panose="020B0604020202020204" pitchFamily="34" charset="0"/>
              </a:rPr>
              <a:t>rasyonu</a:t>
            </a:r>
            <a:r>
              <a:rPr lang="tr-TR" sz="2200" b="1" dirty="0">
                <a:cs typeface="Arial" panose="020B0604020202020204" pitchFamily="34" charset="0"/>
              </a:rPr>
              <a:t> kullanılarak optimum gelişme sağlanmaktadır.</a:t>
            </a:r>
            <a:endParaRPr lang="tr-TR" sz="2200" b="1" dirty="0">
              <a:effectLst/>
              <a:cs typeface="Arial" panose="020B0604020202020204" pitchFamily="34" charset="0"/>
            </a:endParaRPr>
          </a:p>
        </p:txBody>
      </p:sp>
      <p:pic>
        <p:nvPicPr>
          <p:cNvPr id="9" name="Resim 8">
            <a:extLst>
              <a:ext uri="{FF2B5EF4-FFF2-40B4-BE49-F238E27FC236}">
                <a16:creationId xmlns:a16="http://schemas.microsoft.com/office/drawing/2014/main" id="{85A231B5-597A-484C-BC6E-98A8B38C1350}"/>
              </a:ext>
            </a:extLst>
          </p:cNvPr>
          <p:cNvPicPr/>
          <p:nvPr/>
        </p:nvPicPr>
        <p:blipFill>
          <a:blip r:embed="rId2"/>
          <a:stretch>
            <a:fillRect/>
          </a:stretch>
        </p:blipFill>
        <p:spPr>
          <a:xfrm>
            <a:off x="1763688" y="332655"/>
            <a:ext cx="5112568" cy="2026765"/>
          </a:xfrm>
          <a:prstGeom prst="rect">
            <a:avLst/>
          </a:prstGeom>
        </p:spPr>
      </p:pic>
    </p:spTree>
    <p:extLst>
      <p:ext uri="{BB962C8B-B14F-4D97-AF65-F5344CB8AC3E}">
        <p14:creationId xmlns:p14="http://schemas.microsoft.com/office/powerpoint/2010/main" val="50453891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B050"/>
        </a:solidFill>
      </a:spPr>
      <a:bodyPr anchor="ctr"/>
      <a:lstStyle>
        <a:defPPr algn="ctr">
          <a:defRPr dirty="0">
            <a:solidFill>
              <a:srgbClr val="FF0000"/>
            </a:solidFill>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354</Words>
  <Application>Microsoft Office PowerPoint</Application>
  <PresentationFormat>Ekran Gösterisi (4:3)</PresentationFormat>
  <Paragraphs>38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Wingdings</vt:lpstr>
      <vt:lpstr>Ofis Teması</vt:lpstr>
      <vt:lpstr>PowerPoint Sunusu</vt:lpstr>
      <vt:lpstr>PowerPoint Sunusu</vt:lpstr>
      <vt:lpstr>PowerPoint Sunusu</vt:lpstr>
      <vt:lpstr>PowerPoint Sunusu</vt:lpstr>
      <vt:lpstr>PowerPoint Sunusu</vt:lpstr>
    </vt:vector>
  </TitlesOfParts>
  <Company>TUBITAK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fipek</dc:creator>
  <cp:lastModifiedBy>USER</cp:lastModifiedBy>
  <cp:revision>963</cp:revision>
  <dcterms:created xsi:type="dcterms:W3CDTF">2009-03-16T08:38:31Z</dcterms:created>
  <dcterms:modified xsi:type="dcterms:W3CDTF">2021-09-16T05:35:09Z</dcterms:modified>
</cp:coreProperties>
</file>