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1" r:id="rId4"/>
    <p:sldId id="262" r:id="rId5"/>
    <p:sldId id="258" r:id="rId6"/>
    <p:sldId id="263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56" y="3128582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GENLER VE KROMOZOMLAR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9856" y="4536077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4852290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 smtClean="0"/>
              <a:t>801300715960 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</a:t>
            </a:r>
            <a:endParaRPr lang="tr-TR" sz="4800" b="1" dirty="0" smtClean="0"/>
          </a:p>
          <a:p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***Slaytlarda anlatılan konular sadece özettir. </a:t>
            </a:r>
          </a:p>
          <a:p>
            <a:pPr marL="0" indent="0">
              <a:buNone/>
            </a:pPr>
            <a:r>
              <a:rPr lang="tr-TR" dirty="0"/>
              <a:t>*** Detaylı anlatımlar derste yapılacaktır. </a:t>
            </a:r>
          </a:p>
          <a:p>
            <a:pPr marL="0" indent="0">
              <a:buNone/>
            </a:pPr>
            <a:r>
              <a:rPr lang="tr-TR" dirty="0"/>
              <a:t>*** Gerekli olduğu durumlarda önerilen kaynaklardan faydalanabilirsiniz.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726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Kromozomal</a:t>
            </a:r>
            <a:r>
              <a:rPr lang="tr-TR" dirty="0"/>
              <a:t> </a:t>
            </a:r>
            <a:r>
              <a:rPr lang="tr-TR" b="1" dirty="0"/>
              <a:t>Unsurlar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Hücre DNA'sı hücrenin yaşamsal işlevlerine yardımcı olabilecek genleri ve genler arası bölgeleri içermektedir. </a:t>
            </a:r>
          </a:p>
          <a:p>
            <a:endParaRPr lang="tr-TR" dirty="0"/>
          </a:p>
          <a:p>
            <a:r>
              <a:rPr lang="tr-TR" dirty="0" err="1"/>
              <a:t>Ökaryotik</a:t>
            </a:r>
            <a:r>
              <a:rPr lang="tr-TR" dirty="0"/>
              <a:t> hücrelerdeki gibi daha karmaşık genomlar, yüksek düzeyde </a:t>
            </a:r>
            <a:r>
              <a:rPr lang="tr-TR" dirty="0" err="1"/>
              <a:t>kromozomal</a:t>
            </a:r>
            <a:r>
              <a:rPr lang="tr-TR" dirty="0"/>
              <a:t> organizasyona gereksinim duyar ve bu durum kromozomun yapısal özelliklerine yansır.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DNA’nın Büyüklüğü ve DNA Dizi Yapısı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Mitokondri DNA (</a:t>
            </a:r>
            <a:r>
              <a:rPr lang="tr-TR" b="1" dirty="0" err="1" smtClean="0"/>
              <a:t>mtDNA</a:t>
            </a:r>
            <a:r>
              <a:rPr lang="tr-TR" b="1" dirty="0" smtClean="0"/>
              <a:t>)</a:t>
            </a:r>
            <a:r>
              <a:rPr lang="tr-TR" dirty="0" smtClean="0"/>
              <a:t> </a:t>
            </a:r>
            <a:r>
              <a:rPr lang="tr-TR" b="1" dirty="0" smtClean="0"/>
              <a:t>molekülleri,</a:t>
            </a:r>
            <a:r>
              <a:rPr lang="tr-TR" dirty="0" smtClean="0"/>
              <a:t> çekirdekteki kromozomlardan çok daha küçüktür. </a:t>
            </a:r>
          </a:p>
          <a:p>
            <a:pPr algn="just"/>
            <a:r>
              <a:rPr lang="tr-TR" b="1" dirty="0" smtClean="0"/>
              <a:t>Kloroplast DNA'sı (</a:t>
            </a:r>
            <a:r>
              <a:rPr lang="tr-TR" b="1" dirty="0" err="1" smtClean="0"/>
              <a:t>kpDNA</a:t>
            </a:r>
            <a:r>
              <a:rPr lang="tr-TR" b="1" dirty="0" smtClean="0"/>
              <a:t>)</a:t>
            </a:r>
            <a:r>
              <a:rPr lang="tr-TR" dirty="0" smtClean="0"/>
              <a:t> </a:t>
            </a:r>
          </a:p>
          <a:p>
            <a:pPr algn="just">
              <a:buNone/>
            </a:pPr>
            <a:r>
              <a:rPr lang="tr-TR" dirty="0" smtClean="0"/>
              <a:t>     - dairesel çift sarmal olarak bulunur ve </a:t>
            </a:r>
          </a:p>
          <a:p>
            <a:pPr algn="just">
              <a:buNone/>
            </a:pPr>
            <a:r>
              <a:rPr lang="tr-TR" dirty="0" smtClean="0"/>
              <a:t>     - büyüklüğü 120, 000-160, 000 baz çifti arasında değişmektedir.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539552" y="812898"/>
            <a:ext cx="8208912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3200" b="1" dirty="0" smtClean="0"/>
              <a:t>DNA'nın </a:t>
            </a:r>
            <a:r>
              <a:rPr lang="tr-TR" sz="3200" b="1" dirty="0" err="1" smtClean="0"/>
              <a:t>Süperkıvrımlaşması</a:t>
            </a:r>
            <a:endParaRPr lang="tr-TR" sz="3200" b="1" dirty="0" smtClean="0"/>
          </a:p>
          <a:p>
            <a:pPr>
              <a:buNone/>
            </a:pPr>
            <a:endParaRPr lang="tr-TR" sz="3200" dirty="0" smtClean="0"/>
          </a:p>
          <a:p>
            <a:pPr algn="just"/>
            <a:r>
              <a:rPr lang="tr-TR" sz="2400" dirty="0" smtClean="0"/>
              <a:t>Hücre DNA'ları sıkıca paketlenmiştir. </a:t>
            </a:r>
            <a:r>
              <a:rPr lang="tr-TR" sz="2400" dirty="0" err="1" smtClean="0"/>
              <a:t>Süperkıvrımlaşma</a:t>
            </a:r>
            <a:r>
              <a:rPr lang="tr-TR" sz="2400" dirty="0" smtClean="0"/>
              <a:t> kangal şeklinde kıvrımlaşma (kıvrımın kıvrımlaşması) demektir. Örneğin, bir telefon kordonu tipik bir kıvrımlı teldir. Telefon ve alıcı arasındaki tel kısmı çoğunlukla bir veya daha fazla süper katlanma içerir.</a:t>
            </a:r>
            <a:endParaRPr lang="tr-TR" sz="2400" smtClean="0"/>
          </a:p>
          <a:p>
            <a:pPr algn="just"/>
            <a:endParaRPr lang="tr-TR" sz="2400" dirty="0" smtClean="0"/>
          </a:p>
          <a:p>
            <a:r>
              <a:rPr lang="tr-TR" sz="2400" dirty="0" smtClean="0"/>
              <a:t>DNA, her iki sarmalın bir eksen çevresinde kıvrıldığı çift sarmal şekilli bir kangaldır. Eksenin kendi üzerinde daha ileri düzeydeki kıvrılması, </a:t>
            </a:r>
            <a:r>
              <a:rPr lang="tr-TR" sz="2400" dirty="0" err="1" smtClean="0"/>
              <a:t>süperkıvrılmaya</a:t>
            </a:r>
            <a:r>
              <a:rPr lang="tr-TR" sz="2400" dirty="0" smtClean="0"/>
              <a:t> neden olur 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323528" y="-387424"/>
            <a:ext cx="8424936" cy="725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2400" b="1" dirty="0" smtClean="0"/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Yapılan çalışmalar </a:t>
            </a:r>
            <a:r>
              <a:rPr lang="tr-TR" sz="2400" dirty="0" err="1" smtClean="0"/>
              <a:t>süperkıvrımlaşmanın</a:t>
            </a:r>
            <a:r>
              <a:rPr lang="tr-TR" sz="2400" dirty="0" smtClean="0"/>
              <a:t> </a:t>
            </a:r>
          </a:p>
          <a:p>
            <a:pPr algn="just">
              <a:buNone/>
            </a:pPr>
            <a:r>
              <a:rPr lang="tr-TR" sz="2400" dirty="0" smtClean="0"/>
              <a:t>     -  DNA'nın üçüncül yapısının aslında </a:t>
            </a:r>
            <a:r>
              <a:rPr lang="tr-TR" sz="2400" dirty="0" err="1" smtClean="0"/>
              <a:t>varolan</a:t>
            </a:r>
            <a:r>
              <a:rPr lang="tr-TR" sz="2400" dirty="0" smtClean="0"/>
              <a:t> bir özelliği olduğunu,  </a:t>
            </a:r>
          </a:p>
          <a:p>
            <a:pPr algn="just">
              <a:buNone/>
            </a:pPr>
            <a:r>
              <a:rPr lang="tr-TR" sz="2400" dirty="0" smtClean="0"/>
              <a:t>      -     tüm hücre DNA'larında oluştuğunu ve </a:t>
            </a:r>
          </a:p>
          <a:p>
            <a:pPr algn="just">
              <a:buNone/>
            </a:pPr>
            <a:r>
              <a:rPr lang="tr-TR" sz="2400" dirty="0" smtClean="0"/>
              <a:t>      - her bir hücre tarafından çok iyi düzenlendiğini göstermektedir. </a:t>
            </a:r>
          </a:p>
          <a:p>
            <a:pPr algn="just">
              <a:buNone/>
            </a:pPr>
            <a:endParaRPr lang="tr-TR" sz="2400" dirty="0" smtClean="0"/>
          </a:p>
          <a:p>
            <a:r>
              <a:rPr lang="tr-TR" sz="2400" dirty="0" err="1" smtClean="0"/>
              <a:t>DNAnın</a:t>
            </a:r>
            <a:r>
              <a:rPr lang="tr-TR" sz="2400" dirty="0" smtClean="0"/>
              <a:t> </a:t>
            </a:r>
            <a:r>
              <a:rPr lang="tr-TR" sz="2400" dirty="0" err="1" smtClean="0"/>
              <a:t>super</a:t>
            </a:r>
            <a:r>
              <a:rPr lang="tr-TR" sz="2400" dirty="0" smtClean="0"/>
              <a:t> kıvrımlaşması kıvrım azaldığında oluyorsa buna </a:t>
            </a:r>
            <a:r>
              <a:rPr lang="tr-TR" sz="2400" i="1" dirty="0" smtClean="0"/>
              <a:t>negatif </a:t>
            </a:r>
            <a:r>
              <a:rPr lang="tr-TR" sz="2400" i="1" dirty="0" err="1" smtClean="0"/>
              <a:t>süperkıvrımlaşma</a:t>
            </a:r>
            <a:r>
              <a:rPr lang="tr-TR" sz="2400" i="1" dirty="0" smtClean="0"/>
              <a:t> </a:t>
            </a:r>
            <a:r>
              <a:rPr lang="tr-TR" sz="2400" dirty="0" smtClean="0"/>
              <a:t>denir. </a:t>
            </a:r>
          </a:p>
          <a:p>
            <a:r>
              <a:rPr lang="tr-TR" sz="2400" dirty="0" err="1" smtClean="0"/>
              <a:t>DNAnın</a:t>
            </a:r>
            <a:r>
              <a:rPr lang="tr-TR" sz="2400" dirty="0" smtClean="0"/>
              <a:t> </a:t>
            </a:r>
            <a:r>
              <a:rPr lang="tr-TR" sz="2400" dirty="0" err="1" smtClean="0"/>
              <a:t>super</a:t>
            </a:r>
            <a:r>
              <a:rPr lang="tr-TR" sz="2400" dirty="0" smtClean="0"/>
              <a:t> kıvrımlaşması kıvrım arttığında oluyorsa buna pozitif negatif </a:t>
            </a:r>
            <a:r>
              <a:rPr lang="tr-TR" sz="2400" dirty="0" err="1" smtClean="0"/>
              <a:t>süperkıvrımlaşma</a:t>
            </a:r>
            <a:r>
              <a:rPr lang="tr-TR" sz="2400" dirty="0" smtClean="0"/>
              <a:t> denir. Bunlar birbirinin ayna görünümüdür. </a:t>
            </a:r>
          </a:p>
          <a:p>
            <a:pPr algn="just"/>
            <a:r>
              <a:rPr lang="tr-TR" sz="2400" dirty="0" smtClean="0"/>
              <a:t>DNA'nın az kıvrılması, gerekli sarmal ayrılmasının sürdürülmesine yardım etmektedir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Kural olarak, artı şekiller </a:t>
            </a:r>
            <a:r>
              <a:rPr lang="tr-TR" sz="2400" b="1" dirty="0" err="1" smtClean="0"/>
              <a:t>palindromik</a:t>
            </a:r>
            <a:r>
              <a:rPr lang="tr-TR" sz="2400" b="1" dirty="0" smtClean="0"/>
              <a:t> dizilerde</a:t>
            </a:r>
            <a:r>
              <a:rPr lang="tr-TR" sz="2400" dirty="0" smtClean="0"/>
              <a:t> oluşabilmektedir. </a:t>
            </a:r>
          </a:p>
          <a:p>
            <a:pPr algn="just">
              <a:lnSpc>
                <a:spcPct val="80000"/>
              </a:lnSpc>
            </a:pPr>
            <a:endParaRPr lang="tr-TR" sz="2400" dirty="0" smtClean="0"/>
          </a:p>
          <a:p>
            <a:pPr algn="ctr">
              <a:lnSpc>
                <a:spcPct val="80000"/>
              </a:lnSpc>
              <a:buNone/>
            </a:pPr>
            <a:r>
              <a:rPr lang="en-US" sz="2400" dirty="0" smtClean="0"/>
              <a:t>TTAGCACGTGCTAA</a:t>
            </a:r>
            <a:endParaRPr lang="tr-TR" sz="2400" dirty="0" smtClean="0"/>
          </a:p>
          <a:p>
            <a:pPr algn="ctr">
              <a:lnSpc>
                <a:spcPct val="80000"/>
              </a:lnSpc>
              <a:buNone/>
            </a:pPr>
            <a:r>
              <a:rPr lang="en-US" sz="2400" dirty="0" smtClean="0"/>
              <a:t>AATCGTGCACGATT</a:t>
            </a:r>
            <a:endParaRPr lang="tr-T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271</Words>
  <Application>Microsoft Office PowerPoint</Application>
  <PresentationFormat>Ekran Gösterisi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GENLER VE KROMOZOMLAR</vt:lpstr>
      <vt:lpstr>PowerPoint Sunusu</vt:lpstr>
      <vt:lpstr>Kromozomal Unsurlar</vt:lpstr>
      <vt:lpstr>DNA’nın Büyüklüğü ve DNA Dizi Yapısı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GENLER VE KROMOZOMLAR</dc:title>
  <dc:creator>Ece Karakaya</dc:creator>
  <cp:lastModifiedBy>Microsoft</cp:lastModifiedBy>
  <cp:revision>6</cp:revision>
  <dcterms:created xsi:type="dcterms:W3CDTF">2018-10-10T13:19:41Z</dcterms:created>
  <dcterms:modified xsi:type="dcterms:W3CDTF">2018-10-11T11:02:15Z</dcterms:modified>
</cp:coreProperties>
</file>