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2" r:id="rId4"/>
    <p:sldId id="293" r:id="rId5"/>
    <p:sldId id="294" r:id="rId6"/>
    <p:sldId id="295" r:id="rId7"/>
    <p:sldId id="296" r:id="rId8"/>
    <p:sldId id="297" r:id="rId9"/>
    <p:sldId id="298" r:id="rId10"/>
    <p:sldId id="299" r:id="rId11"/>
    <p:sldId id="300" r:id="rId12"/>
    <p:sldId id="301" r:id="rId13"/>
    <p:sldId id="302" r:id="rId14"/>
    <p:sldId id="30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62" y="7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t>‹#›</a:t>
            </a:fld>
            <a:endParaRPr lang="tr-TR"/>
          </a:p>
        </p:txBody>
      </p:sp>
    </p:spTree>
    <p:extLst>
      <p:ext uri="{BB962C8B-B14F-4D97-AF65-F5344CB8AC3E}">
        <p14:creationId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t>‹#›</a:t>
            </a:fld>
            <a:endParaRPr lang="tr-TR"/>
          </a:p>
        </p:txBody>
      </p:sp>
    </p:spTree>
    <p:extLst>
      <p:ext uri="{BB962C8B-B14F-4D97-AF65-F5344CB8AC3E}">
        <p14:creationId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 </a:t>
            </a:r>
            <a:r>
              <a:rPr lang="tr-TR" smtClean="0"/>
              <a:t/>
            </a:r>
            <a:br>
              <a:rPr lang="tr-TR" smtClean="0"/>
            </a:br>
            <a:r>
              <a:rPr lang="tr-TR"/>
              <a:t>DAVRANIŞ BİLİMLERİNDE ARAŞTIRMA (YÜKSEK LİSANS)</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4"/>
            <a:ext cx="10515600" cy="4575175"/>
          </a:xfrm>
        </p:spPr>
        <p:txBody>
          <a:bodyPr>
            <a:normAutofit/>
          </a:bodyPr>
          <a:lstStyle/>
          <a:p>
            <a:pPr marL="514350" indent="-514350">
              <a:lnSpc>
                <a:spcPct val="100000"/>
              </a:lnSpc>
              <a:spcBef>
                <a:spcPts val="0"/>
              </a:spcBef>
              <a:buAutoNum type="alphaLcPeriod"/>
            </a:pPr>
            <a:r>
              <a:rPr lang="tr-TR" b="1" dirty="0" smtClean="0"/>
              <a:t>Aykırı </a:t>
            </a:r>
            <a:r>
              <a:rPr lang="tr-TR" b="1" dirty="0"/>
              <a:t>durum </a:t>
            </a:r>
            <a:r>
              <a:rPr lang="tr-TR" b="1" dirty="0" smtClean="0"/>
              <a:t>örnekleme: </a:t>
            </a:r>
            <a:r>
              <a:rPr lang="tr-TR" dirty="0"/>
              <a:t>İncelenen problemle ilgili olarak </a:t>
            </a:r>
            <a:r>
              <a:rPr lang="tr-TR" dirty="0" smtClean="0"/>
              <a:t>var olan </a:t>
            </a:r>
            <a:r>
              <a:rPr lang="tr-TR" dirty="0"/>
              <a:t>birbirine aykırı (uç) </a:t>
            </a:r>
            <a:r>
              <a:rPr lang="tr-TR" dirty="0" smtClean="0"/>
              <a:t>durumların daha </a:t>
            </a:r>
            <a:r>
              <a:rPr lang="tr-TR" dirty="0"/>
              <a:t>net </a:t>
            </a:r>
            <a:r>
              <a:rPr lang="tr-TR" dirty="0" smtClean="0"/>
              <a:t>görüleceği kabul </a:t>
            </a:r>
            <a:r>
              <a:rPr lang="tr-TR" dirty="0"/>
              <a:t>edilir</a:t>
            </a:r>
            <a:r>
              <a:rPr lang="tr-TR" dirty="0" smtClean="0"/>
              <a:t>. Uçlarda yer alan durumlarla ilgili ayrıntılı bilgi elde edilmek istendiğinde kullanılabilir. </a:t>
            </a:r>
          </a:p>
          <a:p>
            <a:pPr marL="514350" indent="-514350">
              <a:lnSpc>
                <a:spcPct val="100000"/>
              </a:lnSpc>
              <a:spcBef>
                <a:spcPts val="0"/>
              </a:spcBef>
              <a:buAutoNum type="alphaLcPeriod"/>
            </a:pPr>
            <a:endParaRPr lang="tr-TR" dirty="0" smtClean="0"/>
          </a:p>
          <a:p>
            <a:pPr marL="514350" indent="-514350">
              <a:lnSpc>
                <a:spcPct val="100000"/>
              </a:lnSpc>
              <a:spcBef>
                <a:spcPts val="0"/>
              </a:spcBef>
              <a:buAutoNum type="alphaLcPeriod"/>
            </a:pPr>
            <a:r>
              <a:rPr lang="tr-TR" b="1" dirty="0"/>
              <a:t>Maksimum çeşitlilik </a:t>
            </a:r>
            <a:r>
              <a:rPr lang="tr-TR" b="1" dirty="0" smtClean="0"/>
              <a:t>örnekleme: </a:t>
            </a:r>
            <a:r>
              <a:rPr lang="tr-TR" dirty="0"/>
              <a:t>Evrende incelenen problemle ilgili olarak kendi içinde benzeşik farklı durumların belirlenerek çalışmanın bu durumlar üzerinde </a:t>
            </a:r>
            <a:r>
              <a:rPr lang="tr-TR" dirty="0" smtClean="0"/>
              <a:t>yapılmasıdır. </a:t>
            </a:r>
            <a:r>
              <a:rPr lang="tr-TR" dirty="0"/>
              <a:t>Dikkat edilmesi gereken nokta, örnekleme yansıtılacak çeşitlilik durumlarının araştırmanın amacını gözeterek karar verilmesidir. </a:t>
            </a:r>
          </a:p>
        </p:txBody>
      </p:sp>
    </p:spTree>
    <p:extLst>
      <p:ext uri="{BB962C8B-B14F-4D97-AF65-F5344CB8AC3E}">
        <p14:creationId xmlns:p14="http://schemas.microsoft.com/office/powerpoint/2010/main" val="2282206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p:txBody>
          <a:bodyPr/>
          <a:lstStyle/>
          <a:p>
            <a:pPr marL="0" indent="0">
              <a:buNone/>
            </a:pPr>
            <a:r>
              <a:rPr lang="tr-TR" b="1" dirty="0" smtClean="0"/>
              <a:t>c. </a:t>
            </a:r>
            <a:r>
              <a:rPr lang="tr-TR" b="1" dirty="0"/>
              <a:t>Benzeşik </a:t>
            </a:r>
            <a:r>
              <a:rPr lang="tr-TR" b="1" dirty="0" smtClean="0"/>
              <a:t>örnekleme: </a:t>
            </a:r>
            <a:r>
              <a:rPr lang="tr-TR" dirty="0"/>
              <a:t>E</a:t>
            </a:r>
            <a:r>
              <a:rPr lang="tr-TR" dirty="0" smtClean="0"/>
              <a:t>vrenden </a:t>
            </a:r>
            <a:r>
              <a:rPr lang="tr-TR" dirty="0"/>
              <a:t>araştırmanın problemi ilgili olarak benzeşik bir alt grubun, durumun seçilerek çalışmanın burada yapılmasını tanımlar. E</a:t>
            </a:r>
            <a:r>
              <a:rPr lang="tr-TR" dirty="0" smtClean="0"/>
              <a:t>vrende </a:t>
            </a:r>
            <a:r>
              <a:rPr lang="tr-TR" dirty="0"/>
              <a:t>yer alan ve kendi içlerinde benzeşik olan alt grupların seçilmesi </a:t>
            </a:r>
            <a:r>
              <a:rPr lang="tr-TR" dirty="0" smtClean="0"/>
              <a:t>hedeflenir. </a:t>
            </a:r>
          </a:p>
          <a:p>
            <a:pPr marL="0" indent="0">
              <a:buNone/>
            </a:pPr>
            <a:endParaRPr lang="tr-TR" dirty="0" smtClean="0"/>
          </a:p>
          <a:p>
            <a:pPr marL="0" indent="0">
              <a:buNone/>
            </a:pPr>
            <a:r>
              <a:rPr lang="tr-TR" b="1" dirty="0" smtClean="0"/>
              <a:t>d. </a:t>
            </a:r>
            <a:r>
              <a:rPr lang="tr-TR" b="1" dirty="0"/>
              <a:t>Tipik durum </a:t>
            </a:r>
            <a:r>
              <a:rPr lang="tr-TR" b="1" dirty="0" smtClean="0"/>
              <a:t>örnekleme: </a:t>
            </a:r>
            <a:r>
              <a:rPr lang="tr-TR" dirty="0"/>
              <a:t>A</a:t>
            </a:r>
            <a:r>
              <a:rPr lang="tr-TR" dirty="0" smtClean="0"/>
              <a:t>raştırma </a:t>
            </a:r>
            <a:r>
              <a:rPr lang="tr-TR" dirty="0"/>
              <a:t>problemi ile ilgili olarak evrende yer alan çok sayıdaki durumdan tipik olan bir durumun belirlenerek bu örnek üzerinden bilgi toplanmasını gerektirir. Burada esas olan sıra dışı olmayan ortalama, tipik bir durumun seçilmesidir. </a:t>
            </a:r>
          </a:p>
        </p:txBody>
      </p:sp>
    </p:spTree>
    <p:extLst>
      <p:ext uri="{BB962C8B-B14F-4D97-AF65-F5344CB8AC3E}">
        <p14:creationId xmlns:p14="http://schemas.microsoft.com/office/powerpoint/2010/main" val="2933086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p:txBody>
          <a:bodyPr/>
          <a:lstStyle/>
          <a:p>
            <a:pPr marL="0" indent="0">
              <a:lnSpc>
                <a:spcPct val="100000"/>
              </a:lnSpc>
              <a:spcBef>
                <a:spcPts val="0"/>
              </a:spcBef>
              <a:buNone/>
            </a:pPr>
            <a:r>
              <a:rPr lang="tr-TR" b="1" dirty="0" smtClean="0"/>
              <a:t>e. Tabakalı </a:t>
            </a:r>
            <a:r>
              <a:rPr lang="tr-TR" b="1" dirty="0" err="1"/>
              <a:t>amaçsal</a:t>
            </a:r>
            <a:r>
              <a:rPr lang="tr-TR" b="1" dirty="0"/>
              <a:t> </a:t>
            </a:r>
            <a:r>
              <a:rPr lang="tr-TR" b="1" dirty="0" smtClean="0"/>
              <a:t>örnekleme: </a:t>
            </a:r>
            <a:r>
              <a:rPr lang="tr-TR" dirty="0"/>
              <a:t>İ</a:t>
            </a:r>
            <a:r>
              <a:rPr lang="tr-TR" dirty="0" smtClean="0"/>
              <a:t>lgilenilen </a:t>
            </a:r>
            <a:r>
              <a:rPr lang="tr-TR" dirty="0"/>
              <a:t>belli alt grupların özelliklerini göstermek, betimlemek ve bunlar arasında karşılaştırmalara olanak tanımak amacıyla tercih edilir. </a:t>
            </a:r>
            <a:endParaRPr lang="tr-TR" dirty="0" smtClean="0"/>
          </a:p>
          <a:p>
            <a:pPr marL="0" indent="0">
              <a:lnSpc>
                <a:spcPct val="100000"/>
              </a:lnSpc>
              <a:spcBef>
                <a:spcPts val="0"/>
              </a:spcBef>
              <a:buNone/>
            </a:pPr>
            <a:endParaRPr lang="tr-TR" dirty="0"/>
          </a:p>
          <a:p>
            <a:pPr marL="0" indent="0">
              <a:lnSpc>
                <a:spcPct val="100000"/>
              </a:lnSpc>
              <a:spcBef>
                <a:spcPts val="0"/>
              </a:spcBef>
              <a:buNone/>
            </a:pPr>
            <a:r>
              <a:rPr lang="tr-TR" dirty="0" smtClean="0"/>
              <a:t>f. </a:t>
            </a:r>
            <a:r>
              <a:rPr lang="tr-TR" b="1" dirty="0"/>
              <a:t>Ölçüt </a:t>
            </a:r>
            <a:r>
              <a:rPr lang="tr-TR" b="1" dirty="0" smtClean="0"/>
              <a:t>örnekleme: </a:t>
            </a:r>
            <a:r>
              <a:rPr lang="tr-TR" dirty="0"/>
              <a:t>Bir araştırmada gözlem birimleri belli niteliklere sahip kişiler, olaylar, nesneler ya da durumlardan oluşturulabilir. Bu durumda örneklem için belirlenen ölçütü karşılayan birimler (nesneler, olaylar vb.), örnekleme alınırlar. </a:t>
            </a:r>
          </a:p>
        </p:txBody>
      </p:sp>
    </p:spTree>
    <p:extLst>
      <p:ext uri="{BB962C8B-B14F-4D97-AF65-F5344CB8AC3E}">
        <p14:creationId xmlns:p14="http://schemas.microsoft.com/office/powerpoint/2010/main" val="2680817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584660"/>
            <a:ext cx="10888579" cy="4671428"/>
          </a:xfrm>
        </p:spPr>
        <p:txBody>
          <a:bodyPr>
            <a:noAutofit/>
          </a:bodyPr>
          <a:lstStyle/>
          <a:p>
            <a:pPr marL="0" indent="0">
              <a:lnSpc>
                <a:spcPct val="100000"/>
              </a:lnSpc>
              <a:spcBef>
                <a:spcPts val="0"/>
              </a:spcBef>
              <a:buNone/>
            </a:pPr>
            <a:r>
              <a:rPr lang="tr-TR" sz="2400" b="1" dirty="0" smtClean="0"/>
              <a:t>3. Uygun Örnekleme</a:t>
            </a:r>
          </a:p>
          <a:p>
            <a:pPr marL="0" indent="0">
              <a:lnSpc>
                <a:spcPct val="100000"/>
              </a:lnSpc>
              <a:spcBef>
                <a:spcPts val="0"/>
              </a:spcBef>
              <a:buNone/>
            </a:pPr>
            <a:endParaRPr lang="tr-TR" sz="2400" b="1" dirty="0" smtClean="0"/>
          </a:p>
          <a:p>
            <a:pPr>
              <a:lnSpc>
                <a:spcPct val="100000"/>
              </a:lnSpc>
              <a:spcBef>
                <a:spcPts val="0"/>
              </a:spcBef>
            </a:pPr>
            <a:r>
              <a:rPr lang="tr-TR" sz="2400" dirty="0"/>
              <a:t>Z</a:t>
            </a:r>
            <a:r>
              <a:rPr lang="tr-TR" sz="2400" dirty="0" smtClean="0"/>
              <a:t>aman</a:t>
            </a:r>
            <a:r>
              <a:rPr lang="tr-TR" sz="2400" dirty="0"/>
              <a:t>, para ve işgücü kaybını önlemeyi temel amaç edinen bu yöntem, sonuçlarına en az güvenilen ve araştırmacılar tarafından önerilmeyen bir yöntemdir. </a:t>
            </a:r>
            <a:endParaRPr lang="tr-TR" sz="2400" dirty="0" smtClean="0"/>
          </a:p>
          <a:p>
            <a:pPr>
              <a:lnSpc>
                <a:spcPct val="100000"/>
              </a:lnSpc>
              <a:spcBef>
                <a:spcPts val="0"/>
              </a:spcBef>
            </a:pPr>
            <a:endParaRPr lang="tr-TR" sz="2400" dirty="0" smtClean="0"/>
          </a:p>
          <a:p>
            <a:pPr>
              <a:lnSpc>
                <a:spcPct val="100000"/>
              </a:lnSpc>
              <a:spcBef>
                <a:spcPts val="0"/>
              </a:spcBef>
            </a:pPr>
            <a:r>
              <a:rPr lang="tr-TR" sz="2400" dirty="0"/>
              <a:t>Olayları ve olaylar arasındaki mantıksal bağlantıları görmemize yarayan yeterince zengin bilginin toplanması zordur. </a:t>
            </a:r>
            <a:endParaRPr lang="tr-TR" sz="2400" dirty="0" smtClean="0"/>
          </a:p>
          <a:p>
            <a:pPr>
              <a:lnSpc>
                <a:spcPct val="100000"/>
              </a:lnSpc>
              <a:spcBef>
                <a:spcPts val="0"/>
              </a:spcBef>
            </a:pPr>
            <a:endParaRPr lang="tr-TR" sz="2400" dirty="0"/>
          </a:p>
          <a:p>
            <a:pPr>
              <a:lnSpc>
                <a:spcPct val="100000"/>
              </a:lnSpc>
              <a:spcBef>
                <a:spcPts val="0"/>
              </a:spcBef>
            </a:pPr>
            <a:r>
              <a:rPr lang="tr-TR" sz="2400" dirty="0" smtClean="0"/>
              <a:t>Burada </a:t>
            </a:r>
            <a:r>
              <a:rPr lang="tr-TR" sz="2400" dirty="0"/>
              <a:t>araştırmacı, ihtiyaç duyduğu büyüklükteki bir gruba ulaşana kadar en ulaşılabilir olan yanıtlayıcılardan başlamak üzere örneklemini oluşturmaya başlar ya da en ulaşılabilir ve maksimum tasarruf sağlayacak bir durum, örnek üzerinde çalışır (</a:t>
            </a:r>
            <a:r>
              <a:rPr lang="tr-TR" sz="2400" dirty="0" err="1"/>
              <a:t>Cohen</a:t>
            </a:r>
            <a:r>
              <a:rPr lang="tr-TR" sz="2400" dirty="0"/>
              <a:t> ve </a:t>
            </a:r>
            <a:r>
              <a:rPr lang="tr-TR" sz="2400" dirty="0" err="1"/>
              <a:t>Manion</a:t>
            </a:r>
            <a:r>
              <a:rPr lang="tr-TR" sz="2400" dirty="0"/>
              <a:t>, 1989; </a:t>
            </a:r>
            <a:r>
              <a:rPr lang="tr-TR" sz="2400" dirty="0" err="1"/>
              <a:t>Ravid</a:t>
            </a:r>
            <a:r>
              <a:rPr lang="tr-TR" sz="2400" dirty="0"/>
              <a:t>, 1994)</a:t>
            </a:r>
            <a:endParaRPr lang="tr-TR" sz="2400" b="1" dirty="0"/>
          </a:p>
        </p:txBody>
      </p:sp>
    </p:spTree>
    <p:extLst>
      <p:ext uri="{BB962C8B-B14F-4D97-AF65-F5344CB8AC3E}">
        <p14:creationId xmlns:p14="http://schemas.microsoft.com/office/powerpoint/2010/main" val="3252605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Kaynakça</a:t>
            </a:r>
            <a:endParaRPr lang="tr-TR" sz="3600" dirty="0"/>
          </a:p>
        </p:txBody>
      </p:sp>
      <p:sp>
        <p:nvSpPr>
          <p:cNvPr id="3" name="İçerik Yer Tutucusu 2"/>
          <p:cNvSpPr>
            <a:spLocks noGrp="1"/>
          </p:cNvSpPr>
          <p:nvPr>
            <p:ph idx="1"/>
          </p:nvPr>
        </p:nvSpPr>
        <p:spPr/>
        <p:txBody>
          <a:bodyPr>
            <a:normAutofit/>
          </a:bodyPr>
          <a:lstStyle/>
          <a:p>
            <a:pPr>
              <a:lnSpc>
                <a:spcPct val="100000"/>
              </a:lnSpc>
              <a:spcBef>
                <a:spcPts val="0"/>
              </a:spcBef>
            </a:pPr>
            <a:r>
              <a:rPr lang="tr-TR" dirty="0" smtClean="0"/>
              <a:t>Büyüköztürk, Ş., Çakmak, E.K., Akgün, Ö.E., Karadeniz, Ş. ve Demirel, F. (2013). </a:t>
            </a:r>
            <a:r>
              <a:rPr lang="tr-TR" i="1" dirty="0" smtClean="0"/>
              <a:t>Bilimsel araştırma yöntemleri</a:t>
            </a:r>
            <a:r>
              <a:rPr lang="tr-TR" dirty="0" smtClean="0"/>
              <a:t>. Ankara: </a:t>
            </a:r>
            <a:r>
              <a:rPr lang="tr-TR" dirty="0" err="1" smtClean="0"/>
              <a:t>Pegem</a:t>
            </a:r>
            <a:r>
              <a:rPr lang="tr-TR" dirty="0" smtClean="0"/>
              <a:t> Akademi</a:t>
            </a:r>
          </a:p>
          <a:p>
            <a:pPr>
              <a:lnSpc>
                <a:spcPct val="100000"/>
              </a:lnSpc>
              <a:spcBef>
                <a:spcPts val="0"/>
              </a:spcBef>
            </a:pPr>
            <a:endParaRPr lang="tr-TR" dirty="0"/>
          </a:p>
          <a:p>
            <a:pPr>
              <a:lnSpc>
                <a:spcPct val="100000"/>
              </a:lnSpc>
              <a:spcBef>
                <a:spcPts val="0"/>
              </a:spcBef>
            </a:pPr>
            <a:r>
              <a:rPr lang="tr-TR" dirty="0"/>
              <a:t>Çıngı, H. (1994). </a:t>
            </a:r>
            <a:r>
              <a:rPr lang="tr-TR" i="1" dirty="0"/>
              <a:t>Örnekleme kuramı</a:t>
            </a:r>
            <a:r>
              <a:rPr lang="tr-TR" b="1" dirty="0"/>
              <a:t> </a:t>
            </a:r>
            <a:r>
              <a:rPr lang="tr-TR" dirty="0"/>
              <a:t>(İkinci baskı). Ankara: Hacettepe Üniversitesi Basımevi.</a:t>
            </a:r>
          </a:p>
          <a:p>
            <a:pPr>
              <a:lnSpc>
                <a:spcPct val="100000"/>
              </a:lnSpc>
              <a:spcBef>
                <a:spcPts val="0"/>
              </a:spcBef>
            </a:pPr>
            <a:endParaRPr lang="tr-TR" dirty="0" smtClean="0"/>
          </a:p>
          <a:p>
            <a:endParaRPr lang="tr-TR" dirty="0"/>
          </a:p>
          <a:p>
            <a:endParaRPr lang="tr-TR" dirty="0"/>
          </a:p>
        </p:txBody>
      </p:sp>
    </p:spTree>
    <p:extLst>
      <p:ext uri="{BB962C8B-B14F-4D97-AF65-F5344CB8AC3E}">
        <p14:creationId xmlns:p14="http://schemas.microsoft.com/office/powerpoint/2010/main" val="3875250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524000"/>
            <a:ext cx="10515600" cy="4764505"/>
          </a:xfrm>
        </p:spPr>
        <p:txBody>
          <a:bodyPr>
            <a:normAutofit lnSpcReduction="10000"/>
          </a:bodyPr>
          <a:lstStyle/>
          <a:p>
            <a:pPr>
              <a:lnSpc>
                <a:spcPct val="100000"/>
              </a:lnSpc>
              <a:spcBef>
                <a:spcPts val="0"/>
              </a:spcBef>
            </a:pPr>
            <a:r>
              <a:rPr lang="tr-TR" dirty="0" smtClean="0"/>
              <a:t>Örnekleme yönteminin seçiminde; </a:t>
            </a:r>
            <a:r>
              <a:rPr lang="tr-TR" dirty="0"/>
              <a:t>e</a:t>
            </a:r>
            <a:r>
              <a:rPr lang="tr-TR" dirty="0" smtClean="0"/>
              <a:t>vrenin </a:t>
            </a:r>
            <a:r>
              <a:rPr lang="tr-TR" dirty="0"/>
              <a:t>tanımı, veri toplama teknikleri, araştırmanın deseni ve bütçe, zaman ve kontrol açısından sahip olunan olanaklar </a:t>
            </a:r>
            <a:r>
              <a:rPr lang="tr-TR" dirty="0" smtClean="0"/>
              <a:t>önemli faktörlerdir. </a:t>
            </a:r>
          </a:p>
          <a:p>
            <a:pPr>
              <a:lnSpc>
                <a:spcPct val="100000"/>
              </a:lnSpc>
              <a:spcBef>
                <a:spcPts val="0"/>
              </a:spcBef>
            </a:pPr>
            <a:endParaRPr lang="tr-TR" dirty="0"/>
          </a:p>
          <a:p>
            <a:pPr>
              <a:lnSpc>
                <a:spcPct val="100000"/>
              </a:lnSpc>
              <a:spcBef>
                <a:spcPts val="0"/>
              </a:spcBef>
            </a:pPr>
            <a:r>
              <a:rPr lang="tr-TR" dirty="0"/>
              <a:t>Literatürde örnekleme yöntemlerinin sınıflandırılmasında bazı farklılıklar gözlense de, örnekleme birimin seçiminin olasılıklı olma (</a:t>
            </a:r>
            <a:r>
              <a:rPr lang="tr-TR" dirty="0" err="1"/>
              <a:t>probability</a:t>
            </a:r>
            <a:r>
              <a:rPr lang="tr-TR" dirty="0"/>
              <a:t> </a:t>
            </a:r>
            <a:r>
              <a:rPr lang="tr-TR" dirty="0" err="1"/>
              <a:t>sampling</a:t>
            </a:r>
            <a:r>
              <a:rPr lang="tr-TR" dirty="0"/>
              <a:t>) ve olasılıklı olmama (</a:t>
            </a:r>
            <a:r>
              <a:rPr lang="tr-TR" dirty="0" err="1"/>
              <a:t>non-probability</a:t>
            </a:r>
            <a:r>
              <a:rPr lang="tr-TR" dirty="0"/>
              <a:t> </a:t>
            </a:r>
            <a:r>
              <a:rPr lang="tr-TR" dirty="0" err="1"/>
              <a:t>sampling</a:t>
            </a:r>
            <a:r>
              <a:rPr lang="tr-TR" dirty="0"/>
              <a:t>) durumu, sınıflandırmada sıklıkla kullanılan temel bir ölçüttür (</a:t>
            </a:r>
            <a:r>
              <a:rPr lang="tr-TR" dirty="0" err="1"/>
              <a:t>Anderson</a:t>
            </a:r>
            <a:r>
              <a:rPr lang="tr-TR" dirty="0"/>
              <a:t>, 1990; </a:t>
            </a:r>
            <a:r>
              <a:rPr lang="tr-TR" dirty="0" err="1"/>
              <a:t>Cohen</a:t>
            </a:r>
            <a:r>
              <a:rPr lang="tr-TR" dirty="0"/>
              <a:t> ve </a:t>
            </a:r>
            <a:r>
              <a:rPr lang="tr-TR" dirty="0" err="1"/>
              <a:t>Manion</a:t>
            </a:r>
            <a:r>
              <a:rPr lang="tr-TR" dirty="0"/>
              <a:t>, 1989; Çıngı, 1994; </a:t>
            </a:r>
            <a:r>
              <a:rPr lang="tr-TR" dirty="0" err="1"/>
              <a:t>İşcil</a:t>
            </a:r>
            <a:r>
              <a:rPr lang="tr-TR" dirty="0"/>
              <a:t>, 1977).</a:t>
            </a:r>
          </a:p>
          <a:p>
            <a:pPr>
              <a:lnSpc>
                <a:spcPct val="100000"/>
              </a:lnSpc>
              <a:spcBef>
                <a:spcPts val="0"/>
              </a:spcBef>
            </a:pPr>
            <a:endParaRPr lang="tr-TR" dirty="0" smtClean="0"/>
          </a:p>
          <a:p>
            <a:pPr marL="0" indent="0" algn="r">
              <a:lnSpc>
                <a:spcPct val="100000"/>
              </a:lnSpc>
              <a:spcBef>
                <a:spcPts val="0"/>
              </a:spcBef>
              <a:buNone/>
            </a:pPr>
            <a:r>
              <a:rPr lang="tr-TR" dirty="0" smtClean="0"/>
              <a:t>(Büyüköztürk vd.,2013)</a:t>
            </a:r>
            <a:endParaRPr lang="tr-TR" dirty="0"/>
          </a:p>
        </p:txBody>
      </p:sp>
    </p:spTree>
    <p:extLst>
      <p:ext uri="{BB962C8B-B14F-4D97-AF65-F5344CB8AC3E}">
        <p14:creationId xmlns:p14="http://schemas.microsoft.com/office/powerpoint/2010/main" val="181284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sp>
        <p:nvSpPr>
          <p:cNvPr id="3" name="İçerik Yer Tutucusu 2"/>
          <p:cNvSpPr>
            <a:spLocks noGrp="1"/>
          </p:cNvSpPr>
          <p:nvPr>
            <p:ph idx="1"/>
          </p:nvPr>
        </p:nvSpPr>
        <p:spPr>
          <a:xfrm>
            <a:off x="838200" y="1787693"/>
            <a:ext cx="10776284" cy="4709360"/>
          </a:xfrm>
        </p:spPr>
        <p:txBody>
          <a:bodyPr>
            <a:normAutofit fontScale="85000" lnSpcReduction="20000"/>
          </a:bodyPr>
          <a:lstStyle/>
          <a:p>
            <a:pPr>
              <a:lnSpc>
                <a:spcPct val="120000"/>
              </a:lnSpc>
              <a:spcBef>
                <a:spcPts val="0"/>
              </a:spcBef>
            </a:pPr>
            <a:r>
              <a:rPr lang="tr-TR" dirty="0"/>
              <a:t>Örnekleme yöntemi ile ilgili önemli kavramlardan biri, “</a:t>
            </a:r>
            <a:r>
              <a:rPr lang="tr-TR" b="1" dirty="0" err="1"/>
              <a:t>seçkisizlik</a:t>
            </a:r>
            <a:r>
              <a:rPr lang="tr-TR" b="1" dirty="0"/>
              <a:t> (</a:t>
            </a:r>
            <a:r>
              <a:rPr lang="tr-TR" b="1" dirty="0" err="1"/>
              <a:t>randomization</a:t>
            </a:r>
            <a:r>
              <a:rPr lang="tr-TR" b="1" dirty="0"/>
              <a:t>)”</a:t>
            </a:r>
            <a:r>
              <a:rPr lang="tr-TR" dirty="0" err="1"/>
              <a:t>dir</a:t>
            </a:r>
            <a:r>
              <a:rPr lang="tr-TR" dirty="0"/>
              <a:t>. </a:t>
            </a:r>
            <a:r>
              <a:rPr lang="tr-TR" dirty="0" err="1"/>
              <a:t>Seçkisizlik</a:t>
            </a:r>
            <a:r>
              <a:rPr lang="tr-TR" dirty="0"/>
              <a:t> (yansızlık), örneklemede temel alınan birimlerin örneklem için seçilme olasılıklarının eşit </a:t>
            </a:r>
            <a:r>
              <a:rPr lang="tr-TR" dirty="0" smtClean="0"/>
              <a:t>olmasını </a:t>
            </a:r>
            <a:r>
              <a:rPr lang="tr-TR" dirty="0"/>
              <a:t>tanımlar. </a:t>
            </a:r>
            <a:endParaRPr lang="tr-TR" dirty="0" smtClean="0"/>
          </a:p>
          <a:p>
            <a:pPr>
              <a:lnSpc>
                <a:spcPct val="120000"/>
              </a:lnSpc>
              <a:spcBef>
                <a:spcPts val="0"/>
              </a:spcBef>
            </a:pPr>
            <a:endParaRPr lang="tr-TR" dirty="0"/>
          </a:p>
          <a:p>
            <a:pPr>
              <a:lnSpc>
                <a:spcPct val="120000"/>
              </a:lnSpc>
              <a:spcBef>
                <a:spcPts val="0"/>
              </a:spcBef>
            </a:pPr>
            <a:r>
              <a:rPr lang="tr-TR" dirty="0"/>
              <a:t>Örnekleme birimi ister küme ister eleman olsun, oluşturulacak evrene ait çerçevede yer alan tüm birimlerin örneklem için seçilme olasılıklarının eşit olması, evren değerlerinin daha güçlü tahminine yol açacaktır. </a:t>
            </a:r>
            <a:endParaRPr lang="tr-TR" dirty="0" smtClean="0"/>
          </a:p>
          <a:p>
            <a:pPr>
              <a:lnSpc>
                <a:spcPct val="120000"/>
              </a:lnSpc>
              <a:spcBef>
                <a:spcPts val="0"/>
              </a:spcBef>
            </a:pPr>
            <a:endParaRPr lang="tr-TR" dirty="0"/>
          </a:p>
          <a:p>
            <a:pPr>
              <a:lnSpc>
                <a:spcPct val="120000"/>
              </a:lnSpc>
              <a:spcBef>
                <a:spcPts val="0"/>
              </a:spcBef>
            </a:pPr>
            <a:r>
              <a:rPr lang="tr-TR" dirty="0"/>
              <a:t>Örneklemede </a:t>
            </a:r>
            <a:r>
              <a:rPr lang="tr-TR" dirty="0" err="1"/>
              <a:t>seçkisizlik</a:t>
            </a:r>
            <a:r>
              <a:rPr lang="tr-TR" dirty="0"/>
              <a:t> ile ilgili bilinmesi gereken önemli bir kavram da bağımsızlıktır. Bu ilke, birimlerin örnekleme seçilme durumlarının birbirinden bağımsız olmasını tanımlar. </a:t>
            </a:r>
            <a:endParaRPr lang="tr-TR" dirty="0" smtClean="0"/>
          </a:p>
          <a:p>
            <a:pPr marL="0" indent="0" algn="r">
              <a:lnSpc>
                <a:spcPct val="120000"/>
              </a:lnSpc>
              <a:spcBef>
                <a:spcPts val="0"/>
              </a:spcBef>
              <a:buNone/>
            </a:pPr>
            <a:r>
              <a:rPr lang="tr-TR" dirty="0"/>
              <a:t>(Büyüköztürk vd.,2013)</a:t>
            </a:r>
          </a:p>
          <a:p>
            <a:pPr>
              <a:lnSpc>
                <a:spcPct val="120000"/>
              </a:lnSpc>
              <a:spcBef>
                <a:spcPts val="0"/>
              </a:spcBef>
            </a:pPr>
            <a:endParaRPr lang="tr-TR" dirty="0"/>
          </a:p>
        </p:txBody>
      </p:sp>
    </p:spTree>
    <p:extLst>
      <p:ext uri="{BB962C8B-B14F-4D97-AF65-F5344CB8AC3E}">
        <p14:creationId xmlns:p14="http://schemas.microsoft.com/office/powerpoint/2010/main" val="3625625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Örnekleme Yöntemleri</a:t>
            </a:r>
            <a:endParaRPr lang="tr-TR" sz="3600" dirty="0"/>
          </a:p>
        </p:txBody>
      </p:sp>
      <p:pic>
        <p:nvPicPr>
          <p:cNvPr id="4" name="İçerik Yer Tutucusu 3"/>
          <p:cNvPicPr>
            <a:picLocks noGrp="1" noChangeAspect="1"/>
          </p:cNvPicPr>
          <p:nvPr>
            <p:ph idx="1"/>
          </p:nvPr>
        </p:nvPicPr>
        <p:blipFill>
          <a:blip r:embed="rId2"/>
          <a:stretch>
            <a:fillRect/>
          </a:stretch>
        </p:blipFill>
        <p:spPr>
          <a:xfrm>
            <a:off x="1780673" y="1887599"/>
            <a:ext cx="7845513" cy="4368822"/>
          </a:xfrm>
          <a:prstGeom prst="rect">
            <a:avLst/>
          </a:prstGeom>
        </p:spPr>
      </p:pic>
      <p:sp>
        <p:nvSpPr>
          <p:cNvPr id="5" name="Dikdörtgen 4"/>
          <p:cNvSpPr/>
          <p:nvPr/>
        </p:nvSpPr>
        <p:spPr>
          <a:xfrm>
            <a:off x="9429082" y="6240966"/>
            <a:ext cx="2348527" cy="424732"/>
          </a:xfrm>
          <a:prstGeom prst="rect">
            <a:avLst/>
          </a:prstGeom>
        </p:spPr>
        <p:txBody>
          <a:bodyPr wrap="none">
            <a:spAutoFit/>
          </a:bodyPr>
          <a:lstStyle/>
          <a:p>
            <a:pPr algn="r">
              <a:lnSpc>
                <a:spcPct val="120000"/>
              </a:lnSpc>
            </a:pPr>
            <a:r>
              <a:rPr lang="tr-TR" dirty="0"/>
              <a:t>(Büyüköztürk vd.,2013)</a:t>
            </a:r>
          </a:p>
        </p:txBody>
      </p:sp>
    </p:spTree>
    <p:extLst>
      <p:ext uri="{BB962C8B-B14F-4D97-AF65-F5344CB8AC3E}">
        <p14:creationId xmlns:p14="http://schemas.microsoft.com/office/powerpoint/2010/main" val="2840811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a:t>
            </a:r>
            <a:r>
              <a:rPr lang="tr-TR" sz="3600" b="1" dirty="0" smtClean="0"/>
              <a:t>Yöntemleri (Büyüköztürk vd., 2013)</a:t>
            </a:r>
            <a:endParaRPr lang="tr-TR" sz="3600" dirty="0"/>
          </a:p>
        </p:txBody>
      </p:sp>
      <p:sp>
        <p:nvSpPr>
          <p:cNvPr id="3" name="İçerik Yer Tutucusu 2"/>
          <p:cNvSpPr>
            <a:spLocks noGrp="1"/>
          </p:cNvSpPr>
          <p:nvPr>
            <p:ph idx="1"/>
          </p:nvPr>
        </p:nvSpPr>
        <p:spPr/>
        <p:txBody>
          <a:bodyPr/>
          <a:lstStyle/>
          <a:p>
            <a:pPr marL="514350" indent="-514350">
              <a:buAutoNum type="alphaUcPeriod"/>
            </a:pPr>
            <a:r>
              <a:rPr lang="tr-TR" b="1" dirty="0" err="1" smtClean="0"/>
              <a:t>Seçkisiz</a:t>
            </a:r>
            <a:r>
              <a:rPr lang="tr-TR" b="1" dirty="0" smtClean="0"/>
              <a:t> Örnekleme Yöntemleri</a:t>
            </a:r>
          </a:p>
          <a:p>
            <a:pPr marL="514350" indent="-514350">
              <a:buAutoNum type="alphaUcPeriod"/>
            </a:pPr>
            <a:endParaRPr lang="tr-TR" b="1" dirty="0" smtClean="0"/>
          </a:p>
          <a:p>
            <a:r>
              <a:rPr lang="tr-TR" dirty="0" err="1"/>
              <a:t>Seçkisiz</a:t>
            </a:r>
            <a:r>
              <a:rPr lang="tr-TR" dirty="0"/>
              <a:t> örnekleme yöntemlerinin temel özelliği, örneklemin evreni temsil etme gücünün yüksek olmasıdır. Bunun da ön koşulu, örnekleme birimlerinin örnekleme seçilme olasılıklarının eşit ve bağımsız olması olarak açıklanan </a:t>
            </a:r>
            <a:r>
              <a:rPr lang="tr-TR" dirty="0" err="1"/>
              <a:t>seçkisizlik</a:t>
            </a:r>
            <a:r>
              <a:rPr lang="tr-TR" dirty="0"/>
              <a:t> kuralına uyulmasıdır. </a:t>
            </a:r>
            <a:endParaRPr lang="tr-TR" dirty="0" smtClean="0"/>
          </a:p>
          <a:p>
            <a:endParaRPr lang="tr-TR" dirty="0"/>
          </a:p>
          <a:p>
            <a:r>
              <a:rPr lang="tr-TR" dirty="0" smtClean="0"/>
              <a:t>Bu </a:t>
            </a:r>
            <a:r>
              <a:rPr lang="tr-TR" dirty="0"/>
              <a:t>yöntemler ile evrene geçerli genellemelerin yapılabileceği temsil gücü yüksek örneklemlerin oluşturulması hedeflenir. </a:t>
            </a:r>
          </a:p>
          <a:p>
            <a:endParaRPr lang="tr-TR" dirty="0"/>
          </a:p>
        </p:txBody>
      </p:sp>
    </p:spTree>
    <p:extLst>
      <p:ext uri="{BB962C8B-B14F-4D97-AF65-F5344CB8AC3E}">
        <p14:creationId xmlns:p14="http://schemas.microsoft.com/office/powerpoint/2010/main" val="3019725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Örnekleme Yöntemleri (Büyüköztürk vd., 2013)</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lnSpc>
                <a:spcPct val="110000"/>
              </a:lnSpc>
              <a:spcBef>
                <a:spcPts val="0"/>
              </a:spcBef>
              <a:buAutoNum type="arabicPeriod"/>
            </a:pPr>
            <a:r>
              <a:rPr lang="tr-TR" b="1" dirty="0" smtClean="0"/>
              <a:t>Basit </a:t>
            </a:r>
            <a:r>
              <a:rPr lang="tr-TR" b="1" dirty="0" err="1"/>
              <a:t>Seçkisiz</a:t>
            </a:r>
            <a:r>
              <a:rPr lang="tr-TR" b="1" dirty="0"/>
              <a:t> Örnekleme </a:t>
            </a:r>
            <a:endParaRPr lang="tr-TR" b="1" dirty="0" smtClean="0"/>
          </a:p>
          <a:p>
            <a:pPr marL="514350" indent="-514350">
              <a:lnSpc>
                <a:spcPct val="110000"/>
              </a:lnSpc>
              <a:spcBef>
                <a:spcPts val="0"/>
              </a:spcBef>
              <a:buAutoNum type="arabicPeriod"/>
            </a:pPr>
            <a:endParaRPr lang="tr-TR" b="1" dirty="0"/>
          </a:p>
          <a:p>
            <a:pPr>
              <a:lnSpc>
                <a:spcPct val="110000"/>
              </a:lnSpc>
              <a:spcBef>
                <a:spcPts val="0"/>
              </a:spcBef>
            </a:pPr>
            <a:r>
              <a:rPr lang="tr-TR" dirty="0"/>
              <a:t>Her bir örneklem seçimine eşit seçilme olasılığı vererek (seçilen birim yerine konularak ya da konulmadan) seçilen birimlerin örnekleme alındığı </a:t>
            </a:r>
            <a:r>
              <a:rPr lang="tr-TR" dirty="0" smtClean="0"/>
              <a:t>yöntemdir. </a:t>
            </a:r>
          </a:p>
          <a:p>
            <a:pPr>
              <a:lnSpc>
                <a:spcPct val="110000"/>
              </a:lnSpc>
              <a:spcBef>
                <a:spcPts val="0"/>
              </a:spcBef>
            </a:pPr>
            <a:endParaRPr lang="tr-TR" dirty="0" smtClean="0"/>
          </a:p>
          <a:p>
            <a:pPr>
              <a:lnSpc>
                <a:spcPct val="110000"/>
              </a:lnSpc>
              <a:spcBef>
                <a:spcPts val="0"/>
              </a:spcBef>
            </a:pPr>
            <a:r>
              <a:rPr lang="tr-TR" dirty="0"/>
              <a:t>Bu örnekleme yönteminde evrendeki tüm birimler, örneğe seçilmek için eşit ve bağımsız bir şansa sahiptir</a:t>
            </a:r>
            <a:r>
              <a:rPr lang="tr-TR" dirty="0" smtClean="0"/>
              <a:t>.</a:t>
            </a:r>
          </a:p>
          <a:p>
            <a:pPr>
              <a:lnSpc>
                <a:spcPct val="110000"/>
              </a:lnSpc>
              <a:spcBef>
                <a:spcPts val="0"/>
              </a:spcBef>
            </a:pPr>
            <a:endParaRPr lang="tr-TR" dirty="0"/>
          </a:p>
          <a:p>
            <a:pPr>
              <a:lnSpc>
                <a:spcPct val="110000"/>
              </a:lnSpc>
              <a:spcBef>
                <a:spcPts val="0"/>
              </a:spcBef>
            </a:pPr>
            <a:r>
              <a:rPr lang="tr-TR" dirty="0"/>
              <a:t>Temsil edici bir örneklemin seçiminin geçerli ve en iyi yolu </a:t>
            </a:r>
            <a:r>
              <a:rPr lang="tr-TR" dirty="0" err="1"/>
              <a:t>seçkisiz</a:t>
            </a:r>
            <a:r>
              <a:rPr lang="tr-TR" dirty="0"/>
              <a:t> örneklemedir. </a:t>
            </a:r>
          </a:p>
        </p:txBody>
      </p:sp>
    </p:spTree>
    <p:extLst>
      <p:ext uri="{BB962C8B-B14F-4D97-AF65-F5344CB8AC3E}">
        <p14:creationId xmlns:p14="http://schemas.microsoft.com/office/powerpoint/2010/main" val="758300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4"/>
            <a:ext cx="10515600" cy="4591217"/>
          </a:xfrm>
        </p:spPr>
        <p:txBody>
          <a:bodyPr>
            <a:normAutofit fontScale="92500" lnSpcReduction="10000"/>
          </a:bodyPr>
          <a:lstStyle/>
          <a:p>
            <a:pPr marL="0" indent="0">
              <a:lnSpc>
                <a:spcPct val="110000"/>
              </a:lnSpc>
              <a:spcBef>
                <a:spcPts val="0"/>
              </a:spcBef>
              <a:buNone/>
            </a:pPr>
            <a:r>
              <a:rPr lang="tr-TR" b="1" dirty="0" smtClean="0"/>
              <a:t>2. Tabakalı örnekleme</a:t>
            </a:r>
          </a:p>
          <a:p>
            <a:pPr marL="0" indent="0">
              <a:lnSpc>
                <a:spcPct val="110000"/>
              </a:lnSpc>
              <a:spcBef>
                <a:spcPts val="0"/>
              </a:spcBef>
              <a:buNone/>
            </a:pPr>
            <a:endParaRPr lang="tr-TR" b="1" dirty="0" smtClean="0"/>
          </a:p>
          <a:p>
            <a:pPr>
              <a:lnSpc>
                <a:spcPct val="110000"/>
              </a:lnSpc>
              <a:spcBef>
                <a:spcPts val="0"/>
              </a:spcBef>
            </a:pPr>
            <a:r>
              <a:rPr lang="tr-TR" dirty="0"/>
              <a:t>H</a:t>
            </a:r>
            <a:r>
              <a:rPr lang="tr-TR" dirty="0" smtClean="0"/>
              <a:t>er </a:t>
            </a:r>
            <a:r>
              <a:rPr lang="tr-TR" dirty="0"/>
              <a:t>bir evren birimi bir ve yalnız bir tabakaya ait olacak ve hiçbir evren birimi açıkta kalmayacak; tabaka içi değişim olabildiğince küçük (homojen), tabakalar arası değişim oldukça büyük (heterojen) kalacak şekilde alt gruplara </a:t>
            </a:r>
            <a:r>
              <a:rPr lang="tr-TR" dirty="0" smtClean="0"/>
              <a:t>bölünerek, </a:t>
            </a:r>
            <a:r>
              <a:rPr lang="tr-TR" dirty="0"/>
              <a:t>örneklemin her bir tabakadan ayrı ayrı ve birbirinden bağımsız olarak çekildiği örnekleme </a:t>
            </a:r>
            <a:r>
              <a:rPr lang="tr-TR" dirty="0" smtClean="0"/>
              <a:t>yöntemidir </a:t>
            </a:r>
            <a:r>
              <a:rPr lang="tr-TR" dirty="0"/>
              <a:t>(Çıngı, 1994). </a:t>
            </a:r>
            <a:endParaRPr lang="tr-TR" dirty="0" smtClean="0"/>
          </a:p>
          <a:p>
            <a:pPr>
              <a:lnSpc>
                <a:spcPct val="110000"/>
              </a:lnSpc>
              <a:spcBef>
                <a:spcPts val="0"/>
              </a:spcBef>
            </a:pPr>
            <a:endParaRPr lang="tr-TR" dirty="0" smtClean="0"/>
          </a:p>
          <a:p>
            <a:pPr>
              <a:lnSpc>
                <a:spcPct val="110000"/>
              </a:lnSpc>
              <a:spcBef>
                <a:spcPts val="0"/>
              </a:spcBef>
            </a:pPr>
            <a:r>
              <a:rPr lang="tr-TR" dirty="0"/>
              <a:t>E</a:t>
            </a:r>
            <a:r>
              <a:rPr lang="tr-TR" dirty="0" smtClean="0"/>
              <a:t>vrendeki </a:t>
            </a:r>
            <a:r>
              <a:rPr lang="tr-TR" dirty="0"/>
              <a:t>alt grupların belirlenip bunların evren büyüklüğü içindeki oranlarıyla örneklemde temsil edilmelerini sağlamayı amaçlayan bir örnekleme yöntemidir. </a:t>
            </a:r>
            <a:endParaRPr lang="tr-TR" dirty="0" smtClean="0"/>
          </a:p>
          <a:p>
            <a:pPr marL="0" indent="0">
              <a:lnSpc>
                <a:spcPct val="110000"/>
              </a:lnSpc>
              <a:spcBef>
                <a:spcPts val="0"/>
              </a:spcBef>
              <a:buNone/>
            </a:pPr>
            <a:endParaRPr lang="tr-TR" b="1" dirty="0"/>
          </a:p>
        </p:txBody>
      </p:sp>
    </p:spTree>
    <p:extLst>
      <p:ext uri="{BB962C8B-B14F-4D97-AF65-F5344CB8AC3E}">
        <p14:creationId xmlns:p14="http://schemas.microsoft.com/office/powerpoint/2010/main" val="2947906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825625"/>
            <a:ext cx="10712116" cy="4735596"/>
          </a:xfrm>
        </p:spPr>
        <p:txBody>
          <a:bodyPr>
            <a:normAutofit fontScale="92500" lnSpcReduction="20000"/>
          </a:bodyPr>
          <a:lstStyle/>
          <a:p>
            <a:pPr marL="0" indent="0">
              <a:lnSpc>
                <a:spcPct val="110000"/>
              </a:lnSpc>
              <a:spcBef>
                <a:spcPts val="0"/>
              </a:spcBef>
              <a:buNone/>
            </a:pPr>
            <a:r>
              <a:rPr lang="tr-TR" b="1" dirty="0" smtClean="0"/>
              <a:t>B. </a:t>
            </a:r>
            <a:r>
              <a:rPr lang="tr-TR" b="1" dirty="0" err="1" smtClean="0"/>
              <a:t>Seçkisiz</a:t>
            </a:r>
            <a:r>
              <a:rPr lang="tr-TR" b="1" dirty="0" smtClean="0"/>
              <a:t> Olmayan Örnekleme Yöntemleri</a:t>
            </a:r>
          </a:p>
          <a:p>
            <a:pPr marL="0" indent="0">
              <a:lnSpc>
                <a:spcPct val="110000"/>
              </a:lnSpc>
              <a:spcBef>
                <a:spcPts val="0"/>
              </a:spcBef>
              <a:buNone/>
            </a:pPr>
            <a:endParaRPr lang="tr-TR" b="1" dirty="0" smtClean="0"/>
          </a:p>
          <a:p>
            <a:pPr marL="514350" indent="-514350">
              <a:lnSpc>
                <a:spcPct val="110000"/>
              </a:lnSpc>
              <a:spcBef>
                <a:spcPts val="0"/>
              </a:spcBef>
              <a:buAutoNum type="arabicPeriod"/>
            </a:pPr>
            <a:r>
              <a:rPr lang="tr-TR" b="1" dirty="0" smtClean="0"/>
              <a:t>Sistematik Örnekleme</a:t>
            </a:r>
          </a:p>
          <a:p>
            <a:pPr marL="514350" indent="-514350">
              <a:lnSpc>
                <a:spcPct val="110000"/>
              </a:lnSpc>
              <a:spcBef>
                <a:spcPts val="0"/>
              </a:spcBef>
              <a:buAutoNum type="arabicPeriod"/>
            </a:pPr>
            <a:endParaRPr lang="tr-TR" b="1" dirty="0" smtClean="0"/>
          </a:p>
          <a:p>
            <a:pPr>
              <a:lnSpc>
                <a:spcPct val="110000"/>
              </a:lnSpc>
              <a:spcBef>
                <a:spcPts val="0"/>
              </a:spcBef>
            </a:pPr>
            <a:r>
              <a:rPr lang="tr-TR" dirty="0"/>
              <a:t>Evren birimlerinin düzgün bir şekilde sıralanabildiği varsayılsın. Örneklem büyüklüğünün evren büyüklüğüne bölünmesiyle bulunan örneklem aralığının k olduğunu düşünelim. İlk k birimden birinin belirlenerek başlangıç noktası olarak alındığı ve bundan sonra gelen her </a:t>
            </a:r>
            <a:r>
              <a:rPr lang="tr-TR" dirty="0" err="1"/>
              <a:t>k’ıncı</a:t>
            </a:r>
            <a:r>
              <a:rPr lang="tr-TR" dirty="0"/>
              <a:t> birimin örnekleme seçildiği </a:t>
            </a:r>
            <a:r>
              <a:rPr lang="tr-TR" dirty="0" smtClean="0"/>
              <a:t>yöntemdir </a:t>
            </a:r>
            <a:r>
              <a:rPr lang="tr-TR" dirty="0"/>
              <a:t>(Çıngı, 1994). </a:t>
            </a:r>
            <a:endParaRPr lang="tr-TR" dirty="0" smtClean="0"/>
          </a:p>
          <a:p>
            <a:pPr>
              <a:lnSpc>
                <a:spcPct val="110000"/>
              </a:lnSpc>
              <a:spcBef>
                <a:spcPts val="0"/>
              </a:spcBef>
            </a:pPr>
            <a:endParaRPr lang="tr-TR" dirty="0"/>
          </a:p>
          <a:p>
            <a:pPr>
              <a:lnSpc>
                <a:spcPct val="110000"/>
              </a:lnSpc>
              <a:spcBef>
                <a:spcPts val="0"/>
              </a:spcBef>
            </a:pPr>
            <a:r>
              <a:rPr lang="tr-TR" dirty="0"/>
              <a:t>Örneklem için başlangıç noktasının </a:t>
            </a:r>
            <a:r>
              <a:rPr lang="tr-TR" dirty="0" err="1"/>
              <a:t>kur’a</a:t>
            </a:r>
            <a:r>
              <a:rPr lang="tr-TR" dirty="0"/>
              <a:t> ile belirlenmesi beklenir. Bu durumda birimlerin örnekleme eşit seçilme olasılıkları söz konusu olur. </a:t>
            </a:r>
            <a:r>
              <a:rPr lang="tr-TR" dirty="0" smtClean="0"/>
              <a:t> </a:t>
            </a:r>
            <a:endParaRPr lang="tr-TR" b="1" dirty="0"/>
          </a:p>
        </p:txBody>
      </p:sp>
    </p:spTree>
    <p:extLst>
      <p:ext uri="{BB962C8B-B14F-4D97-AF65-F5344CB8AC3E}">
        <p14:creationId xmlns:p14="http://schemas.microsoft.com/office/powerpoint/2010/main" val="4004650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t>Örnekleme Yöntemleri (Büyüköztürk vd., 2013)</a:t>
            </a:r>
            <a:endParaRPr lang="tr-TR" sz="3600" dirty="0"/>
          </a:p>
        </p:txBody>
      </p:sp>
      <p:sp>
        <p:nvSpPr>
          <p:cNvPr id="3" name="İçerik Yer Tutucusu 2"/>
          <p:cNvSpPr>
            <a:spLocks noGrp="1"/>
          </p:cNvSpPr>
          <p:nvPr>
            <p:ph idx="1"/>
          </p:nvPr>
        </p:nvSpPr>
        <p:spPr>
          <a:xfrm>
            <a:off x="838200" y="1507958"/>
            <a:ext cx="10515600" cy="4669005"/>
          </a:xfrm>
        </p:spPr>
        <p:txBody>
          <a:bodyPr>
            <a:normAutofit fontScale="85000" lnSpcReduction="10000"/>
          </a:bodyPr>
          <a:lstStyle/>
          <a:p>
            <a:pPr marL="0" indent="0">
              <a:lnSpc>
                <a:spcPct val="120000"/>
              </a:lnSpc>
              <a:spcBef>
                <a:spcPts val="0"/>
              </a:spcBef>
              <a:buNone/>
            </a:pPr>
            <a:r>
              <a:rPr lang="tr-TR" b="1" dirty="0" smtClean="0"/>
              <a:t>2. </a:t>
            </a:r>
            <a:r>
              <a:rPr lang="tr-TR" b="1" dirty="0" err="1" smtClean="0"/>
              <a:t>Amaçsal</a:t>
            </a:r>
            <a:r>
              <a:rPr lang="tr-TR" b="1" dirty="0" smtClean="0"/>
              <a:t> </a:t>
            </a:r>
            <a:r>
              <a:rPr lang="tr-TR" b="1" dirty="0"/>
              <a:t>Örnekleme </a:t>
            </a:r>
            <a:endParaRPr lang="tr-TR" b="1" dirty="0" smtClean="0"/>
          </a:p>
          <a:p>
            <a:pPr marL="0" indent="0">
              <a:lnSpc>
                <a:spcPct val="120000"/>
              </a:lnSpc>
              <a:spcBef>
                <a:spcPts val="0"/>
              </a:spcBef>
              <a:buNone/>
            </a:pPr>
            <a:endParaRPr lang="tr-TR" dirty="0"/>
          </a:p>
          <a:p>
            <a:pPr>
              <a:lnSpc>
                <a:spcPct val="120000"/>
              </a:lnSpc>
              <a:spcBef>
                <a:spcPts val="0"/>
              </a:spcBef>
            </a:pPr>
            <a:r>
              <a:rPr lang="tr-TR" dirty="0" err="1"/>
              <a:t>O</a:t>
            </a:r>
            <a:r>
              <a:rPr lang="tr-TR" dirty="0" err="1" smtClean="0"/>
              <a:t>lasılı</a:t>
            </a:r>
            <a:r>
              <a:rPr lang="tr-TR" dirty="0" smtClean="0"/>
              <a:t> </a:t>
            </a:r>
            <a:r>
              <a:rPr lang="tr-TR" dirty="0"/>
              <a:t>ve </a:t>
            </a:r>
            <a:r>
              <a:rPr lang="tr-TR" dirty="0" err="1"/>
              <a:t>seçkisiz</a:t>
            </a:r>
            <a:r>
              <a:rPr lang="tr-TR" dirty="0"/>
              <a:t> olmayan bir örnekleme yaklaşımıdır. </a:t>
            </a:r>
            <a:endParaRPr lang="tr-TR" dirty="0" smtClean="0"/>
          </a:p>
          <a:p>
            <a:pPr>
              <a:lnSpc>
                <a:spcPct val="120000"/>
              </a:lnSpc>
              <a:spcBef>
                <a:spcPts val="0"/>
              </a:spcBef>
            </a:pPr>
            <a:endParaRPr lang="tr-TR" dirty="0" smtClean="0"/>
          </a:p>
          <a:p>
            <a:pPr>
              <a:lnSpc>
                <a:spcPct val="120000"/>
              </a:lnSpc>
              <a:spcBef>
                <a:spcPts val="0"/>
              </a:spcBef>
            </a:pPr>
            <a:r>
              <a:rPr lang="tr-TR" dirty="0"/>
              <a:t>Ç</a:t>
            </a:r>
            <a:r>
              <a:rPr lang="tr-TR" dirty="0" smtClean="0"/>
              <a:t>alışmanın </a:t>
            </a:r>
            <a:r>
              <a:rPr lang="tr-TR" dirty="0"/>
              <a:t>amacına bağlı olarak bilgi açısından zengin durumların (</a:t>
            </a:r>
            <a:r>
              <a:rPr lang="tr-TR" dirty="0" err="1"/>
              <a:t>information-rich</a:t>
            </a:r>
            <a:r>
              <a:rPr lang="tr-TR" dirty="0"/>
              <a:t> </a:t>
            </a:r>
            <a:r>
              <a:rPr lang="tr-TR" dirty="0" err="1"/>
              <a:t>cases</a:t>
            </a:r>
            <a:r>
              <a:rPr lang="tr-TR" dirty="0"/>
              <a:t>) seçilerek derinlemesine araştırma yapılmasına olanak tanır. </a:t>
            </a:r>
            <a:endParaRPr lang="tr-TR" dirty="0" smtClean="0"/>
          </a:p>
          <a:p>
            <a:pPr>
              <a:lnSpc>
                <a:spcPct val="120000"/>
              </a:lnSpc>
              <a:spcBef>
                <a:spcPts val="0"/>
              </a:spcBef>
            </a:pPr>
            <a:endParaRPr lang="tr-TR" dirty="0" smtClean="0"/>
          </a:p>
          <a:p>
            <a:pPr>
              <a:lnSpc>
                <a:spcPct val="120000"/>
              </a:lnSpc>
              <a:spcBef>
                <a:spcPts val="0"/>
              </a:spcBef>
            </a:pPr>
            <a:r>
              <a:rPr lang="tr-TR" dirty="0"/>
              <a:t>Araştırmacı, seçilen durumlar bağlamında doğa ve toplum olaylarını ya da olgularını anlamaya ve bunlar arasındaki ilişkileri keşfetmeye ve açıklamaya çalışır. </a:t>
            </a:r>
            <a:endParaRPr lang="tr-TR" dirty="0" smtClean="0"/>
          </a:p>
          <a:p>
            <a:pPr>
              <a:lnSpc>
                <a:spcPct val="120000"/>
              </a:lnSpc>
              <a:spcBef>
                <a:spcPts val="0"/>
              </a:spcBef>
            </a:pPr>
            <a:endParaRPr lang="tr-TR" dirty="0"/>
          </a:p>
          <a:p>
            <a:pPr>
              <a:lnSpc>
                <a:spcPct val="120000"/>
              </a:lnSpc>
              <a:spcBef>
                <a:spcPts val="0"/>
              </a:spcBef>
            </a:pPr>
            <a:r>
              <a:rPr lang="tr-TR" dirty="0" smtClean="0"/>
              <a:t>Kendi içerisinde 6’ya ayrılır;</a:t>
            </a:r>
          </a:p>
          <a:p>
            <a:pPr>
              <a:lnSpc>
                <a:spcPct val="120000"/>
              </a:lnSpc>
              <a:spcBef>
                <a:spcPts val="0"/>
              </a:spcBef>
            </a:pPr>
            <a:endParaRPr lang="tr-TR" dirty="0"/>
          </a:p>
        </p:txBody>
      </p:sp>
    </p:spTree>
    <p:extLst>
      <p:ext uri="{BB962C8B-B14F-4D97-AF65-F5344CB8AC3E}">
        <p14:creationId xmlns:p14="http://schemas.microsoft.com/office/powerpoint/2010/main" val="2920081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565</TotalTime>
  <Words>933</Words>
  <Application>Microsoft Office PowerPoint</Application>
  <PresentationFormat>Geniş ekran</PresentationFormat>
  <Paragraphs>80</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  DAVRANIŞ BİLİMLERİNDE ARAŞTIRMA (YÜKSEK LİSANS)</vt:lpstr>
      <vt:lpstr>Örnekleme Yöntemleri</vt:lpstr>
      <vt:lpstr>Örnekleme Yöntemleri</vt:lpstr>
      <vt:lpstr>Örnekleme Yöntemleri</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Örnekleme Yöntemleri (Büyüköztürk vd., 2013)</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Servet Meric Kursad</cp:lastModifiedBy>
  <cp:revision>78</cp:revision>
  <dcterms:created xsi:type="dcterms:W3CDTF">2017-05-17T14:13:10Z</dcterms:created>
  <dcterms:modified xsi:type="dcterms:W3CDTF">2018-01-30T14:52:21Z</dcterms:modified>
</cp:coreProperties>
</file>