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4" d="100"/>
          <a:sy n="54" d="100"/>
        </p:scale>
        <p:origin x="-18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11.12.2017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11.12.2017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a:t>
            </a:r>
            <a:r>
              <a:rPr lang="tr-TR" sz="3000" dirty="0" smtClean="0">
                <a:solidFill>
                  <a:schemeClr val="tx1"/>
                </a:solidFill>
                <a:latin typeface="Calibri" pitchFamily="34" charset="0"/>
                <a:cs typeface="Calibri" pitchFamily="34" charset="0"/>
              </a:rPr>
              <a:t>Hizmette </a:t>
            </a:r>
            <a:r>
              <a:rPr lang="tr-TR" sz="3000" dirty="0" err="1" smtClean="0">
                <a:solidFill>
                  <a:schemeClr val="tx1"/>
                </a:solidFill>
                <a:latin typeface="Calibri" pitchFamily="34" charset="0"/>
                <a:cs typeface="Calibri" pitchFamily="34" charset="0"/>
              </a:rPr>
              <a:t>Süpervizyon</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a:t>
            </a:r>
            <a:r>
              <a:rPr lang="tr-TR" sz="3000" dirty="0" smtClean="0">
                <a:solidFill>
                  <a:schemeClr val="tx1"/>
                </a:solidFill>
                <a:latin typeface="Calibri" pitchFamily="34" charset="0"/>
                <a:cs typeface="Calibri" pitchFamily="34" charset="0"/>
              </a:rPr>
              <a:t>Sosyal Hizmette Eğitimsel </a:t>
            </a:r>
            <a:r>
              <a:rPr lang="tr-TR" sz="3000" dirty="0" err="1" smtClean="0">
                <a:solidFill>
                  <a:schemeClr val="tx1"/>
                </a:solidFill>
                <a:latin typeface="Calibri" pitchFamily="34" charset="0"/>
                <a:cs typeface="Calibri" pitchFamily="34" charset="0"/>
              </a:rPr>
              <a:t>Süpervizyon</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500034" y="1571612"/>
            <a:ext cx="8229600" cy="5786454"/>
          </a:xfrm>
        </p:spPr>
        <p:txBody>
          <a:bodyPr>
            <a:normAutofit fontScale="92500" lnSpcReduction="20000"/>
          </a:bodyPr>
          <a:lstStyle/>
          <a:p>
            <a:pPr algn="just"/>
            <a:r>
              <a:rPr lang="tr-TR" b="1" dirty="0" smtClean="0"/>
              <a:t>1.İlke: En iyi Öğrenmenin Yolu, Öğrenmeye Yüksek Derecede Motive Olmaktır </a:t>
            </a:r>
            <a:endParaRPr lang="tr-TR" dirty="0" smtClean="0"/>
          </a:p>
          <a:p>
            <a:r>
              <a:rPr lang="tr-TR" b="1" dirty="0" smtClean="0"/>
              <a:t>2.İlke: En İyi Öğrenme Enerjimizin Çoğunu Öğrenmeye Adadığımızda Olur </a:t>
            </a:r>
            <a:endParaRPr lang="tr-TR" dirty="0" smtClean="0"/>
          </a:p>
          <a:p>
            <a:r>
              <a:rPr lang="tr-TR" dirty="0" smtClean="0"/>
              <a:t> </a:t>
            </a:r>
            <a:r>
              <a:rPr lang="tr-TR" b="1" dirty="0" smtClean="0"/>
              <a:t>3.İlke: En iyi Öğrenme Başarılı ve Ödüllendirici Olduğunda Sağlanır </a:t>
            </a:r>
            <a:endParaRPr lang="tr-TR" b="1" dirty="0" smtClean="0"/>
          </a:p>
          <a:p>
            <a:r>
              <a:rPr lang="tr-TR" b="1" dirty="0" smtClean="0"/>
              <a:t>4.İlke: Öğrenim Sürecine Etkili Bir Şekilde Katkı Sağlarsak En İyi Öğrenmeyi Sağlarız</a:t>
            </a:r>
            <a:endParaRPr lang="tr-TR" dirty="0" smtClean="0"/>
          </a:p>
          <a:p>
            <a:r>
              <a:rPr lang="tr-TR" b="1" dirty="0" smtClean="0"/>
              <a:t>5.İlke: En İyi Öğrenme Eğer İçerik Anlamlı Bir Şekilde Anlatılırsa Sağlanır</a:t>
            </a:r>
            <a:endParaRPr lang="tr-TR" dirty="0" smtClean="0"/>
          </a:p>
          <a:p>
            <a:r>
              <a:rPr lang="tr-TR" b="1" dirty="0" smtClean="0"/>
              <a:t>6.İlke: En İyi Öğrenme Süpervizörlerin </a:t>
            </a:r>
            <a:r>
              <a:rPr lang="tr-TR" b="1" dirty="0" err="1" smtClean="0"/>
              <a:t>Süpervizyon</a:t>
            </a:r>
            <a:r>
              <a:rPr lang="tr-TR" b="1" dirty="0" smtClean="0"/>
              <a:t> Alanların Biricik Olduklarını Unutmamalarıyla Sağlanır</a:t>
            </a:r>
            <a:endParaRPr lang="tr-TR" dirty="0" smtClean="0"/>
          </a:p>
          <a:p>
            <a:r>
              <a:rPr lang="tr-TR" b="1" dirty="0" smtClean="0"/>
              <a:t>	</a:t>
            </a:r>
            <a:endParaRPr lang="tr-TR" dirty="0" smtClean="0"/>
          </a:p>
          <a:p>
            <a:endParaRPr lang="tr-TR" b="1" dirty="0" smtClean="0"/>
          </a:p>
          <a:p>
            <a:endParaRPr lang="tr-TR" dirty="0" smtClean="0"/>
          </a:p>
          <a:p>
            <a:r>
              <a:rPr lang="tr-TR" dirty="0" smtClean="0"/>
              <a:t> </a:t>
            </a:r>
          </a:p>
          <a:p>
            <a:endParaRPr lang="tr-TR" dirty="0" smtClean="0"/>
          </a:p>
          <a:p>
            <a:pPr algn="just"/>
            <a:endParaRPr lang="tr-TR" dirty="0"/>
          </a:p>
        </p:txBody>
      </p:sp>
    </p:spTree>
    <p:extLst>
      <p:ext uri="{BB962C8B-B14F-4D97-AF65-F5344CB8AC3E}">
        <p14:creationId xmlns:p14="http://schemas.microsoft.com/office/powerpoint/2010/main" xmlns="" val="1872332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500174"/>
            <a:ext cx="8229600" cy="4656786"/>
          </a:xfrm>
        </p:spPr>
        <p:txBody>
          <a:bodyPr/>
          <a:lstStyle/>
          <a:p>
            <a:pPr algn="just"/>
            <a:r>
              <a:rPr lang="tr-TR" b="1" dirty="0" smtClean="0"/>
              <a:t>Eğitimsel </a:t>
            </a:r>
            <a:r>
              <a:rPr lang="tr-TR" b="1" dirty="0" err="1" smtClean="0"/>
              <a:t>Süpervizyon</a:t>
            </a:r>
            <a:r>
              <a:rPr lang="tr-TR" b="1" dirty="0" smtClean="0"/>
              <a:t> İçin Çerçeve Oluşturmak  </a:t>
            </a:r>
            <a:endParaRPr lang="tr-TR" dirty="0" smtClean="0"/>
          </a:p>
          <a:p>
            <a:pPr algn="just"/>
            <a:r>
              <a:rPr lang="tr-TR" dirty="0" err="1" smtClean="0"/>
              <a:t>Freeman</a:t>
            </a:r>
            <a:r>
              <a:rPr lang="tr-TR" dirty="0" smtClean="0"/>
              <a:t> (1993) </a:t>
            </a:r>
            <a:r>
              <a:rPr lang="tr-TR" dirty="0" err="1" smtClean="0"/>
              <a:t>süpervizörliğe</a:t>
            </a:r>
            <a:r>
              <a:rPr lang="tr-TR" dirty="0" smtClean="0"/>
              <a:t> başlamak için fikirlerini sunuyor: (1) saygınlık gerektiren rolleri ve süpervizör ve </a:t>
            </a:r>
            <a:r>
              <a:rPr lang="tr-TR" dirty="0" err="1" smtClean="0"/>
              <a:t>süpervizyon</a:t>
            </a:r>
            <a:r>
              <a:rPr lang="tr-TR" dirty="0" smtClean="0"/>
              <a:t> alan kişilerin görevlerini belirleyin, (2) </a:t>
            </a:r>
            <a:r>
              <a:rPr lang="tr-TR" dirty="0" err="1" smtClean="0"/>
              <a:t>süpervizyonsel</a:t>
            </a:r>
            <a:r>
              <a:rPr lang="tr-TR" dirty="0" smtClean="0"/>
              <a:t> toplantıların nasıl işleyeceğini anlatın, (3)  süpervizörün yardım etme teorisini ve sosyal hizmet uzmanın performanslarındaki beklentiyi açıklayın (4) aşamaları pekiştirin ve sosyal hizmet uzmanları neye göre değerlendirdiğinizi iyice anlatın, (5) olumlu ve olumsuz geri beslemeleri nasıl verdiğinize dair bilgilendirme </a:t>
            </a:r>
            <a:r>
              <a:rPr lang="tr-TR" dirty="0" smtClean="0"/>
              <a:t>yapın.</a:t>
            </a:r>
            <a:endParaRPr lang="tr-TR" dirty="0"/>
          </a:p>
        </p:txBody>
      </p:sp>
    </p:spTree>
    <p:extLst>
      <p:ext uri="{BB962C8B-B14F-4D97-AF65-F5344CB8AC3E}">
        <p14:creationId xmlns:p14="http://schemas.microsoft.com/office/powerpoint/2010/main" xmlns="" val="37957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0" y="1071546"/>
            <a:ext cx="9186898" cy="4937760"/>
          </a:xfrm>
        </p:spPr>
        <p:txBody>
          <a:bodyPr>
            <a:normAutofit/>
          </a:bodyPr>
          <a:lstStyle/>
          <a:p>
            <a:pPr algn="just"/>
            <a:r>
              <a:rPr lang="tr-TR" sz="3200" b="1" dirty="0" smtClean="0"/>
              <a:t>Eğitimsel </a:t>
            </a:r>
            <a:r>
              <a:rPr lang="tr-TR" sz="3200" b="1" dirty="0" err="1" smtClean="0"/>
              <a:t>Süpervizyon</a:t>
            </a:r>
            <a:r>
              <a:rPr lang="tr-TR" sz="3200" b="1" dirty="0" smtClean="0"/>
              <a:t> ile Terapi Arasındaki Farklılıklar</a:t>
            </a:r>
            <a:endParaRPr lang="tr-TR" sz="3200" dirty="0" smtClean="0"/>
          </a:p>
          <a:p>
            <a:pPr algn="just"/>
            <a:r>
              <a:rPr lang="tr-TR" sz="3200" i="1" dirty="0" smtClean="0"/>
              <a:t>Amaç ve Odak</a:t>
            </a:r>
            <a:endParaRPr lang="tr-TR" sz="3200" dirty="0" smtClean="0"/>
          </a:p>
          <a:p>
            <a:pPr algn="just"/>
            <a:r>
              <a:rPr lang="tr-TR" sz="3200" dirty="0" smtClean="0"/>
              <a:t>Rol İlişkilerinde </a:t>
            </a:r>
            <a:r>
              <a:rPr lang="tr-TR" sz="3200" dirty="0" smtClean="0"/>
              <a:t>Farklılık</a:t>
            </a:r>
          </a:p>
          <a:p>
            <a:pPr algn="just"/>
            <a:r>
              <a:rPr lang="tr-TR" sz="3200" b="1" dirty="0" err="1" smtClean="0"/>
              <a:t>Süpervizyon</a:t>
            </a:r>
            <a:r>
              <a:rPr lang="tr-TR" sz="3200" b="1" dirty="0" smtClean="0"/>
              <a:t> ve Terapi Arasında Farkın Kabulü: Ampirik </a:t>
            </a:r>
            <a:r>
              <a:rPr lang="tr-TR" sz="3200" b="1" dirty="0" smtClean="0"/>
              <a:t>Veri</a:t>
            </a:r>
          </a:p>
          <a:p>
            <a:pPr algn="just"/>
            <a:endParaRPr lang="tr-TR" sz="3200" dirty="0" smtClean="0"/>
          </a:p>
          <a:p>
            <a:pPr algn="just"/>
            <a:r>
              <a:rPr lang="tr-TR" sz="3200" b="1" dirty="0" smtClean="0"/>
              <a:t>Eğitimsel </a:t>
            </a:r>
            <a:r>
              <a:rPr lang="tr-TR" sz="3200" b="1" dirty="0" err="1" smtClean="0"/>
              <a:t>Süpervizyonda</a:t>
            </a:r>
            <a:r>
              <a:rPr lang="tr-TR" sz="3200" b="1" dirty="0" smtClean="0"/>
              <a:t> Paralel Süreç Bileşeni</a:t>
            </a:r>
            <a:endParaRPr lang="tr-TR" sz="3200" dirty="0" smtClean="0"/>
          </a:p>
          <a:p>
            <a:pPr algn="just"/>
            <a:endParaRPr lang="tr-TR" sz="3200" dirty="0" smtClean="0"/>
          </a:p>
          <a:p>
            <a:pPr algn="just"/>
            <a:endParaRPr lang="tr-TR" sz="3200" dirty="0" smtClean="0"/>
          </a:p>
        </p:txBody>
      </p:sp>
    </p:spTree>
    <p:extLst>
      <p:ext uri="{BB962C8B-B14F-4D97-AF65-F5344CB8AC3E}">
        <p14:creationId xmlns:p14="http://schemas.microsoft.com/office/powerpoint/2010/main" xmlns="" val="36842054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24</TotalTime>
  <Words>154</Words>
  <Application>Microsoft Office PowerPoint</Application>
  <PresentationFormat>Ekran Gösterisi (4:3)</PresentationFormat>
  <Paragraphs>23</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Kaynak</vt:lpstr>
      <vt:lpstr>Ankara Üniversitesi  Sağlık Bilimleri Fakültesi Sosyal Hizmet Bölümü</vt:lpstr>
      <vt:lpstr>Slayt 2</vt:lpstr>
      <vt:lpstr>Slayt 3</vt:lpstr>
      <vt:lpstr>Slayt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Münevver ERYALÇIN</cp:lastModifiedBy>
  <cp:revision>10</cp:revision>
  <dcterms:created xsi:type="dcterms:W3CDTF">2017-04-26T08:36:58Z</dcterms:created>
  <dcterms:modified xsi:type="dcterms:W3CDTF">2017-12-11T11:53:16Z</dcterms:modified>
</cp:coreProperties>
</file>