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59" r:id="rId6"/>
    <p:sldId id="260" r:id="rId7"/>
    <p:sldId id="261" r:id="rId8"/>
    <p:sldId id="262" r:id="rId9"/>
    <p:sldId id="263" r:id="rId10"/>
    <p:sldId id="264"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5700D0D-1A37-4A27-BB70-7E74C8738BD4}" type="datetimeFigureOut">
              <a:rPr lang="tr-TR" smtClean="0"/>
              <a:t>16.05.2020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E54EB0-AEF4-4DE3-8A6B-4E49BA14AF83}" type="slidenum">
              <a:rPr lang="tr-TR" smtClean="0"/>
              <a:t>‹#›</a:t>
            </a:fld>
            <a:endParaRPr lang="tr-TR"/>
          </a:p>
        </p:txBody>
      </p:sp>
    </p:spTree>
    <p:extLst>
      <p:ext uri="{BB962C8B-B14F-4D97-AF65-F5344CB8AC3E}">
        <p14:creationId xmlns:p14="http://schemas.microsoft.com/office/powerpoint/2010/main" val="24349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700D0D-1A37-4A27-BB70-7E74C8738BD4}" type="datetimeFigureOut">
              <a:rPr lang="tr-TR" smtClean="0"/>
              <a:t>16.05.2020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E54EB0-AEF4-4DE3-8A6B-4E49BA14AF83}" type="slidenum">
              <a:rPr lang="tr-TR" smtClean="0"/>
              <a:t>‹#›</a:t>
            </a:fld>
            <a:endParaRPr lang="tr-TR"/>
          </a:p>
        </p:txBody>
      </p:sp>
    </p:spTree>
    <p:extLst>
      <p:ext uri="{BB962C8B-B14F-4D97-AF65-F5344CB8AC3E}">
        <p14:creationId xmlns:p14="http://schemas.microsoft.com/office/powerpoint/2010/main" val="1396505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700D0D-1A37-4A27-BB70-7E74C8738BD4}" type="datetimeFigureOut">
              <a:rPr lang="tr-TR" smtClean="0"/>
              <a:t>16.05.2020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E54EB0-AEF4-4DE3-8A6B-4E49BA14AF83}" type="slidenum">
              <a:rPr lang="tr-TR" smtClean="0"/>
              <a:t>‹#›</a:t>
            </a:fld>
            <a:endParaRPr lang="tr-TR"/>
          </a:p>
        </p:txBody>
      </p:sp>
    </p:spTree>
    <p:extLst>
      <p:ext uri="{BB962C8B-B14F-4D97-AF65-F5344CB8AC3E}">
        <p14:creationId xmlns:p14="http://schemas.microsoft.com/office/powerpoint/2010/main" val="106486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700D0D-1A37-4A27-BB70-7E74C8738BD4}" type="datetimeFigureOut">
              <a:rPr lang="tr-TR" smtClean="0"/>
              <a:t>16.05.2020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E54EB0-AEF4-4DE3-8A6B-4E49BA14AF83}" type="slidenum">
              <a:rPr lang="tr-TR" smtClean="0"/>
              <a:t>‹#›</a:t>
            </a:fld>
            <a:endParaRPr lang="tr-TR"/>
          </a:p>
        </p:txBody>
      </p:sp>
    </p:spTree>
    <p:extLst>
      <p:ext uri="{BB962C8B-B14F-4D97-AF65-F5344CB8AC3E}">
        <p14:creationId xmlns:p14="http://schemas.microsoft.com/office/powerpoint/2010/main" val="1113298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5700D0D-1A37-4A27-BB70-7E74C8738BD4}" type="datetimeFigureOut">
              <a:rPr lang="tr-TR" smtClean="0"/>
              <a:t>16.05.2020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E54EB0-AEF4-4DE3-8A6B-4E49BA14AF83}" type="slidenum">
              <a:rPr lang="tr-TR" smtClean="0"/>
              <a:t>‹#›</a:t>
            </a:fld>
            <a:endParaRPr lang="tr-TR"/>
          </a:p>
        </p:txBody>
      </p:sp>
    </p:spTree>
    <p:extLst>
      <p:ext uri="{BB962C8B-B14F-4D97-AF65-F5344CB8AC3E}">
        <p14:creationId xmlns:p14="http://schemas.microsoft.com/office/powerpoint/2010/main" val="139573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5700D0D-1A37-4A27-BB70-7E74C8738BD4}" type="datetimeFigureOut">
              <a:rPr lang="tr-TR" smtClean="0"/>
              <a:t>16.05.2020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E54EB0-AEF4-4DE3-8A6B-4E49BA14AF83}" type="slidenum">
              <a:rPr lang="tr-TR" smtClean="0"/>
              <a:t>‹#›</a:t>
            </a:fld>
            <a:endParaRPr lang="tr-TR"/>
          </a:p>
        </p:txBody>
      </p:sp>
    </p:spTree>
    <p:extLst>
      <p:ext uri="{BB962C8B-B14F-4D97-AF65-F5344CB8AC3E}">
        <p14:creationId xmlns:p14="http://schemas.microsoft.com/office/powerpoint/2010/main" val="2678500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5700D0D-1A37-4A27-BB70-7E74C8738BD4}" type="datetimeFigureOut">
              <a:rPr lang="tr-TR" smtClean="0"/>
              <a:t>16.05.2020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BE54EB0-AEF4-4DE3-8A6B-4E49BA14AF83}" type="slidenum">
              <a:rPr lang="tr-TR" smtClean="0"/>
              <a:t>‹#›</a:t>
            </a:fld>
            <a:endParaRPr lang="tr-TR"/>
          </a:p>
        </p:txBody>
      </p:sp>
    </p:spTree>
    <p:extLst>
      <p:ext uri="{BB962C8B-B14F-4D97-AF65-F5344CB8AC3E}">
        <p14:creationId xmlns:p14="http://schemas.microsoft.com/office/powerpoint/2010/main" val="2893339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5700D0D-1A37-4A27-BB70-7E74C8738BD4}" type="datetimeFigureOut">
              <a:rPr lang="tr-TR" smtClean="0"/>
              <a:t>16.05.2020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BE54EB0-AEF4-4DE3-8A6B-4E49BA14AF83}" type="slidenum">
              <a:rPr lang="tr-TR" smtClean="0"/>
              <a:t>‹#›</a:t>
            </a:fld>
            <a:endParaRPr lang="tr-TR"/>
          </a:p>
        </p:txBody>
      </p:sp>
    </p:spTree>
    <p:extLst>
      <p:ext uri="{BB962C8B-B14F-4D97-AF65-F5344CB8AC3E}">
        <p14:creationId xmlns:p14="http://schemas.microsoft.com/office/powerpoint/2010/main" val="111857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5700D0D-1A37-4A27-BB70-7E74C8738BD4}" type="datetimeFigureOut">
              <a:rPr lang="tr-TR" smtClean="0"/>
              <a:t>16.05.2020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BE54EB0-AEF4-4DE3-8A6B-4E49BA14AF83}" type="slidenum">
              <a:rPr lang="tr-TR" smtClean="0"/>
              <a:t>‹#›</a:t>
            </a:fld>
            <a:endParaRPr lang="tr-TR"/>
          </a:p>
        </p:txBody>
      </p:sp>
    </p:spTree>
    <p:extLst>
      <p:ext uri="{BB962C8B-B14F-4D97-AF65-F5344CB8AC3E}">
        <p14:creationId xmlns:p14="http://schemas.microsoft.com/office/powerpoint/2010/main" val="1419730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5700D0D-1A37-4A27-BB70-7E74C8738BD4}" type="datetimeFigureOut">
              <a:rPr lang="tr-TR" smtClean="0"/>
              <a:t>16.05.2020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E54EB0-AEF4-4DE3-8A6B-4E49BA14AF83}" type="slidenum">
              <a:rPr lang="tr-TR" smtClean="0"/>
              <a:t>‹#›</a:t>
            </a:fld>
            <a:endParaRPr lang="tr-TR"/>
          </a:p>
        </p:txBody>
      </p:sp>
    </p:spTree>
    <p:extLst>
      <p:ext uri="{BB962C8B-B14F-4D97-AF65-F5344CB8AC3E}">
        <p14:creationId xmlns:p14="http://schemas.microsoft.com/office/powerpoint/2010/main" val="3782545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5700D0D-1A37-4A27-BB70-7E74C8738BD4}" type="datetimeFigureOut">
              <a:rPr lang="tr-TR" smtClean="0"/>
              <a:t>16.05.2020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E54EB0-AEF4-4DE3-8A6B-4E49BA14AF83}" type="slidenum">
              <a:rPr lang="tr-TR" smtClean="0"/>
              <a:t>‹#›</a:t>
            </a:fld>
            <a:endParaRPr lang="tr-TR"/>
          </a:p>
        </p:txBody>
      </p:sp>
    </p:spTree>
    <p:extLst>
      <p:ext uri="{BB962C8B-B14F-4D97-AF65-F5344CB8AC3E}">
        <p14:creationId xmlns:p14="http://schemas.microsoft.com/office/powerpoint/2010/main" val="3994645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00D0D-1A37-4A27-BB70-7E74C8738BD4}" type="datetimeFigureOut">
              <a:rPr lang="tr-TR" smtClean="0"/>
              <a:t>16.05.2020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E54EB0-AEF4-4DE3-8A6B-4E49BA14AF83}" type="slidenum">
              <a:rPr lang="tr-TR" smtClean="0"/>
              <a:t>‹#›</a:t>
            </a:fld>
            <a:endParaRPr lang="tr-TR"/>
          </a:p>
        </p:txBody>
      </p:sp>
    </p:spTree>
    <p:extLst>
      <p:ext uri="{BB962C8B-B14F-4D97-AF65-F5344CB8AC3E}">
        <p14:creationId xmlns:p14="http://schemas.microsoft.com/office/powerpoint/2010/main" val="960134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294632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738765303"/>
              </p:ext>
            </p:extLst>
          </p:nvPr>
        </p:nvGraphicFramePr>
        <p:xfrm>
          <a:off x="0" y="0"/>
          <a:ext cx="12192000" cy="6982690"/>
        </p:xfrm>
        <a:graphic>
          <a:graphicData uri="http://schemas.openxmlformats.org/drawingml/2006/table">
            <a:tbl>
              <a:tblPr firstRow="1" bandRow="1">
                <a:tableStyleId>{93296810-A885-4BE3-A3E7-6D5BEEA58F35}</a:tableStyleId>
              </a:tblPr>
              <a:tblGrid>
                <a:gridCol w="4064000">
                  <a:extLst>
                    <a:ext uri="{9D8B030D-6E8A-4147-A177-3AD203B41FA5}">
                      <a16:colId xmlns:a16="http://schemas.microsoft.com/office/drawing/2014/main" val="2668849763"/>
                    </a:ext>
                  </a:extLst>
                </a:gridCol>
                <a:gridCol w="4064000">
                  <a:extLst>
                    <a:ext uri="{9D8B030D-6E8A-4147-A177-3AD203B41FA5}">
                      <a16:colId xmlns:a16="http://schemas.microsoft.com/office/drawing/2014/main" val="3874492006"/>
                    </a:ext>
                  </a:extLst>
                </a:gridCol>
                <a:gridCol w="4064000">
                  <a:extLst>
                    <a:ext uri="{9D8B030D-6E8A-4147-A177-3AD203B41FA5}">
                      <a16:colId xmlns:a16="http://schemas.microsoft.com/office/drawing/2014/main" val="1469514712"/>
                    </a:ext>
                  </a:extLst>
                </a:gridCol>
              </a:tblGrid>
              <a:tr h="1634098">
                <a:tc gridSpan="3">
                  <a:txBody>
                    <a:bodyPr/>
                    <a:lstStyle/>
                    <a:p>
                      <a:pPr algn="ctr">
                        <a:lnSpc>
                          <a:spcPct val="107000"/>
                        </a:lnSpc>
                        <a:spcAft>
                          <a:spcPts val="0"/>
                        </a:spcAft>
                      </a:pPr>
                      <a:r>
                        <a:rPr lang="tr-TR" sz="40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Metodolojik</a:t>
                      </a:r>
                      <a:endParaRPr lang="tr-TR" sz="4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930646197"/>
                  </a:ext>
                </a:extLst>
              </a:tr>
              <a:tr h="2587136">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Times New Roman" panose="02020603050405020304" pitchFamily="18" charset="0"/>
                        </a:rPr>
                        <a:t>Araştırma süreci nedir?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Times New Roman" panose="02020603050405020304" pitchFamily="18" charset="0"/>
                        </a:rPr>
                        <a:t>Tümdengelim-değişkenler arasındaki bağıntı-araştırma tasarımının önceden yapılması-</a:t>
                      </a:r>
                      <a:r>
                        <a:rPr lang="tr-TR" sz="2400" dirty="0" err="1">
                          <a:effectLst/>
                          <a:latin typeface="Arial" panose="020B0604020202020204" pitchFamily="34" charset="0"/>
                          <a:ea typeface="Calibri" panose="020F0502020204030204" pitchFamily="34" charset="0"/>
                          <a:cs typeface="Times New Roman" panose="02020603050405020304" pitchFamily="18" charset="0"/>
                        </a:rPr>
                        <a:t>sosyo</a:t>
                      </a:r>
                      <a:r>
                        <a:rPr lang="tr-TR" sz="2400" dirty="0">
                          <a:effectLst/>
                          <a:latin typeface="Arial" panose="020B0604020202020204" pitchFamily="34" charset="0"/>
                          <a:ea typeface="Calibri" panose="020F0502020204030204" pitchFamily="34" charset="0"/>
                          <a:cs typeface="Times New Roman" panose="02020603050405020304" pitchFamily="18" charset="0"/>
                        </a:rPr>
                        <a:t>/kültürel bağlamdan uzak</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a:effectLst/>
                          <a:latin typeface="Arial" panose="020B0604020202020204" pitchFamily="34" charset="0"/>
                          <a:ea typeface="Calibri" panose="020F0502020204030204" pitchFamily="34" charset="0"/>
                          <a:cs typeface="Times New Roman" panose="02020603050405020304" pitchFamily="18" charset="0"/>
                        </a:rPr>
                        <a:t>Tümevarım-değişkenlerin etkileşimi-kendiliğinden oluşan araştırma tasarımı-sosyo/kültürel bağlama bağlı olma</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57941827"/>
                  </a:ext>
                </a:extLst>
              </a:tr>
              <a:tr h="1031231">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Times New Roman" panose="02020603050405020304" pitchFamily="18" charset="0"/>
                        </a:rPr>
                        <a:t>Araştırmacının amacı</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Times New Roman" panose="02020603050405020304" pitchFamily="18" charset="0"/>
                        </a:rPr>
                        <a:t>Açıklama</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Times New Roman" panose="02020603050405020304" pitchFamily="18" charset="0"/>
                        </a:rPr>
                        <a:t>Anlamaya yönelik örüntüler bulma</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27721049"/>
                  </a:ext>
                </a:extLst>
              </a:tr>
              <a:tr h="1730225">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Times New Roman" panose="02020603050405020304" pitchFamily="18" charset="0"/>
                        </a:rPr>
                        <a:t>Araştırma raporunun dili nasıl olmalı</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Times New Roman" panose="02020603050405020304" pitchFamily="18" charset="0"/>
                        </a:rPr>
                        <a:t>Resmi-belirlenmiş tanımlar- kişisel olmayan üslup-nesnel anlatım-</a:t>
                      </a:r>
                      <a:r>
                        <a:rPr lang="tr-TR" sz="2400" dirty="0" err="1">
                          <a:effectLst/>
                          <a:latin typeface="Arial" panose="020B0604020202020204" pitchFamily="34" charset="0"/>
                          <a:ea typeface="Calibri" panose="020F0502020204030204" pitchFamily="34" charset="0"/>
                          <a:cs typeface="Times New Roman" panose="02020603050405020304" pitchFamily="18" charset="0"/>
                        </a:rPr>
                        <a:t>nicelliğe</a:t>
                      </a:r>
                      <a:r>
                        <a:rPr lang="tr-TR" sz="2400" dirty="0">
                          <a:effectLst/>
                          <a:latin typeface="Arial" panose="020B0604020202020204" pitchFamily="34" charset="0"/>
                          <a:ea typeface="Calibri" panose="020F0502020204030204" pitchFamily="34" charset="0"/>
                          <a:cs typeface="Times New Roman" panose="02020603050405020304" pitchFamily="18" charset="0"/>
                        </a:rPr>
                        <a:t> vurgu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Times New Roman" panose="02020603050405020304" pitchFamily="18" charset="0"/>
                        </a:rPr>
                        <a:t>Resmi olmayan-yavaş geliştirilen kararlar- kişisel üslup-öznel anlatım-niteliğe vurgu</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25200623"/>
                  </a:ext>
                </a:extLst>
              </a:tr>
            </a:tbl>
          </a:graphicData>
        </a:graphic>
      </p:graphicFrame>
    </p:spTree>
    <p:extLst>
      <p:ext uri="{BB962C8B-B14F-4D97-AF65-F5344CB8AC3E}">
        <p14:creationId xmlns:p14="http://schemas.microsoft.com/office/powerpoint/2010/main" val="1332158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1690688"/>
          </a:xfrm>
          <a:solidFill>
            <a:schemeClr val="accent4"/>
          </a:solidFill>
        </p:spPr>
        <p:txBody>
          <a:bodyPr/>
          <a:lstStyle/>
          <a:p>
            <a:pPr algn="ctr"/>
            <a:r>
              <a:rPr lang="tr-TR" b="1" dirty="0" smtClean="0">
                <a:latin typeface="Arial" panose="020B0604020202020204" pitchFamily="34" charset="0"/>
                <a:cs typeface="Arial" panose="020B0604020202020204" pitchFamily="34" charset="0"/>
              </a:rPr>
              <a:t>Pozitivist Kuramlar</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690688"/>
            <a:ext cx="12192000" cy="5070329"/>
          </a:xfrm>
          <a:solidFill>
            <a:schemeClr val="accent4">
              <a:lumMod val="40000"/>
              <a:lumOff val="60000"/>
            </a:schemeClr>
          </a:solidFill>
        </p:spPr>
        <p:txBody>
          <a:bodyPr/>
          <a:lstStyle/>
          <a:p>
            <a:pPr algn="ctr"/>
            <a:r>
              <a:rPr lang="tr-TR" sz="3200" b="1" dirty="0" err="1">
                <a:solidFill>
                  <a:srgbClr val="FF0000"/>
                </a:solidFill>
                <a:latin typeface="Arial" panose="020B0604020202020204" pitchFamily="34" charset="0"/>
                <a:cs typeface="Arial" panose="020B0604020202020204" pitchFamily="34" charset="0"/>
              </a:rPr>
              <a:t>Comte</a:t>
            </a:r>
            <a:r>
              <a:rPr lang="tr-TR" sz="3200" b="1" dirty="0">
                <a:solidFill>
                  <a:srgbClr val="FF0000"/>
                </a:solidFill>
                <a:latin typeface="Arial" panose="020B0604020202020204" pitchFamily="34" charset="0"/>
                <a:cs typeface="Arial" panose="020B0604020202020204" pitchFamily="34" charset="0"/>
              </a:rPr>
              <a:t> ve Üç Hal Yasası</a:t>
            </a:r>
          </a:p>
          <a:p>
            <a:pPr>
              <a:buFont typeface="Wingdings" panose="05000000000000000000" pitchFamily="2" charset="2"/>
              <a:buChar char="Ø"/>
            </a:pPr>
            <a:r>
              <a:rPr lang="tr-TR" sz="3200" dirty="0">
                <a:latin typeface="Arial" panose="020B0604020202020204" pitchFamily="34" charset="0"/>
                <a:cs typeface="Arial" panose="020B0604020202020204" pitchFamily="34" charset="0"/>
              </a:rPr>
              <a:t>Sosyal bilimler doğa bilimlerinin yolunu izlemeli</a:t>
            </a:r>
            <a:r>
              <a:rPr lang="tr-TR" sz="3200" dirty="0" smtClean="0">
                <a:latin typeface="Arial" panose="020B0604020202020204" pitchFamily="34" charset="0"/>
                <a:cs typeface="Arial" panose="020B0604020202020204" pitchFamily="34" charset="0"/>
              </a:rPr>
              <a:t>….</a:t>
            </a:r>
          </a:p>
          <a:p>
            <a:pPr marL="457200" lvl="1" indent="0">
              <a:buNone/>
            </a:pPr>
            <a:r>
              <a:rPr lang="tr-TR" sz="3200" dirty="0" smtClean="0">
                <a:latin typeface="Arial" panose="020B0604020202020204" pitchFamily="34" charset="0"/>
                <a:cs typeface="Arial" panose="020B0604020202020204" pitchFamily="34" charset="0"/>
              </a:rPr>
              <a:t>toplumlar </a:t>
            </a:r>
            <a:r>
              <a:rPr lang="tr-TR" sz="3200" dirty="0">
                <a:latin typeface="Arial" panose="020B0604020202020204" pitchFamily="34" charset="0"/>
                <a:cs typeface="Arial" panose="020B0604020202020204" pitchFamily="34" charset="0"/>
              </a:rPr>
              <a:t>metafizik aşamadan….pozitif aşamaya doğru ilerlemektedir. </a:t>
            </a:r>
            <a:r>
              <a:rPr lang="tr-TR" sz="3200" dirty="0" smtClean="0">
                <a:latin typeface="Arial" panose="020B0604020202020204" pitchFamily="34" charset="0"/>
                <a:cs typeface="Arial" panose="020B0604020202020204" pitchFamily="34" charset="0"/>
              </a:rPr>
              <a:t>…</a:t>
            </a:r>
          </a:p>
          <a:p>
            <a:pPr marL="457200" lvl="1" indent="0">
              <a:buNone/>
            </a:pPr>
            <a:r>
              <a:rPr lang="tr-TR" sz="3200" dirty="0" smtClean="0">
                <a:latin typeface="Arial" panose="020B0604020202020204" pitchFamily="34" charset="0"/>
                <a:cs typeface="Arial" panose="020B0604020202020204" pitchFamily="34" charset="0"/>
              </a:rPr>
              <a:t>toplumsal </a:t>
            </a:r>
            <a:r>
              <a:rPr lang="tr-TR" sz="3200" dirty="0">
                <a:latin typeface="Arial" panose="020B0604020202020204" pitchFamily="34" charset="0"/>
                <a:cs typeface="Arial" panose="020B0604020202020204" pitchFamily="34" charset="0"/>
              </a:rPr>
              <a:t>değişme neden-sonuç ilişkisi içinde 3 aşamadan geçmektedir….(çizgisel bir ilerlemedir)….pozitif aşama, en iyiye en doğruya ulaşmadır….3 aşama zorunlu olarak birbirini izler(determinizm)</a:t>
            </a:r>
          </a:p>
          <a:p>
            <a:r>
              <a:rPr lang="tr-TR" sz="3200" dirty="0">
                <a:latin typeface="Arial" panose="020B0604020202020204" pitchFamily="34" charset="0"/>
                <a:cs typeface="Arial" panose="020B0604020202020204" pitchFamily="34" charset="0"/>
              </a:rPr>
              <a:t>Burada doğa fizikten alınan kuvvet kavramı ile açıklanmaya çalışılmıştır</a:t>
            </a:r>
            <a:r>
              <a:rPr lang="tr-TR"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51067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1690688"/>
          </a:xfrm>
          <a:solidFill>
            <a:schemeClr val="accent4"/>
          </a:solidFill>
        </p:spPr>
        <p:txBody>
          <a:bodyPr/>
          <a:lstStyle/>
          <a:p>
            <a:pPr algn="ctr"/>
            <a:r>
              <a:rPr lang="tr-TR" b="1" dirty="0">
                <a:latin typeface="Arial" panose="020B0604020202020204" pitchFamily="34" charset="0"/>
                <a:cs typeface="Arial" panose="020B0604020202020204" pitchFamily="34" charset="0"/>
              </a:rPr>
              <a:t>Pozitivist Kuramlar</a:t>
            </a:r>
          </a:p>
        </p:txBody>
      </p:sp>
      <p:sp>
        <p:nvSpPr>
          <p:cNvPr id="3" name="İçerik Yer Tutucusu 2"/>
          <p:cNvSpPr>
            <a:spLocks noGrp="1"/>
          </p:cNvSpPr>
          <p:nvPr>
            <p:ph idx="1"/>
          </p:nvPr>
        </p:nvSpPr>
        <p:spPr>
          <a:xfrm>
            <a:off x="0" y="1732252"/>
            <a:ext cx="12095018" cy="5167311"/>
          </a:xfrm>
          <a:solidFill>
            <a:schemeClr val="accent4">
              <a:lumMod val="40000"/>
              <a:lumOff val="60000"/>
            </a:schemeClr>
          </a:solidFill>
        </p:spPr>
        <p:txBody>
          <a:bodyPr/>
          <a:lstStyle/>
          <a:p>
            <a:pPr algn="ctr"/>
            <a:r>
              <a:rPr lang="tr-TR" b="1" dirty="0" err="1">
                <a:solidFill>
                  <a:srgbClr val="FF0000"/>
                </a:solidFill>
                <a:latin typeface="Arial" panose="020B0604020202020204" pitchFamily="34" charset="0"/>
                <a:cs typeface="Arial" panose="020B0604020202020204" pitchFamily="34" charset="0"/>
              </a:rPr>
              <a:t>Durkheim</a:t>
            </a:r>
            <a:r>
              <a:rPr lang="tr-TR" b="1" dirty="0">
                <a:solidFill>
                  <a:srgbClr val="FF0000"/>
                </a:solidFill>
                <a:latin typeface="Arial" panose="020B0604020202020204" pitchFamily="34" charset="0"/>
                <a:cs typeface="Arial" panose="020B0604020202020204" pitchFamily="34" charset="0"/>
              </a:rPr>
              <a:t> mekanik </a:t>
            </a:r>
            <a:r>
              <a:rPr lang="tr-TR" b="1" dirty="0" smtClean="0">
                <a:solidFill>
                  <a:srgbClr val="FF0000"/>
                </a:solidFill>
                <a:latin typeface="Arial" panose="020B0604020202020204" pitchFamily="34" charset="0"/>
                <a:cs typeface="Arial" panose="020B0604020202020204" pitchFamily="34" charset="0"/>
              </a:rPr>
              <a:t>dayanışmadan </a:t>
            </a:r>
            <a:r>
              <a:rPr lang="tr-TR" b="1" dirty="0">
                <a:solidFill>
                  <a:srgbClr val="FF0000"/>
                </a:solidFill>
                <a:latin typeface="Arial" panose="020B0604020202020204" pitchFamily="34" charset="0"/>
                <a:cs typeface="Arial" panose="020B0604020202020204" pitchFamily="34" charset="0"/>
              </a:rPr>
              <a:t>…organik </a:t>
            </a:r>
            <a:r>
              <a:rPr lang="tr-TR" b="1" dirty="0" smtClean="0">
                <a:solidFill>
                  <a:srgbClr val="FF0000"/>
                </a:solidFill>
                <a:latin typeface="Arial" panose="020B0604020202020204" pitchFamily="34" charset="0"/>
                <a:cs typeface="Arial" panose="020B0604020202020204" pitchFamily="34" charset="0"/>
              </a:rPr>
              <a:t>dayanışmaya</a:t>
            </a:r>
          </a:p>
          <a:p>
            <a:endParaRPr lang="tr-TR" b="1" dirty="0">
              <a:solidFill>
                <a:srgbClr val="FF0000"/>
              </a:solidFill>
              <a:latin typeface="Arial" panose="020B0604020202020204" pitchFamily="34" charset="0"/>
              <a:cs typeface="Arial" panose="020B0604020202020204" pitchFamily="34" charset="0"/>
            </a:endParaRPr>
          </a:p>
          <a:p>
            <a:pPr marL="0" indent="0" algn="ctr">
              <a:buNone/>
            </a:pPr>
            <a:r>
              <a:rPr lang="tr-TR" b="1" dirty="0" smtClean="0">
                <a:solidFill>
                  <a:srgbClr val="FF0000"/>
                </a:solidFill>
                <a:latin typeface="Arial" panose="020B0604020202020204" pitchFamily="34" charset="0"/>
                <a:cs typeface="Arial" panose="020B0604020202020204" pitchFamily="34" charset="0"/>
              </a:rPr>
              <a:t>Toplumdaki </a:t>
            </a:r>
            <a:r>
              <a:rPr lang="tr-TR" b="1" dirty="0">
                <a:solidFill>
                  <a:srgbClr val="FF0000"/>
                </a:solidFill>
                <a:latin typeface="Arial" panose="020B0604020202020204" pitchFamily="34" charset="0"/>
                <a:cs typeface="Arial" panose="020B0604020202020204" pitchFamily="34" charset="0"/>
              </a:rPr>
              <a:t>işbölümü</a:t>
            </a:r>
          </a:p>
          <a:p>
            <a:r>
              <a:rPr lang="tr-TR" b="1" dirty="0">
                <a:solidFill>
                  <a:srgbClr val="FF0000"/>
                </a:solidFill>
                <a:latin typeface="Arial" panose="020B0604020202020204" pitchFamily="34" charset="0"/>
                <a:cs typeface="Arial" panose="020B0604020202020204" pitchFamily="34" charset="0"/>
              </a:rPr>
              <a:t> </a:t>
            </a:r>
          </a:p>
          <a:p>
            <a:endParaRPr lang="tr-TR" b="1" dirty="0">
              <a:solidFill>
                <a:srgbClr val="FF0000"/>
              </a:solidFill>
              <a:latin typeface="Arial" panose="020B0604020202020204" pitchFamily="34" charset="0"/>
              <a:cs typeface="Arial" panose="020B0604020202020204" pitchFamily="34" charset="0"/>
            </a:endParaRPr>
          </a:p>
          <a:p>
            <a:endParaRPr lang="tr-TR" b="1" dirty="0">
              <a:solidFill>
                <a:srgbClr val="FF0000"/>
              </a:solidFill>
              <a:latin typeface="Arial" panose="020B0604020202020204" pitchFamily="34" charset="0"/>
              <a:cs typeface="Arial" panose="020B0604020202020204" pitchFamily="34" charset="0"/>
            </a:endParaRPr>
          </a:p>
        </p:txBody>
      </p:sp>
      <p:pic>
        <p:nvPicPr>
          <p:cNvPr id="4" name="Resim 3"/>
          <p:cNvPicPr>
            <a:picLocks noChangeAspect="1"/>
          </p:cNvPicPr>
          <p:nvPr/>
        </p:nvPicPr>
        <p:blipFill>
          <a:blip r:embed="rId2"/>
          <a:stretch>
            <a:fillRect/>
          </a:stretch>
        </p:blipFill>
        <p:spPr>
          <a:xfrm>
            <a:off x="3713252" y="3342598"/>
            <a:ext cx="1357511" cy="973309"/>
          </a:xfrm>
          <a:prstGeom prst="rect">
            <a:avLst/>
          </a:prstGeom>
        </p:spPr>
      </p:pic>
      <p:pic>
        <p:nvPicPr>
          <p:cNvPr id="5" name="Resim 4"/>
          <p:cNvPicPr>
            <a:picLocks noChangeAspect="1"/>
          </p:cNvPicPr>
          <p:nvPr/>
        </p:nvPicPr>
        <p:blipFill>
          <a:blip r:embed="rId3"/>
          <a:stretch>
            <a:fillRect/>
          </a:stretch>
        </p:blipFill>
        <p:spPr>
          <a:xfrm>
            <a:off x="7065818" y="3227965"/>
            <a:ext cx="1468464" cy="827532"/>
          </a:xfrm>
          <a:prstGeom prst="rect">
            <a:avLst/>
          </a:prstGeom>
        </p:spPr>
      </p:pic>
      <p:pic>
        <p:nvPicPr>
          <p:cNvPr id="6" name="Resim 5"/>
          <p:cNvPicPr>
            <a:picLocks noChangeAspect="1"/>
          </p:cNvPicPr>
          <p:nvPr/>
        </p:nvPicPr>
        <p:blipFill>
          <a:blip r:embed="rId4"/>
          <a:stretch>
            <a:fillRect/>
          </a:stretch>
        </p:blipFill>
        <p:spPr>
          <a:xfrm rot="10493529" flipH="1" flipV="1">
            <a:off x="717382" y="4294186"/>
            <a:ext cx="2796372" cy="871731"/>
          </a:xfrm>
          <a:prstGeom prst="rect">
            <a:avLst/>
          </a:prstGeom>
        </p:spPr>
      </p:pic>
      <p:sp>
        <p:nvSpPr>
          <p:cNvPr id="8" name="Metin Kutusu 5"/>
          <p:cNvSpPr txBox="1"/>
          <p:nvPr/>
        </p:nvSpPr>
        <p:spPr>
          <a:xfrm>
            <a:off x="8395854" y="4116856"/>
            <a:ext cx="2050473" cy="801508"/>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tr-TR" sz="3200" dirty="0">
                <a:effectLst/>
                <a:latin typeface="Arial" panose="020B0604020202020204" pitchFamily="34" charset="0"/>
                <a:ea typeface="Calibri" panose="020F0502020204030204" pitchFamily="34" charset="0"/>
                <a:cs typeface="Arial" panose="020B0604020202020204" pitchFamily="34" charset="0"/>
              </a:rPr>
              <a:t>Organik</a:t>
            </a:r>
          </a:p>
        </p:txBody>
      </p:sp>
      <p:cxnSp>
        <p:nvCxnSpPr>
          <p:cNvPr id="9" name="Düz Ok Bağlayıcısı 8"/>
          <p:cNvCxnSpPr/>
          <p:nvPr/>
        </p:nvCxnSpPr>
        <p:spPr>
          <a:xfrm>
            <a:off x="4641273" y="4918364"/>
            <a:ext cx="2133844"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Metin Kutusu 6"/>
          <p:cNvSpPr txBox="1"/>
          <p:nvPr/>
        </p:nvSpPr>
        <p:spPr>
          <a:xfrm>
            <a:off x="4433454" y="5430982"/>
            <a:ext cx="2770909" cy="1149926"/>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tr-TR" sz="2800" dirty="0">
                <a:effectLst/>
                <a:latin typeface="Calibri" panose="020F0502020204030204" pitchFamily="34" charset="0"/>
                <a:ea typeface="Calibri" panose="020F0502020204030204" pitchFamily="34" charset="0"/>
                <a:cs typeface="Times New Roman" panose="02020603050405020304" pitchFamily="18" charset="0"/>
              </a:rPr>
              <a:t>Geçiş tüm toplumlarda olur</a:t>
            </a:r>
          </a:p>
        </p:txBody>
      </p:sp>
    </p:spTree>
    <p:extLst>
      <p:ext uri="{BB962C8B-B14F-4D97-AF65-F5344CB8AC3E}">
        <p14:creationId xmlns:p14="http://schemas.microsoft.com/office/powerpoint/2010/main" val="191731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1690689"/>
          </a:xfrm>
          <a:solidFill>
            <a:schemeClr val="accent4"/>
          </a:solidFill>
        </p:spPr>
        <p:txBody>
          <a:bodyPr/>
          <a:lstStyle/>
          <a:p>
            <a:pPr algn="ctr"/>
            <a:r>
              <a:rPr lang="tr-TR" b="1" dirty="0" smtClean="0">
                <a:latin typeface="Arial" panose="020B0604020202020204" pitchFamily="34" charset="0"/>
                <a:cs typeface="Arial" panose="020B0604020202020204" pitchFamily="34" charset="0"/>
              </a:rPr>
              <a:t>Pozitivist Kuramlar</a:t>
            </a:r>
            <a:endParaRPr lang="tr-TR" b="1" dirty="0">
              <a:latin typeface="Arial" panose="020B0604020202020204" pitchFamily="34" charset="0"/>
              <a:cs typeface="Arial" panose="020B0604020202020204" pitchFamily="34"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296698863"/>
              </p:ext>
            </p:extLst>
          </p:nvPr>
        </p:nvGraphicFramePr>
        <p:xfrm>
          <a:off x="0" y="1417744"/>
          <a:ext cx="12192000" cy="5440256"/>
        </p:xfrm>
        <a:graphic>
          <a:graphicData uri="http://schemas.openxmlformats.org/drawingml/2006/table">
            <a:tbl>
              <a:tblPr firstRow="1" bandRow="1">
                <a:tableStyleId>{21E4AEA4-8DFA-4A89-87EB-49C32662AFE0}</a:tableStyleId>
              </a:tblPr>
              <a:tblGrid>
                <a:gridCol w="6096000">
                  <a:extLst>
                    <a:ext uri="{9D8B030D-6E8A-4147-A177-3AD203B41FA5}">
                      <a16:colId xmlns:a16="http://schemas.microsoft.com/office/drawing/2014/main" val="3247102708"/>
                    </a:ext>
                  </a:extLst>
                </a:gridCol>
                <a:gridCol w="6096000">
                  <a:extLst>
                    <a:ext uri="{9D8B030D-6E8A-4147-A177-3AD203B41FA5}">
                      <a16:colId xmlns:a16="http://schemas.microsoft.com/office/drawing/2014/main" val="3023620010"/>
                    </a:ext>
                  </a:extLst>
                </a:gridCol>
              </a:tblGrid>
              <a:tr h="1391703">
                <a:tc gridSpan="2">
                  <a:txBody>
                    <a:bodyPr/>
                    <a:lstStyle/>
                    <a:p>
                      <a:r>
                        <a:rPr lang="tr-TR" sz="2800" dirty="0" smtClean="0">
                          <a:latin typeface="Arial" panose="020B0604020202020204" pitchFamily="34" charset="0"/>
                          <a:cs typeface="Arial" panose="020B0604020202020204" pitchFamily="34" charset="0"/>
                        </a:rPr>
                        <a:t>Toplumsal yaşamın kaynağında benzer bilinçlerin birliği ve işbölümü </a:t>
                      </a:r>
                    </a:p>
                    <a:p>
                      <a:r>
                        <a:rPr lang="tr-TR" sz="2800" dirty="0" smtClean="0">
                          <a:latin typeface="Arial" panose="020B0604020202020204" pitchFamily="34" charset="0"/>
                          <a:cs typeface="Arial" panose="020B0604020202020204" pitchFamily="34" charset="0"/>
                        </a:rPr>
                        <a:t>                                                    vardır</a:t>
                      </a:r>
                      <a:endParaRPr lang="tr-TR" sz="2800" dirty="0">
                        <a:latin typeface="Arial" panose="020B0604020202020204" pitchFamily="34" charset="0"/>
                        <a:cs typeface="Arial" panose="020B0604020202020204" pitchFamily="34" charset="0"/>
                      </a:endParaRPr>
                    </a:p>
                  </a:txBody>
                  <a:tcPr/>
                </a:tc>
                <a:tc hMerge="1">
                  <a:txBody>
                    <a:bodyPr/>
                    <a:lstStyle/>
                    <a:p>
                      <a:endParaRPr lang="tr-TR" dirty="0"/>
                    </a:p>
                  </a:txBody>
                  <a:tcPr/>
                </a:tc>
                <a:extLst>
                  <a:ext uri="{0D108BD9-81ED-4DB2-BD59-A6C34878D82A}">
                    <a16:rowId xmlns:a16="http://schemas.microsoft.com/office/drawing/2014/main" val="756506535"/>
                  </a:ext>
                </a:extLst>
              </a:tr>
              <a:tr h="4048553">
                <a:tc>
                  <a:txBody>
                    <a:bodyPr/>
                    <a:lstStyle/>
                    <a:p>
                      <a:r>
                        <a:rPr lang="tr-TR" sz="3200" b="1" dirty="0" smtClean="0">
                          <a:latin typeface="Arial" panose="020B0604020202020204" pitchFamily="34" charset="0"/>
                          <a:cs typeface="Arial" panose="020B0604020202020204" pitchFamily="34" charset="0"/>
                        </a:rPr>
                        <a:t>Mekanik dayanışma </a:t>
                      </a:r>
                      <a:r>
                        <a:rPr lang="tr-TR" sz="3200" dirty="0" smtClean="0">
                          <a:latin typeface="Arial" panose="020B0604020202020204" pitchFamily="34" charset="0"/>
                          <a:cs typeface="Arial" panose="020B0604020202020204" pitchFamily="34" charset="0"/>
                        </a:rPr>
                        <a:t>tam uyumlu bir birliği ifade eder ve bu uyum tam olarak yakalandığında </a:t>
                      </a:r>
                      <a:r>
                        <a:rPr lang="tr-TR" sz="3200" b="1" dirty="0" err="1" smtClean="0">
                          <a:latin typeface="Arial" panose="020B0604020202020204" pitchFamily="34" charset="0"/>
                          <a:cs typeface="Arial" panose="020B0604020202020204" pitchFamily="34" charset="0"/>
                        </a:rPr>
                        <a:t>kollektif</a:t>
                      </a:r>
                      <a:r>
                        <a:rPr lang="tr-TR" sz="3200" b="1" dirty="0" smtClean="0">
                          <a:latin typeface="Arial" panose="020B0604020202020204" pitchFamily="34" charset="0"/>
                          <a:cs typeface="Arial" panose="020B0604020202020204" pitchFamily="34" charset="0"/>
                        </a:rPr>
                        <a:t> varlık </a:t>
                      </a:r>
                      <a:r>
                        <a:rPr lang="tr-TR" sz="3200" dirty="0" smtClean="0">
                          <a:latin typeface="Arial" panose="020B0604020202020204" pitchFamily="34" charset="0"/>
                          <a:cs typeface="Arial" panose="020B0604020202020204" pitchFamily="34" charset="0"/>
                        </a:rPr>
                        <a:t>oluşur</a:t>
                      </a:r>
                      <a:endParaRPr lang="tr-TR" sz="3200" dirty="0">
                        <a:latin typeface="Arial" panose="020B0604020202020204" pitchFamily="34" charset="0"/>
                        <a:cs typeface="Arial" panose="020B0604020202020204" pitchFamily="34" charset="0"/>
                      </a:endParaRPr>
                    </a:p>
                  </a:txBody>
                  <a:tcPr/>
                </a:tc>
                <a:tc>
                  <a:txBody>
                    <a:bodyPr/>
                    <a:lstStyle/>
                    <a:p>
                      <a:r>
                        <a:rPr lang="tr-TR" sz="3200" b="1" dirty="0" smtClean="0">
                          <a:latin typeface="Arial" panose="020B0604020202020204" pitchFamily="34" charset="0"/>
                          <a:cs typeface="Arial" panose="020B0604020202020204" pitchFamily="34" charset="0"/>
                        </a:rPr>
                        <a:t>Organik dayanışmada</a:t>
                      </a:r>
                      <a:r>
                        <a:rPr lang="tr-TR" sz="3200" dirty="0" smtClean="0">
                          <a:latin typeface="Arial" panose="020B0604020202020204" pitchFamily="34" charset="0"/>
                          <a:cs typeface="Arial" panose="020B0604020202020204" pitchFamily="34" charset="0"/>
                        </a:rPr>
                        <a:t>, işbölümü bireyler arasında farklılaşma sağlar. </a:t>
                      </a:r>
                      <a:r>
                        <a:rPr lang="tr-TR" sz="3200" b="1" dirty="0" smtClean="0">
                          <a:latin typeface="Arial" panose="020B0604020202020204" pitchFamily="34" charset="0"/>
                          <a:cs typeface="Arial" panose="020B0604020202020204" pitchFamily="34" charset="0"/>
                        </a:rPr>
                        <a:t>Farklılığa-uzmanlığa dayanan bir dayanışma</a:t>
                      </a:r>
                      <a:r>
                        <a:rPr lang="tr-TR" sz="3200" dirty="0" smtClean="0">
                          <a:latin typeface="Arial" panose="020B0604020202020204" pitchFamily="34" charset="0"/>
                          <a:cs typeface="Arial" panose="020B0604020202020204" pitchFamily="34" charset="0"/>
                        </a:rPr>
                        <a:t> olup bütünleşme, birbirini tamamlamayla oluşur. </a:t>
                      </a:r>
                      <a:endParaRPr lang="tr-TR" sz="3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79989020"/>
                  </a:ext>
                </a:extLst>
              </a:tr>
            </a:tbl>
          </a:graphicData>
        </a:graphic>
      </p:graphicFrame>
    </p:spTree>
    <p:extLst>
      <p:ext uri="{BB962C8B-B14F-4D97-AF65-F5344CB8AC3E}">
        <p14:creationId xmlns:p14="http://schemas.microsoft.com/office/powerpoint/2010/main" val="2950361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1690688"/>
          </a:xfrm>
          <a:solidFill>
            <a:schemeClr val="accent4"/>
          </a:solidFill>
        </p:spPr>
        <p:txBody>
          <a:bodyPr/>
          <a:lstStyle/>
          <a:p>
            <a:pPr algn="ctr"/>
            <a:r>
              <a:rPr lang="tr-TR" b="1" dirty="0" smtClean="0">
                <a:latin typeface="Arial" panose="020B0604020202020204" pitchFamily="34" charset="0"/>
                <a:cs typeface="Arial" panose="020B0604020202020204" pitchFamily="34" charset="0"/>
              </a:rPr>
              <a:t>Pozitivist Kuramlar</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690688"/>
            <a:ext cx="12192000" cy="5167311"/>
          </a:xfrm>
          <a:solidFill>
            <a:schemeClr val="accent4">
              <a:lumMod val="40000"/>
              <a:lumOff val="60000"/>
            </a:schemeClr>
          </a:solidFill>
        </p:spPr>
        <p:txBody>
          <a:bodyPr>
            <a:normAutofit lnSpcReduction="10000"/>
          </a:bodyPr>
          <a:lstStyle/>
          <a:p>
            <a:r>
              <a:rPr lang="tr-TR" sz="4000" b="1" dirty="0" err="1">
                <a:solidFill>
                  <a:srgbClr val="FF0000"/>
                </a:solidFill>
              </a:rPr>
              <a:t>Durkheim</a:t>
            </a:r>
            <a:r>
              <a:rPr lang="tr-TR" dirty="0"/>
              <a:t> … </a:t>
            </a:r>
            <a:r>
              <a:rPr lang="tr-TR" sz="3600" dirty="0"/>
              <a:t>toplumsal olguları, “nesneler” /”şeyler” gibi ele alır. </a:t>
            </a:r>
            <a:endParaRPr lang="tr-TR" sz="3600" dirty="0" smtClean="0"/>
          </a:p>
          <a:p>
            <a:r>
              <a:rPr lang="tr-TR" sz="3600" dirty="0">
                <a:latin typeface="Arial" panose="020B0604020202020204" pitchFamily="34" charset="0"/>
                <a:cs typeface="Arial" panose="020B0604020202020204" pitchFamily="34" charset="0"/>
              </a:rPr>
              <a:t>Fenomenler arasındaki neden-sonuç ilişkisini irdelemenin yolu </a:t>
            </a:r>
            <a:r>
              <a:rPr lang="tr-TR" sz="3600" b="1" dirty="0">
                <a:solidFill>
                  <a:srgbClr val="FF0000"/>
                </a:solidFill>
                <a:latin typeface="Arial" panose="020B0604020202020204" pitchFamily="34" charset="0"/>
                <a:cs typeface="Arial" panose="020B0604020202020204" pitchFamily="34" charset="0"/>
              </a:rPr>
              <a:t>varken/yokken</a:t>
            </a:r>
            <a:r>
              <a:rPr lang="tr-TR" sz="3600" dirty="0">
                <a:latin typeface="Arial" panose="020B0604020202020204" pitchFamily="34" charset="0"/>
                <a:cs typeface="Arial" panose="020B0604020202020204" pitchFamily="34" charset="0"/>
              </a:rPr>
              <a:t> durumlarının </a:t>
            </a:r>
            <a:r>
              <a:rPr lang="tr-TR" sz="3600" dirty="0" smtClean="0">
                <a:latin typeface="Arial" panose="020B0604020202020204" pitchFamily="34" charset="0"/>
                <a:cs typeface="Arial" panose="020B0604020202020204" pitchFamily="34" charset="0"/>
              </a:rPr>
              <a:t>karşılaştırılmasıdır</a:t>
            </a:r>
          </a:p>
          <a:p>
            <a:r>
              <a:rPr lang="tr-TR" sz="3600" b="1" dirty="0">
                <a:solidFill>
                  <a:srgbClr val="FF0000"/>
                </a:solidFill>
                <a:latin typeface="Arial" panose="020B0604020202020204" pitchFamily="34" charset="0"/>
                <a:cs typeface="Arial" panose="020B0604020202020204" pitchFamily="34" charset="0"/>
              </a:rPr>
              <a:t>Karl </a:t>
            </a:r>
            <a:r>
              <a:rPr lang="tr-TR" sz="3600" b="1" dirty="0" err="1">
                <a:solidFill>
                  <a:srgbClr val="FF0000"/>
                </a:solidFill>
                <a:latin typeface="Arial" panose="020B0604020202020204" pitchFamily="34" charset="0"/>
                <a:cs typeface="Arial" panose="020B0604020202020204" pitchFamily="34" charset="0"/>
              </a:rPr>
              <a:t>Marx</a:t>
            </a:r>
            <a:r>
              <a:rPr lang="tr-TR" sz="3600" dirty="0">
                <a:latin typeface="Arial" panose="020B0604020202020204" pitchFamily="34" charset="0"/>
                <a:cs typeface="Arial" panose="020B0604020202020204" pitchFamily="34" charset="0"/>
              </a:rPr>
              <a:t>…toplumsal ilişkileri belirleyen </a:t>
            </a:r>
            <a:r>
              <a:rPr lang="tr-TR" sz="3600" b="1" dirty="0">
                <a:solidFill>
                  <a:srgbClr val="FF0000"/>
                </a:solidFill>
                <a:latin typeface="Arial" panose="020B0604020202020204" pitchFamily="34" charset="0"/>
                <a:cs typeface="Arial" panose="020B0604020202020204" pitchFamily="34" charset="0"/>
              </a:rPr>
              <a:t>üretim </a:t>
            </a:r>
            <a:r>
              <a:rPr lang="tr-TR" sz="3600" b="1" dirty="0" smtClean="0">
                <a:solidFill>
                  <a:srgbClr val="FF0000"/>
                </a:solidFill>
                <a:latin typeface="Arial" panose="020B0604020202020204" pitchFamily="34" charset="0"/>
                <a:cs typeface="Arial" panose="020B0604020202020204" pitchFamily="34" charset="0"/>
              </a:rPr>
              <a:t>ilişkileridir </a:t>
            </a:r>
            <a:r>
              <a:rPr lang="tr-TR" sz="3600" dirty="0" smtClean="0">
                <a:latin typeface="Arial" panose="020B0604020202020204" pitchFamily="34" charset="0"/>
                <a:cs typeface="Arial" panose="020B0604020202020204" pitchFamily="34" charset="0"/>
              </a:rPr>
              <a:t>(</a:t>
            </a:r>
            <a:r>
              <a:rPr lang="tr-TR" sz="3600" dirty="0">
                <a:latin typeface="Arial" panose="020B0604020202020204" pitchFamily="34" charset="0"/>
                <a:cs typeface="Arial" panose="020B0604020202020204" pitchFamily="34" charset="0"/>
              </a:rPr>
              <a:t>ekonomik </a:t>
            </a:r>
            <a:r>
              <a:rPr lang="tr-TR" sz="3600" dirty="0" err="1">
                <a:latin typeface="Arial" panose="020B0604020202020204" pitchFamily="34" charset="0"/>
                <a:cs typeface="Arial" panose="020B0604020202020204" pitchFamily="34" charset="0"/>
              </a:rPr>
              <a:t>indirgemecilik</a:t>
            </a:r>
            <a:r>
              <a:rPr lang="tr-TR" sz="3600" dirty="0" smtClean="0">
                <a:latin typeface="Arial" panose="020B0604020202020204" pitchFamily="34" charset="0"/>
                <a:cs typeface="Arial" panose="020B0604020202020204" pitchFamily="34" charset="0"/>
              </a:rPr>
              <a:t>)</a:t>
            </a:r>
          </a:p>
          <a:p>
            <a:r>
              <a:rPr lang="tr-TR" sz="3600" dirty="0">
                <a:latin typeface="Arial" panose="020B0604020202020204" pitchFamily="34" charset="0"/>
                <a:cs typeface="Arial" panose="020B0604020202020204" pitchFamily="34" charset="0"/>
              </a:rPr>
              <a:t>Toplumsal değişme kuramını determinizme bağlamıştır….tüm toplumlar feodal-kapitalist aşamalardan geçerek zorunlu olarak sosyalist aşamaya gelecektir.. </a:t>
            </a:r>
            <a:r>
              <a:rPr lang="tr-TR" sz="3600" b="1" dirty="0">
                <a:solidFill>
                  <a:srgbClr val="FF0000"/>
                </a:solidFill>
                <a:latin typeface="Arial" panose="020B0604020202020204" pitchFamily="34" charset="0"/>
                <a:cs typeface="Arial" panose="020B0604020202020204" pitchFamily="34" charset="0"/>
              </a:rPr>
              <a:t>değişme</a:t>
            </a:r>
            <a:r>
              <a:rPr lang="tr-TR" sz="3600" dirty="0">
                <a:latin typeface="Arial" panose="020B0604020202020204" pitchFamily="34" charset="0"/>
                <a:cs typeface="Arial" panose="020B0604020202020204" pitchFamily="34" charset="0"/>
              </a:rPr>
              <a:t>:  üretim biçimine ve sınıf ilişkilerine bağlıdır</a:t>
            </a:r>
          </a:p>
        </p:txBody>
      </p:sp>
    </p:spTree>
    <p:extLst>
      <p:ext uri="{BB962C8B-B14F-4D97-AF65-F5344CB8AC3E}">
        <p14:creationId xmlns:p14="http://schemas.microsoft.com/office/powerpoint/2010/main" val="1506559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1690689"/>
          </a:xfrm>
          <a:solidFill>
            <a:schemeClr val="accent4">
              <a:lumMod val="75000"/>
            </a:schemeClr>
          </a:solidFill>
        </p:spPr>
        <p:txBody>
          <a:bodyPr/>
          <a:lstStyle/>
          <a:p>
            <a:pPr algn="ctr"/>
            <a:r>
              <a:rPr lang="tr-TR" b="1" dirty="0" smtClean="0">
                <a:latin typeface="Arial" panose="020B0604020202020204" pitchFamily="34" charset="0"/>
                <a:cs typeface="Arial" panose="020B0604020202020204" pitchFamily="34" charset="0"/>
              </a:rPr>
              <a:t>Yorumlayıcı Kuramlar(YP)</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690688"/>
            <a:ext cx="12192000" cy="5167311"/>
          </a:xfrm>
          <a:solidFill>
            <a:schemeClr val="accent4">
              <a:lumMod val="60000"/>
              <a:lumOff val="40000"/>
            </a:schemeClr>
          </a:solidFill>
        </p:spPr>
        <p:txBody>
          <a:bodyPr>
            <a:normAutofit lnSpcReduction="10000"/>
          </a:bodyPr>
          <a:lstStyle/>
          <a:p>
            <a:r>
              <a:rPr lang="tr-TR" sz="3600" b="1" dirty="0" err="1">
                <a:solidFill>
                  <a:srgbClr val="FF0000"/>
                </a:solidFill>
                <a:latin typeface="Arial" panose="020B0604020202020204" pitchFamily="34" charset="0"/>
                <a:cs typeface="Arial" panose="020B0604020202020204" pitchFamily="34" charset="0"/>
              </a:rPr>
              <a:t>Dilthey</a:t>
            </a:r>
            <a:r>
              <a:rPr lang="tr-TR" dirty="0">
                <a:latin typeface="Arial" panose="020B0604020202020204" pitchFamily="34" charset="0"/>
                <a:cs typeface="Arial" panose="020B0604020202020204" pitchFamily="34" charset="0"/>
              </a:rPr>
              <a:t>….değişimi belirleyen insanın özgürlüğü ve özerkliğidir…..bireylerden bağımsız bir toplum düşünülemeyeceği için pozitivizm iflas etmiştir…kültür bilimlerinin veya kültürel alanın konusu olarak “</a:t>
            </a:r>
            <a:r>
              <a:rPr lang="tr-TR" b="1" dirty="0">
                <a:solidFill>
                  <a:srgbClr val="FF0000"/>
                </a:solidFill>
                <a:latin typeface="Arial" panose="020B0604020202020204" pitchFamily="34" charset="0"/>
                <a:cs typeface="Arial" panose="020B0604020202020204" pitchFamily="34" charset="0"/>
              </a:rPr>
              <a:t>toplumsal hayat</a:t>
            </a:r>
            <a:r>
              <a:rPr lang="tr-TR" dirty="0">
                <a:latin typeface="Arial" panose="020B0604020202020204" pitchFamily="34" charset="0"/>
                <a:cs typeface="Arial" panose="020B0604020202020204" pitchFamily="34" charset="0"/>
              </a:rPr>
              <a:t>” doğa bilimlerinin </a:t>
            </a:r>
            <a:r>
              <a:rPr lang="tr-TR" b="1" dirty="0">
                <a:solidFill>
                  <a:srgbClr val="0070C0"/>
                </a:solidFill>
                <a:latin typeface="Arial" panose="020B0604020202020204" pitchFamily="34" charset="0"/>
                <a:cs typeface="Arial" panose="020B0604020202020204" pitchFamily="34" charset="0"/>
              </a:rPr>
              <a:t>açıklama modeli </a:t>
            </a:r>
            <a:r>
              <a:rPr lang="tr-TR" dirty="0">
                <a:latin typeface="Arial" panose="020B0604020202020204" pitchFamily="34" charset="0"/>
                <a:cs typeface="Arial" panose="020B0604020202020204" pitchFamily="34" charset="0"/>
              </a:rPr>
              <a:t>ve </a:t>
            </a:r>
            <a:r>
              <a:rPr lang="tr-TR" b="1" dirty="0">
                <a:solidFill>
                  <a:srgbClr val="0070C0"/>
                </a:solidFill>
                <a:latin typeface="Arial" panose="020B0604020202020204" pitchFamily="34" charset="0"/>
                <a:cs typeface="Arial" panose="020B0604020202020204" pitchFamily="34" charset="0"/>
              </a:rPr>
              <a:t>nedenselliği </a:t>
            </a:r>
            <a:r>
              <a:rPr lang="tr-TR" dirty="0">
                <a:latin typeface="Arial" panose="020B0604020202020204" pitchFamily="34" charset="0"/>
                <a:cs typeface="Arial" panose="020B0604020202020204" pitchFamily="34" charset="0"/>
              </a:rPr>
              <a:t>ile ele </a:t>
            </a:r>
            <a:r>
              <a:rPr lang="tr-TR" dirty="0" smtClean="0">
                <a:latin typeface="Arial" panose="020B0604020202020204" pitchFamily="34" charset="0"/>
                <a:cs typeface="Arial" panose="020B0604020202020204" pitchFamily="34" charset="0"/>
              </a:rPr>
              <a:t>alınamaz</a:t>
            </a:r>
          </a:p>
          <a:p>
            <a:r>
              <a:rPr lang="tr-TR" b="1" dirty="0">
                <a:solidFill>
                  <a:srgbClr val="FF0000"/>
                </a:solidFill>
                <a:latin typeface="Arial" panose="020B0604020202020204" pitchFamily="34" charset="0"/>
                <a:cs typeface="Arial" panose="020B0604020202020204" pitchFamily="34" charset="0"/>
              </a:rPr>
              <a:t>Kültür alanında </a:t>
            </a:r>
            <a:r>
              <a:rPr lang="tr-TR" dirty="0">
                <a:latin typeface="Arial" panose="020B0604020202020204" pitchFamily="34" charset="0"/>
                <a:cs typeface="Arial" panose="020B0604020202020204" pitchFamily="34" charset="0"/>
              </a:rPr>
              <a:t>insanın belirli </a:t>
            </a:r>
            <a:r>
              <a:rPr lang="tr-TR" b="1" dirty="0">
                <a:solidFill>
                  <a:srgbClr val="0070C0"/>
                </a:solidFill>
                <a:latin typeface="Arial" panose="020B0604020202020204" pitchFamily="34" charset="0"/>
                <a:cs typeface="Arial" panose="020B0604020202020204" pitchFamily="34" charset="0"/>
              </a:rPr>
              <a:t>değer, norm, kurallar </a:t>
            </a:r>
            <a:r>
              <a:rPr lang="tr-TR" dirty="0">
                <a:latin typeface="Arial" panose="020B0604020202020204" pitchFamily="34" charset="0"/>
                <a:cs typeface="Arial" panose="020B0604020202020204" pitchFamily="34" charset="0"/>
              </a:rPr>
              <a:t>altında kendi gerçekleştirdiklerini bilmesi söz konusu değildir. Tüm bu değerler…..doğal belirleyiciler değil, insan yapısı şeyler, anlamlardır. İnsan eylemlerini bu anlamlar yönlendirir. Doğa bilimlerinin yasaları gibi tekrarlardan ve süreklilikten </a:t>
            </a:r>
            <a:r>
              <a:rPr lang="tr-TR" dirty="0" smtClean="0">
                <a:latin typeface="Arial" panose="020B0604020202020204" pitchFamily="34" charset="0"/>
                <a:cs typeface="Arial" panose="020B0604020202020204" pitchFamily="34" charset="0"/>
              </a:rPr>
              <a:t>çıkarılamaz</a:t>
            </a:r>
          </a:p>
          <a:p>
            <a:r>
              <a:rPr lang="tr-TR" b="1" dirty="0">
                <a:solidFill>
                  <a:srgbClr val="FF0000"/>
                </a:solidFill>
                <a:latin typeface="Arial" panose="020B0604020202020204" pitchFamily="34" charset="0"/>
                <a:cs typeface="Arial" panose="020B0604020202020204" pitchFamily="34" charset="0"/>
              </a:rPr>
              <a:t>Sosyal gerçeklik </a:t>
            </a:r>
            <a:r>
              <a:rPr lang="tr-TR" dirty="0">
                <a:latin typeface="Arial" panose="020B0604020202020204" pitchFamily="34" charset="0"/>
                <a:cs typeface="Arial" panose="020B0604020202020204" pitchFamily="34" charset="0"/>
              </a:rPr>
              <a:t>zaman içinde farklı görünümler kazanır. Bu tekillik nedeniyle </a:t>
            </a:r>
            <a:r>
              <a:rPr lang="tr-TR" b="1" dirty="0">
                <a:solidFill>
                  <a:srgbClr val="0070C0"/>
                </a:solidFill>
                <a:latin typeface="Arial" panose="020B0604020202020204" pitchFamily="34" charset="0"/>
                <a:cs typeface="Arial" panose="020B0604020202020204" pitchFamily="34" charset="0"/>
              </a:rPr>
              <a:t>genel geçer bir toplumsal/kültürel gerçeklikten söz edilemez</a:t>
            </a:r>
          </a:p>
        </p:txBody>
      </p:sp>
    </p:spTree>
    <p:extLst>
      <p:ext uri="{BB962C8B-B14F-4D97-AF65-F5344CB8AC3E}">
        <p14:creationId xmlns:p14="http://schemas.microsoft.com/office/powerpoint/2010/main" val="3697626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1690688"/>
          </a:xfrm>
          <a:solidFill>
            <a:schemeClr val="accent4">
              <a:lumMod val="75000"/>
            </a:schemeClr>
          </a:solidFill>
        </p:spPr>
        <p:txBody>
          <a:bodyPr/>
          <a:lstStyle/>
          <a:p>
            <a:pPr algn="ctr"/>
            <a:r>
              <a:rPr lang="tr-TR" b="1" dirty="0" smtClean="0">
                <a:latin typeface="Arial" panose="020B0604020202020204" pitchFamily="34" charset="0"/>
                <a:cs typeface="Arial" panose="020B0604020202020204" pitchFamily="34" charset="0"/>
              </a:rPr>
              <a:t>Yorumlayıcı Kuramlar</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690688"/>
            <a:ext cx="12192000" cy="5167311"/>
          </a:xfrm>
          <a:solidFill>
            <a:schemeClr val="accent4">
              <a:lumMod val="60000"/>
              <a:lumOff val="40000"/>
            </a:schemeClr>
          </a:solidFill>
        </p:spPr>
        <p:txBody>
          <a:bodyPr>
            <a:normAutofit lnSpcReduction="10000"/>
          </a:bodyPr>
          <a:lstStyle/>
          <a:p>
            <a:r>
              <a:rPr lang="tr-TR" sz="3600" b="1" dirty="0" err="1">
                <a:solidFill>
                  <a:srgbClr val="FF0000"/>
                </a:solidFill>
                <a:latin typeface="Arial" panose="020B0604020202020204" pitchFamily="34" charset="0"/>
                <a:cs typeface="Arial" panose="020B0604020202020204" pitchFamily="34" charset="0"/>
              </a:rPr>
              <a:t>Ervig</a:t>
            </a:r>
            <a:r>
              <a:rPr lang="tr-TR" sz="3600" b="1" dirty="0">
                <a:solidFill>
                  <a:srgbClr val="FF0000"/>
                </a:solidFill>
                <a:latin typeface="Arial" panose="020B0604020202020204" pitchFamily="34" charset="0"/>
                <a:cs typeface="Arial" panose="020B0604020202020204" pitchFamily="34" charset="0"/>
              </a:rPr>
              <a:t> </a:t>
            </a:r>
            <a:r>
              <a:rPr lang="tr-TR" sz="3600" b="1" dirty="0" err="1" smtClean="0">
                <a:solidFill>
                  <a:srgbClr val="FF0000"/>
                </a:solidFill>
                <a:latin typeface="Arial" panose="020B0604020202020204" pitchFamily="34" charset="0"/>
                <a:cs typeface="Arial" panose="020B0604020202020204" pitchFamily="34" charset="0"/>
              </a:rPr>
              <a:t>Goffman</a:t>
            </a:r>
            <a:r>
              <a:rPr lang="tr-TR" dirty="0" smtClean="0">
                <a:latin typeface="Arial" panose="020B0604020202020204" pitchFamily="34" charset="0"/>
                <a:cs typeface="Arial" panose="020B0604020202020204" pitchFamily="34" charset="0"/>
              </a:rPr>
              <a:t>….</a:t>
            </a:r>
            <a:r>
              <a:rPr lang="tr-TR" dirty="0">
                <a:latin typeface="Arial" panose="020B0604020202020204" pitchFamily="34" charset="0"/>
                <a:cs typeface="Arial" panose="020B0604020202020204" pitchFamily="34" charset="0"/>
              </a:rPr>
              <a:t>gündelik yaşamda benliğin </a:t>
            </a:r>
            <a:r>
              <a:rPr lang="tr-TR" dirty="0" smtClean="0">
                <a:latin typeface="Arial" panose="020B0604020202020204" pitchFamily="34" charset="0"/>
                <a:cs typeface="Arial" panose="020B0604020202020204" pitchFamily="34" charset="0"/>
              </a:rPr>
              <a:t>sunuluşunu inceler.</a:t>
            </a:r>
          </a:p>
          <a:p>
            <a:r>
              <a:rPr lang="tr-TR" dirty="0" smtClean="0">
                <a:latin typeface="Arial" panose="020B0604020202020204" pitchFamily="34" charset="0"/>
                <a:cs typeface="Arial" panose="020B0604020202020204" pitchFamily="34" charset="0"/>
              </a:rPr>
              <a:t>Kitabında </a:t>
            </a:r>
            <a:r>
              <a:rPr lang="tr-TR" dirty="0">
                <a:latin typeface="Arial" panose="020B0604020202020204" pitchFamily="34" charset="0"/>
                <a:cs typeface="Arial" panose="020B0604020202020204" pitchFamily="34" charset="0"/>
              </a:rPr>
              <a:t>çiftçi topluluğunun gündelik yaşamını incelemiş ve tiyatro metaforunu kullanmıştır…..insanlar rollerini nasıl oynuyor…farklı ortamlarda birbirlerinde hangi izlenimleri </a:t>
            </a:r>
            <a:r>
              <a:rPr lang="tr-TR" dirty="0" smtClean="0">
                <a:latin typeface="Arial" panose="020B0604020202020204" pitchFamily="34" charset="0"/>
                <a:cs typeface="Arial" panose="020B0604020202020204" pitchFamily="34" charset="0"/>
              </a:rPr>
              <a:t>bırakıyorlar sorularını sormuştur.</a:t>
            </a:r>
          </a:p>
          <a:p>
            <a:r>
              <a:rPr lang="tr-TR" dirty="0" err="1">
                <a:latin typeface="Arial" panose="020B0604020202020204" pitchFamily="34" charset="0"/>
                <a:cs typeface="Arial" panose="020B0604020202020204" pitchFamily="34" charset="0"/>
              </a:rPr>
              <a:t>Goffman</a:t>
            </a:r>
            <a:r>
              <a:rPr lang="tr-TR" dirty="0">
                <a:latin typeface="Arial" panose="020B0604020202020204" pitchFamily="34" charset="0"/>
                <a:cs typeface="Arial" panose="020B0604020202020204" pitchFamily="34" charset="0"/>
              </a:rPr>
              <a:t> toplumsal </a:t>
            </a:r>
            <a:r>
              <a:rPr lang="tr-TR" dirty="0" smtClean="0">
                <a:latin typeface="Arial" panose="020B0604020202020204" pitchFamily="34" charset="0"/>
                <a:cs typeface="Arial" panose="020B0604020202020204" pitchFamily="34" charset="0"/>
              </a:rPr>
              <a:t>yapıyı </a:t>
            </a:r>
            <a:r>
              <a:rPr lang="tr-TR" dirty="0">
                <a:latin typeface="Arial" panose="020B0604020202020204" pitchFamily="34" charset="0"/>
                <a:cs typeface="Arial" panose="020B0604020202020204" pitchFamily="34" charset="0"/>
              </a:rPr>
              <a:t>değil, toplumsal yaşamın herhangi kesitindeki </a:t>
            </a:r>
            <a:r>
              <a:rPr lang="tr-TR" b="1" dirty="0">
                <a:solidFill>
                  <a:srgbClr val="FF0000"/>
                </a:solidFill>
                <a:latin typeface="Arial" panose="020B0604020202020204" pitchFamily="34" charset="0"/>
                <a:cs typeface="Arial" panose="020B0604020202020204" pitchFamily="34" charset="0"/>
              </a:rPr>
              <a:t>bireysel deneyimleri </a:t>
            </a:r>
            <a:r>
              <a:rPr lang="tr-TR" dirty="0" smtClean="0">
                <a:latin typeface="Arial" panose="020B0604020202020204" pitchFamily="34" charset="0"/>
                <a:cs typeface="Arial" panose="020B0604020202020204" pitchFamily="34" charset="0"/>
              </a:rPr>
              <a:t>önemser.</a:t>
            </a:r>
          </a:p>
          <a:p>
            <a:r>
              <a:rPr lang="tr-TR" sz="3600" b="1" dirty="0" err="1">
                <a:solidFill>
                  <a:srgbClr val="FF0000"/>
                </a:solidFill>
                <a:latin typeface="Arial" panose="020B0604020202020204" pitchFamily="34" charset="0"/>
                <a:cs typeface="Arial" panose="020B0604020202020204" pitchFamily="34" charset="0"/>
              </a:rPr>
              <a:t>Herbert</a:t>
            </a:r>
            <a:r>
              <a:rPr lang="tr-TR" sz="3600" b="1" dirty="0">
                <a:solidFill>
                  <a:srgbClr val="FF0000"/>
                </a:solidFill>
                <a:latin typeface="Arial" panose="020B0604020202020204" pitchFamily="34" charset="0"/>
                <a:cs typeface="Arial" panose="020B0604020202020204" pitchFamily="34" charset="0"/>
              </a:rPr>
              <a:t> </a:t>
            </a:r>
            <a:r>
              <a:rPr lang="tr-TR" sz="3600" b="1" dirty="0" err="1" smtClean="0">
                <a:solidFill>
                  <a:srgbClr val="FF0000"/>
                </a:solidFill>
                <a:latin typeface="Arial" panose="020B0604020202020204" pitchFamily="34" charset="0"/>
                <a:cs typeface="Arial" panose="020B0604020202020204" pitchFamily="34" charset="0"/>
              </a:rPr>
              <a:t>Blumer</a:t>
            </a:r>
            <a:r>
              <a:rPr lang="tr-TR" dirty="0">
                <a:latin typeface="Arial" panose="020B0604020202020204" pitchFamily="34" charset="0"/>
                <a:cs typeface="Arial" panose="020B0604020202020204" pitchFamily="34" charset="0"/>
              </a:rPr>
              <a:t>….sembolik </a:t>
            </a:r>
            <a:r>
              <a:rPr lang="tr-TR" dirty="0" err="1">
                <a:latin typeface="Arial" panose="020B0604020202020204" pitchFamily="34" charset="0"/>
                <a:cs typeface="Arial" panose="020B0604020202020204" pitchFamily="34" charset="0"/>
              </a:rPr>
              <a:t>etkileşimcilik</a:t>
            </a:r>
            <a:r>
              <a:rPr lang="tr-TR" dirty="0">
                <a:latin typeface="Arial" panose="020B0604020202020204" pitchFamily="34" charset="0"/>
                <a:cs typeface="Arial" panose="020B0604020202020204" pitchFamily="34" charset="0"/>
              </a:rPr>
              <a:t> geleneğinin </a:t>
            </a:r>
            <a:r>
              <a:rPr lang="tr-TR" dirty="0" smtClean="0">
                <a:latin typeface="Arial" panose="020B0604020202020204" pitchFamily="34" charset="0"/>
                <a:cs typeface="Arial" panose="020B0604020202020204" pitchFamily="34" charset="0"/>
              </a:rPr>
              <a:t>kurucusudur.</a:t>
            </a:r>
          </a:p>
          <a:p>
            <a:pPr marL="0" indent="0" algn="ctr">
              <a:buNone/>
            </a:pPr>
            <a:r>
              <a:rPr lang="tr-TR" dirty="0">
                <a:latin typeface="Arial" panose="020B0604020202020204" pitchFamily="34" charset="0"/>
                <a:cs typeface="Arial" panose="020B0604020202020204" pitchFamily="34" charset="0"/>
              </a:rPr>
              <a:t>Sembolik </a:t>
            </a:r>
            <a:r>
              <a:rPr lang="tr-TR" dirty="0" err="1">
                <a:latin typeface="Arial" panose="020B0604020202020204" pitchFamily="34" charset="0"/>
                <a:cs typeface="Arial" panose="020B0604020202020204" pitchFamily="34" charset="0"/>
              </a:rPr>
              <a:t>etkileşimciliğin</a:t>
            </a:r>
            <a:r>
              <a:rPr lang="tr-TR" dirty="0">
                <a:latin typeface="Arial" panose="020B0604020202020204" pitchFamily="34" charset="0"/>
                <a:cs typeface="Arial" panose="020B0604020202020204" pitchFamily="34" charset="0"/>
              </a:rPr>
              <a:t> üç temel önermesi: </a:t>
            </a:r>
          </a:p>
          <a:p>
            <a:pPr marL="0" indent="0">
              <a:buNone/>
            </a:pPr>
            <a:r>
              <a:rPr lang="tr-TR" dirty="0">
                <a:latin typeface="Arial" panose="020B0604020202020204" pitchFamily="34" charset="0"/>
                <a:cs typeface="Arial" panose="020B0604020202020204" pitchFamily="34" charset="0"/>
              </a:rPr>
              <a:t>1-	İnsanlar, şeylerin kendilerine ifade ettiği anlamlara göre tavır alırlar;</a:t>
            </a:r>
          </a:p>
          <a:p>
            <a:pPr marL="0" indent="0">
              <a:buNone/>
            </a:pPr>
            <a:r>
              <a:rPr lang="tr-TR" dirty="0">
                <a:latin typeface="Arial" panose="020B0604020202020204" pitchFamily="34" charset="0"/>
                <a:cs typeface="Arial" panose="020B0604020202020204" pitchFamily="34" charset="0"/>
              </a:rPr>
              <a:t>2-	Bu anlamlar, bireyin muhatabıyla olan etkileşiminden çıkarılır;</a:t>
            </a:r>
          </a:p>
          <a:p>
            <a:pPr marL="0" indent="0">
              <a:buNone/>
            </a:pPr>
            <a:r>
              <a:rPr lang="tr-TR" dirty="0">
                <a:latin typeface="Arial" panose="020B0604020202020204" pitchFamily="34" charset="0"/>
                <a:cs typeface="Arial" panose="020B0604020202020204" pitchFamily="34" charset="0"/>
              </a:rPr>
              <a:t>3-	Anlamlar yorumlanır, değişime uğrar</a:t>
            </a: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3613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1690688"/>
          </a:xfrm>
          <a:solidFill>
            <a:schemeClr val="accent4">
              <a:lumMod val="75000"/>
            </a:schemeClr>
          </a:solidFill>
        </p:spPr>
        <p:txBody>
          <a:bodyPr/>
          <a:lstStyle/>
          <a:p>
            <a:pPr algn="ctr"/>
            <a:r>
              <a:rPr lang="tr-TR" b="1" dirty="0" smtClean="0">
                <a:latin typeface="Arial" panose="020B0604020202020204" pitchFamily="34" charset="0"/>
                <a:cs typeface="Arial" panose="020B0604020202020204" pitchFamily="34" charset="0"/>
              </a:rPr>
              <a:t>Yorumlayıcı Kuramlar</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690688"/>
            <a:ext cx="12192000" cy="5167311"/>
          </a:xfrm>
          <a:solidFill>
            <a:schemeClr val="accent4">
              <a:lumMod val="60000"/>
              <a:lumOff val="40000"/>
            </a:schemeClr>
          </a:solidFill>
        </p:spPr>
        <p:txBody>
          <a:bodyPr>
            <a:normAutofit/>
          </a:bodyPr>
          <a:lstStyle/>
          <a:p>
            <a:r>
              <a:rPr lang="tr-TR" sz="3600" dirty="0">
                <a:latin typeface="Arial" panose="020B0604020202020204" pitchFamily="34" charset="0"/>
                <a:cs typeface="Arial" panose="020B0604020202020204" pitchFamily="34" charset="0"/>
              </a:rPr>
              <a:t>İnsan </a:t>
            </a:r>
            <a:r>
              <a:rPr lang="tr-TR" sz="3600" b="1" dirty="0">
                <a:solidFill>
                  <a:srgbClr val="FF0000"/>
                </a:solidFill>
                <a:latin typeface="Arial" panose="020B0604020202020204" pitchFamily="34" charset="0"/>
                <a:cs typeface="Arial" panose="020B0604020202020204" pitchFamily="34" charset="0"/>
              </a:rPr>
              <a:t>anlamlarını</a:t>
            </a:r>
            <a:r>
              <a:rPr lang="tr-TR" sz="3600" dirty="0">
                <a:latin typeface="Arial" panose="020B0604020202020204" pitchFamily="34" charset="0"/>
                <a:cs typeface="Arial" panose="020B0604020202020204" pitchFamily="34" charset="0"/>
              </a:rPr>
              <a:t>, içinde bulunduğu </a:t>
            </a:r>
            <a:r>
              <a:rPr lang="tr-TR" sz="3600" b="1" dirty="0">
                <a:solidFill>
                  <a:srgbClr val="FF0000"/>
                </a:solidFill>
                <a:latin typeface="Arial" panose="020B0604020202020204" pitchFamily="34" charset="0"/>
                <a:cs typeface="Arial" panose="020B0604020202020204" pitchFamily="34" charset="0"/>
              </a:rPr>
              <a:t>duruma ve eyleme göre </a:t>
            </a:r>
            <a:r>
              <a:rPr lang="tr-TR" sz="3600" dirty="0">
                <a:latin typeface="Arial" panose="020B0604020202020204" pitchFamily="34" charset="0"/>
                <a:cs typeface="Arial" panose="020B0604020202020204" pitchFamily="34" charset="0"/>
              </a:rPr>
              <a:t>seçer, kontrol eder, askıya alır, yeniden gruplandırır ve dönüştürür. </a:t>
            </a:r>
            <a:endParaRPr lang="tr-TR" sz="3600" dirty="0" smtClean="0">
              <a:latin typeface="Arial" panose="020B0604020202020204" pitchFamily="34" charset="0"/>
              <a:cs typeface="Arial" panose="020B0604020202020204" pitchFamily="34" charset="0"/>
            </a:endParaRPr>
          </a:p>
          <a:p>
            <a:r>
              <a:rPr lang="tr-TR" sz="3600" dirty="0" smtClean="0">
                <a:latin typeface="Arial" panose="020B0604020202020204" pitchFamily="34" charset="0"/>
                <a:cs typeface="Arial" panose="020B0604020202020204" pitchFamily="34" charset="0"/>
              </a:rPr>
              <a:t>Dolayısıyla </a:t>
            </a:r>
            <a:r>
              <a:rPr lang="tr-TR" sz="3600" b="1" dirty="0">
                <a:solidFill>
                  <a:srgbClr val="FF0000"/>
                </a:solidFill>
                <a:latin typeface="Arial" panose="020B0604020202020204" pitchFamily="34" charset="0"/>
                <a:cs typeface="Arial" panose="020B0604020202020204" pitchFamily="34" charset="0"/>
              </a:rPr>
              <a:t>yorum</a:t>
            </a:r>
            <a:r>
              <a:rPr lang="tr-TR" sz="3600" dirty="0">
                <a:latin typeface="Arial" panose="020B0604020202020204" pitchFamily="34" charset="0"/>
                <a:cs typeface="Arial" panose="020B0604020202020204" pitchFamily="34" charset="0"/>
              </a:rPr>
              <a:t>, yerleşik anlamların otomatik uygulanması değildir. </a:t>
            </a:r>
            <a:endParaRPr lang="tr-TR" sz="3600" dirty="0" smtClean="0">
              <a:latin typeface="Arial" panose="020B0604020202020204" pitchFamily="34" charset="0"/>
              <a:cs typeface="Arial" panose="020B0604020202020204" pitchFamily="34" charset="0"/>
            </a:endParaRPr>
          </a:p>
          <a:p>
            <a:r>
              <a:rPr lang="tr-TR" sz="3600" dirty="0" smtClean="0">
                <a:latin typeface="Arial" panose="020B0604020202020204" pitchFamily="34" charset="0"/>
                <a:cs typeface="Arial" panose="020B0604020202020204" pitchFamily="34" charset="0"/>
              </a:rPr>
              <a:t>Yorum</a:t>
            </a:r>
            <a:r>
              <a:rPr lang="tr-TR" sz="3600" dirty="0">
                <a:latin typeface="Arial" panose="020B0604020202020204" pitchFamily="34" charset="0"/>
                <a:cs typeface="Arial" panose="020B0604020202020204" pitchFamily="34" charset="0"/>
              </a:rPr>
              <a:t>, içinde anlamların ve gözden geçirmenin eylemi yönlendiren araçlar olarak kullanıldığı bir </a:t>
            </a:r>
            <a:r>
              <a:rPr lang="tr-TR" sz="3600" b="1" dirty="0">
                <a:solidFill>
                  <a:srgbClr val="FF0000"/>
                </a:solidFill>
                <a:latin typeface="Arial" panose="020B0604020202020204" pitchFamily="34" charset="0"/>
                <a:cs typeface="Arial" panose="020B0604020202020204" pitchFamily="34" charset="0"/>
              </a:rPr>
              <a:t>biçimlendirme süreci</a:t>
            </a:r>
            <a:r>
              <a:rPr lang="tr-TR" sz="3600" dirty="0">
                <a:latin typeface="Arial" panose="020B0604020202020204" pitchFamily="34" charset="0"/>
                <a:cs typeface="Arial" panose="020B0604020202020204" pitchFamily="34" charset="0"/>
              </a:rPr>
              <a:t> olarak görülmelidir…</a:t>
            </a:r>
          </a:p>
        </p:txBody>
      </p:sp>
    </p:spTree>
    <p:extLst>
      <p:ext uri="{BB962C8B-B14F-4D97-AF65-F5344CB8AC3E}">
        <p14:creationId xmlns:p14="http://schemas.microsoft.com/office/powerpoint/2010/main" val="919444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1690688"/>
          </a:xfrm>
          <a:solidFill>
            <a:schemeClr val="accent4"/>
          </a:solidFill>
        </p:spPr>
        <p:txBody>
          <a:bodyPr/>
          <a:lstStyle/>
          <a:p>
            <a:pPr algn="ctr"/>
            <a:r>
              <a:rPr lang="tr-TR" b="1" dirty="0" smtClean="0">
                <a:latin typeface="Arial" panose="020B0604020202020204" pitchFamily="34" charset="0"/>
                <a:cs typeface="Arial" panose="020B0604020202020204" pitchFamily="34" charset="0"/>
              </a:rPr>
              <a:t>Pozitivist Paradigma(PP)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690688"/>
            <a:ext cx="12192000" cy="5167311"/>
          </a:xfrm>
          <a:solidFill>
            <a:schemeClr val="accent4">
              <a:lumMod val="40000"/>
              <a:lumOff val="60000"/>
            </a:schemeClr>
          </a:solidFill>
        </p:spPr>
        <p:txBody>
          <a:bodyPr>
            <a:normAutofit/>
          </a:bodyPr>
          <a:lstStyle/>
          <a:p>
            <a:pPr marL="0" indent="0" algn="ctr">
              <a:buNone/>
            </a:pPr>
            <a:r>
              <a:rPr lang="tr-TR" b="1" dirty="0" smtClean="0">
                <a:latin typeface="Arial" panose="020B0604020202020204" pitchFamily="34" charset="0"/>
                <a:cs typeface="Arial" panose="020B0604020202020204" pitchFamily="34" charset="0"/>
              </a:rPr>
              <a:t>Temel dayanakları </a:t>
            </a:r>
          </a:p>
          <a:p>
            <a:pPr algn="ctr"/>
            <a:r>
              <a:rPr lang="tr-TR" dirty="0" smtClean="0">
                <a:latin typeface="Arial" panose="020B0604020202020204" pitchFamily="34" charset="0"/>
                <a:cs typeface="Arial" panose="020B0604020202020204" pitchFamily="34" charset="0"/>
              </a:rPr>
              <a:t>Sosyoloji doğa bilimlerini örnek almalıdır. </a:t>
            </a:r>
          </a:p>
          <a:p>
            <a:pPr algn="ctr"/>
            <a:r>
              <a:rPr lang="tr-TR" dirty="0" smtClean="0">
                <a:latin typeface="Arial" panose="020B0604020202020204" pitchFamily="34" charset="0"/>
                <a:cs typeface="Arial" panose="020B0604020202020204" pitchFamily="34" charset="0"/>
              </a:rPr>
              <a:t>PP </a:t>
            </a:r>
            <a:r>
              <a:rPr lang="tr-TR" sz="3200" b="1" dirty="0" smtClean="0">
                <a:solidFill>
                  <a:srgbClr val="FF0000"/>
                </a:solidFill>
                <a:latin typeface="Arial" panose="020B0604020202020204" pitchFamily="34" charset="0"/>
                <a:cs typeface="Arial" panose="020B0604020202020204" pitchFamily="34" charset="0"/>
              </a:rPr>
              <a:t>tümelin</a:t>
            </a:r>
            <a:r>
              <a:rPr lang="tr-TR" dirty="0" smtClean="0">
                <a:latin typeface="Arial" panose="020B0604020202020204" pitchFamily="34" charset="0"/>
                <a:cs typeface="Arial" panose="020B0604020202020204" pitchFamily="34" charset="0"/>
              </a:rPr>
              <a:t> </a:t>
            </a:r>
            <a:r>
              <a:rPr lang="tr-TR" b="1" dirty="0" smtClean="0">
                <a:solidFill>
                  <a:srgbClr val="FF0000"/>
                </a:solidFill>
                <a:latin typeface="Arial" panose="020B0604020202020204" pitchFamily="34" charset="0"/>
                <a:cs typeface="Arial" panose="020B0604020202020204" pitchFamily="34" charset="0"/>
              </a:rPr>
              <a:t>bilgisini</a:t>
            </a:r>
            <a:r>
              <a:rPr lang="tr-TR" dirty="0" smtClean="0">
                <a:latin typeface="Arial" panose="020B0604020202020204" pitchFamily="34" charset="0"/>
                <a:cs typeface="Arial" panose="020B0604020202020204" pitchFamily="34" charset="0"/>
              </a:rPr>
              <a:t> ortaya koymayı amaçlar…</a:t>
            </a:r>
          </a:p>
          <a:p>
            <a:pPr marL="0" indent="0" algn="ctr">
              <a:buNone/>
            </a:pPr>
            <a:r>
              <a:rPr lang="tr-TR" b="1" dirty="0" smtClean="0">
                <a:latin typeface="Arial" panose="020B0604020202020204" pitchFamily="34" charset="0"/>
                <a:cs typeface="Arial" panose="020B0604020202020204" pitchFamily="34" charset="0"/>
              </a:rPr>
              <a:t>Tümel Nedir?</a:t>
            </a:r>
          </a:p>
          <a:p>
            <a:r>
              <a:rPr lang="tr-TR" b="1" dirty="0" smtClean="0">
                <a:solidFill>
                  <a:srgbClr val="FF0000"/>
                </a:solidFill>
                <a:latin typeface="Arial" panose="020B0604020202020204" pitchFamily="34" charset="0"/>
                <a:cs typeface="Arial" panose="020B0604020202020204" pitchFamily="34" charset="0"/>
              </a:rPr>
              <a:t>Tümel kavram </a:t>
            </a:r>
            <a:r>
              <a:rPr lang="tr-TR" dirty="0" smtClean="0">
                <a:latin typeface="Arial" panose="020B0604020202020204" pitchFamily="34" charset="0"/>
                <a:cs typeface="Arial" panose="020B0604020202020204" pitchFamily="34" charset="0"/>
              </a:rPr>
              <a:t>(</a:t>
            </a:r>
            <a:r>
              <a:rPr lang="tr-TR" dirty="0" err="1" smtClean="0">
                <a:latin typeface="Arial" panose="020B0604020202020204" pitchFamily="34" charset="0"/>
                <a:cs typeface="Arial" panose="020B0604020202020204" pitchFamily="34" charset="0"/>
              </a:rPr>
              <a:t>universals</a:t>
            </a:r>
            <a:r>
              <a:rPr lang="tr-TR" dirty="0" smtClean="0">
                <a:latin typeface="Arial" panose="020B0604020202020204" pitchFamily="34" charset="0"/>
                <a:cs typeface="Arial" panose="020B0604020202020204" pitchFamily="34" charset="0"/>
              </a:rPr>
              <a:t>) ….kapsamına aldığı bütün nesneleri anlatan kavram ….bütün </a:t>
            </a:r>
            <a:r>
              <a:rPr lang="tr-TR" dirty="0" smtClean="0">
                <a:latin typeface="Arial" panose="020B0604020202020204" pitchFamily="34" charset="0"/>
                <a:cs typeface="Arial" panose="020B0604020202020204" pitchFamily="34" charset="0"/>
              </a:rPr>
              <a:t>insanlar…bütün canlılar….</a:t>
            </a:r>
            <a:endParaRPr lang="tr-TR" dirty="0" smtClean="0">
              <a:latin typeface="Arial" panose="020B0604020202020204" pitchFamily="34" charset="0"/>
              <a:cs typeface="Arial" panose="020B0604020202020204" pitchFamily="34" charset="0"/>
            </a:endParaRPr>
          </a:p>
          <a:p>
            <a:r>
              <a:rPr lang="tr-TR" b="1" dirty="0" smtClean="0">
                <a:solidFill>
                  <a:srgbClr val="FF0000"/>
                </a:solidFill>
                <a:latin typeface="Arial" panose="020B0604020202020204" pitchFamily="34" charset="0"/>
                <a:cs typeface="Arial" panose="020B0604020202020204" pitchFamily="34" charset="0"/>
              </a:rPr>
              <a:t>Tümel Önerme</a:t>
            </a:r>
            <a:r>
              <a:rPr lang="tr-TR" dirty="0" smtClean="0">
                <a:latin typeface="Arial" panose="020B0604020202020204" pitchFamily="34" charset="0"/>
                <a:cs typeface="Arial" panose="020B0604020202020204" pitchFamily="34" charset="0"/>
              </a:rPr>
              <a:t>…bütüne ait olan….genel ve evrensel olan…konunun kapsamına giren bütün şeyleri içeren ve onlar için belli bir şey bildiren</a:t>
            </a:r>
          </a:p>
          <a:p>
            <a:r>
              <a:rPr lang="tr-TR" b="1" dirty="0" smtClean="0">
                <a:solidFill>
                  <a:srgbClr val="FF0000"/>
                </a:solidFill>
                <a:latin typeface="Arial" panose="020B0604020202020204" pitchFamily="34" charset="0"/>
                <a:cs typeface="Arial" panose="020B0604020202020204" pitchFamily="34" charset="0"/>
              </a:rPr>
              <a:t>Tekil</a:t>
            </a:r>
            <a:r>
              <a:rPr lang="tr-TR" dirty="0" smtClean="0">
                <a:latin typeface="Arial" panose="020B0604020202020204" pitchFamily="34" charset="0"/>
                <a:cs typeface="Arial" panose="020B0604020202020204" pitchFamily="34" charset="0"/>
              </a:rPr>
              <a:t> (bireye ait olan),  </a:t>
            </a:r>
            <a:r>
              <a:rPr lang="tr-TR" b="1" dirty="0" smtClean="0">
                <a:solidFill>
                  <a:srgbClr val="FF0000"/>
                </a:solidFill>
                <a:latin typeface="Arial" panose="020B0604020202020204" pitchFamily="34" charset="0"/>
                <a:cs typeface="Arial" panose="020B0604020202020204" pitchFamily="34" charset="0"/>
              </a:rPr>
              <a:t>Tikel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birkaça</a:t>
            </a:r>
            <a:r>
              <a:rPr lang="tr-TR" dirty="0" smtClean="0">
                <a:latin typeface="Arial" panose="020B0604020202020204" pitchFamily="34" charset="0"/>
                <a:cs typeface="Arial" panose="020B0604020202020204" pitchFamily="34" charset="0"/>
              </a:rPr>
              <a:t> ait olan), </a:t>
            </a:r>
            <a:r>
              <a:rPr lang="tr-TR" b="1" dirty="0" smtClean="0">
                <a:solidFill>
                  <a:srgbClr val="FF0000"/>
                </a:solidFill>
                <a:latin typeface="Arial" panose="020B0604020202020204" pitchFamily="34" charset="0"/>
                <a:cs typeface="Arial" panose="020B0604020202020204" pitchFamily="34" charset="0"/>
              </a:rPr>
              <a:t>Tümel</a:t>
            </a:r>
            <a:r>
              <a:rPr lang="tr-TR" dirty="0" smtClean="0">
                <a:latin typeface="Arial" panose="020B0604020202020204" pitchFamily="34" charset="0"/>
                <a:cs typeface="Arial" panose="020B0604020202020204" pitchFamily="34" charset="0"/>
              </a:rPr>
              <a:t> (genele ait olan) bizim dışımızdaki dünyada var olan nesnel ilişkileri yansıtır.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0488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a:solidFill>
            <a:schemeClr val="accent4">
              <a:lumMod val="40000"/>
              <a:lumOff val="60000"/>
            </a:schemeClr>
          </a:solidFill>
        </p:spPr>
        <p:txBody>
          <a:bodyPr/>
          <a:lstStyle/>
          <a:p>
            <a:endParaRPr lang="tr-TR" dirty="0" smtClean="0"/>
          </a:p>
          <a:p>
            <a:pPr marL="0" indent="0" algn="ctr">
              <a:buNone/>
            </a:pPr>
            <a:r>
              <a:rPr lang="tr-TR" b="1" dirty="0" smtClean="0">
                <a:latin typeface="Arial" panose="020B0604020202020204" pitchFamily="34" charset="0"/>
                <a:cs typeface="Arial" panose="020B0604020202020204" pitchFamily="34" charset="0"/>
              </a:rPr>
              <a:t>Varlık felsefesindeki (ontoloji…..varlık nedir?....</a:t>
            </a:r>
            <a:r>
              <a:rPr lang="tr-TR" b="1" dirty="0" err="1" smtClean="0">
                <a:latin typeface="Arial" panose="020B0604020202020204" pitchFamily="34" charset="0"/>
                <a:cs typeface="Arial" panose="020B0604020202020204" pitchFamily="34" charset="0"/>
              </a:rPr>
              <a:t>varolmak</a:t>
            </a:r>
            <a:r>
              <a:rPr lang="tr-TR" b="1" dirty="0" smtClean="0">
                <a:latin typeface="Arial" panose="020B0604020202020204" pitchFamily="34" charset="0"/>
                <a:cs typeface="Arial" panose="020B0604020202020204" pitchFamily="34" charset="0"/>
              </a:rPr>
              <a:t> nedir?) </a:t>
            </a:r>
            <a:r>
              <a:rPr lang="tr-TR" b="1" dirty="0" smtClean="0">
                <a:latin typeface="Arial" panose="020B0604020202020204" pitchFamily="34" charset="0"/>
                <a:cs typeface="Arial" panose="020B0604020202020204" pitchFamily="34" charset="0"/>
              </a:rPr>
              <a:t>tartışmaları</a:t>
            </a:r>
            <a:endParaRPr lang="tr-TR" dirty="0" smtClean="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Evrensel olan (</a:t>
            </a:r>
            <a:r>
              <a:rPr lang="tr-TR" b="1" dirty="0" smtClean="0">
                <a:solidFill>
                  <a:srgbClr val="FF0000"/>
                </a:solidFill>
                <a:latin typeface="Arial" panose="020B0604020202020204" pitchFamily="34" charset="0"/>
                <a:cs typeface="Arial" panose="020B0604020202020204" pitchFamily="34" charset="0"/>
              </a:rPr>
              <a:t>tümel</a:t>
            </a:r>
            <a:r>
              <a:rPr lang="tr-TR" dirty="0" smtClean="0">
                <a:latin typeface="Arial" panose="020B0604020202020204" pitchFamily="34" charset="0"/>
                <a:cs typeface="Arial" panose="020B0604020202020204" pitchFamily="34" charset="0"/>
              </a:rPr>
              <a:t>) bireysel olandan (</a:t>
            </a:r>
            <a:r>
              <a:rPr lang="tr-TR" b="1" dirty="0" smtClean="0">
                <a:solidFill>
                  <a:srgbClr val="FF0000"/>
                </a:solidFill>
                <a:latin typeface="Arial" panose="020B0604020202020204" pitchFamily="34" charset="0"/>
                <a:cs typeface="Arial" panose="020B0604020202020204" pitchFamily="34" charset="0"/>
              </a:rPr>
              <a:t>tekil</a:t>
            </a:r>
            <a:r>
              <a:rPr lang="tr-TR" dirty="0" smtClean="0">
                <a:latin typeface="Arial" panose="020B0604020202020204" pitchFamily="34" charset="0"/>
                <a:cs typeface="Arial" panose="020B0604020202020204" pitchFamily="34" charset="0"/>
              </a:rPr>
              <a:t>) önce gelir diyen </a:t>
            </a:r>
            <a:r>
              <a:rPr lang="tr-TR" b="1" dirty="0" smtClean="0">
                <a:solidFill>
                  <a:srgbClr val="0070C0"/>
                </a:solidFill>
                <a:latin typeface="Arial" panose="020B0604020202020204" pitchFamily="34" charset="0"/>
                <a:cs typeface="Arial" panose="020B0604020202020204" pitchFamily="34" charset="0"/>
              </a:rPr>
              <a:t>gerçekçiler</a:t>
            </a:r>
          </a:p>
          <a:p>
            <a:pPr marL="0" indent="0">
              <a:buNone/>
            </a:pPr>
            <a:r>
              <a:rPr lang="tr-TR" b="1" dirty="0" smtClean="0">
                <a:solidFill>
                  <a:srgbClr val="FF0000"/>
                </a:solidFill>
                <a:latin typeface="Arial" panose="020B0604020202020204" pitchFamily="34" charset="0"/>
                <a:cs typeface="Arial" panose="020B0604020202020204" pitchFamily="34" charset="0"/>
              </a:rPr>
              <a:t>Tümelin gerçekliği yoktur</a:t>
            </a:r>
            <a:r>
              <a:rPr lang="tr-TR" dirty="0" smtClean="0">
                <a:latin typeface="Arial" panose="020B0604020202020204" pitchFamily="34" charset="0"/>
                <a:cs typeface="Arial" panose="020B0604020202020204" pitchFamily="34" charset="0"/>
              </a:rPr>
              <a:t>; bunlar birer isimden ibarettir; tek tek </a:t>
            </a:r>
            <a:r>
              <a:rPr lang="tr-TR" dirty="0" err="1" smtClean="0">
                <a:latin typeface="Arial" panose="020B0604020202020204" pitchFamily="34" charset="0"/>
                <a:cs typeface="Arial" panose="020B0604020202020204" pitchFamily="34" charset="0"/>
              </a:rPr>
              <a:t>varolanlardan</a:t>
            </a:r>
            <a:r>
              <a:rPr lang="tr-TR" dirty="0" smtClean="0">
                <a:latin typeface="Arial" panose="020B0604020202020204" pitchFamily="34" charset="0"/>
                <a:cs typeface="Arial" panose="020B0604020202020204" pitchFamily="34" charset="0"/>
              </a:rPr>
              <a:t> sonra gelir diyen </a:t>
            </a:r>
            <a:r>
              <a:rPr lang="tr-TR" b="1" dirty="0" err="1" smtClean="0">
                <a:solidFill>
                  <a:srgbClr val="0070C0"/>
                </a:solidFill>
                <a:latin typeface="Arial" panose="020B0604020202020204" pitchFamily="34" charset="0"/>
                <a:cs typeface="Arial" panose="020B0604020202020204" pitchFamily="34" charset="0"/>
              </a:rPr>
              <a:t>adcılar</a:t>
            </a:r>
            <a:r>
              <a:rPr lang="tr-TR" dirty="0" smtClean="0">
                <a:latin typeface="Arial" panose="020B0604020202020204" pitchFamily="34" charset="0"/>
                <a:cs typeface="Arial" panose="020B0604020202020204" pitchFamily="34" charset="0"/>
              </a:rPr>
              <a:t> ile </a:t>
            </a:r>
          </a:p>
          <a:p>
            <a:pPr marL="0" indent="0">
              <a:buNone/>
            </a:pPr>
            <a:r>
              <a:rPr lang="tr-TR" b="1" dirty="0" smtClean="0">
                <a:solidFill>
                  <a:srgbClr val="FF0000"/>
                </a:solidFill>
                <a:latin typeface="Arial" panose="020B0604020202020204" pitchFamily="34" charset="0"/>
                <a:cs typeface="Arial" panose="020B0604020202020204" pitchFamily="34" charset="0"/>
              </a:rPr>
              <a:t>Tümellerin sadece kavramsal varlığı vardır </a:t>
            </a:r>
            <a:r>
              <a:rPr lang="tr-TR" dirty="0" smtClean="0">
                <a:latin typeface="Arial" panose="020B0604020202020204" pitchFamily="34" charset="0"/>
                <a:cs typeface="Arial" panose="020B0604020202020204" pitchFamily="34" charset="0"/>
              </a:rPr>
              <a:t>diyen </a:t>
            </a:r>
            <a:r>
              <a:rPr lang="tr-TR" b="1" dirty="0" smtClean="0">
                <a:solidFill>
                  <a:srgbClr val="0070C0"/>
                </a:solidFill>
                <a:latin typeface="Arial" panose="020B0604020202020204" pitchFamily="34" charset="0"/>
                <a:cs typeface="Arial" panose="020B0604020202020204" pitchFamily="34" charset="0"/>
              </a:rPr>
              <a:t>kavramcılar </a:t>
            </a:r>
            <a:r>
              <a:rPr lang="tr-TR" dirty="0" smtClean="0">
                <a:latin typeface="Arial" panose="020B0604020202020204" pitchFamily="34" charset="0"/>
                <a:cs typeface="Arial" panose="020B0604020202020204" pitchFamily="34" charset="0"/>
              </a:rPr>
              <a:t>arasında olmuştur.</a:t>
            </a:r>
          </a:p>
          <a:p>
            <a:pPr marL="0" indent="0">
              <a:buNone/>
            </a:pPr>
            <a:r>
              <a:rPr lang="tr-TR" dirty="0" smtClean="0">
                <a:latin typeface="Arial" panose="020B0604020202020204" pitchFamily="34" charset="0"/>
                <a:cs typeface="Arial" panose="020B0604020202020204" pitchFamily="34" charset="0"/>
              </a:rPr>
              <a:t>Tekil, tikel, tümel … </a:t>
            </a:r>
            <a:r>
              <a:rPr lang="tr-TR" b="1" dirty="0" smtClean="0">
                <a:solidFill>
                  <a:srgbClr val="0070C0"/>
                </a:solidFill>
                <a:latin typeface="Arial" panose="020B0604020202020204" pitchFamily="34" charset="0"/>
                <a:cs typeface="Arial" panose="020B0604020202020204" pitchFamily="34" charset="0"/>
              </a:rPr>
              <a:t>bizim dışımızdaki dünyada </a:t>
            </a:r>
            <a:r>
              <a:rPr lang="tr-TR" b="1" dirty="0" err="1" smtClean="0">
                <a:solidFill>
                  <a:srgbClr val="0070C0"/>
                </a:solidFill>
                <a:latin typeface="Arial" panose="020B0604020202020204" pitchFamily="34" charset="0"/>
                <a:cs typeface="Arial" panose="020B0604020202020204" pitchFamily="34" charset="0"/>
              </a:rPr>
              <a:t>varolan</a:t>
            </a:r>
            <a:r>
              <a:rPr lang="tr-TR" b="1" dirty="0" smtClean="0">
                <a:solidFill>
                  <a:srgbClr val="0070C0"/>
                </a:solidFill>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nesnel ilişkileri yansıtır</a:t>
            </a:r>
            <a:r>
              <a:rPr lang="tr-TR" dirty="0">
                <a:latin typeface="Arial" panose="020B0604020202020204" pitchFamily="34" charset="0"/>
                <a:cs typeface="Arial" panose="020B0604020202020204" pitchFamily="34" charset="0"/>
              </a:rPr>
              <a:t>. Öznenin dışında bulunan ve onun bilmesine konu olan. </a:t>
            </a:r>
            <a:r>
              <a:rPr lang="tr-TR" dirty="0" smtClean="0">
                <a:latin typeface="Arial" panose="020B0604020202020204" pitchFamily="34" charset="0"/>
                <a:cs typeface="Arial" panose="020B0604020202020204" pitchFamily="34" charset="0"/>
              </a:rPr>
              <a:t>Materyalist diyalektiğe </a:t>
            </a:r>
            <a:r>
              <a:rPr lang="tr-TR" dirty="0">
                <a:latin typeface="Arial" panose="020B0604020202020204" pitchFamily="34" charset="0"/>
                <a:cs typeface="Arial" panose="020B0604020202020204" pitchFamily="34" charset="0"/>
              </a:rPr>
              <a:t>göre, İnsan bilincinden bağımsız olarak dış dünyada var bulunan ve bilmenin konusu olan her şey '</a:t>
            </a:r>
            <a:r>
              <a:rPr lang="tr-TR" sz="3600" b="1" dirty="0">
                <a:solidFill>
                  <a:srgbClr val="0070C0"/>
                </a:solidFill>
                <a:latin typeface="Arial" panose="020B0604020202020204" pitchFamily="34" charset="0"/>
                <a:cs typeface="Arial" panose="020B0604020202020204" pitchFamily="34" charset="0"/>
              </a:rPr>
              <a:t>nesne</a:t>
            </a:r>
            <a:r>
              <a:rPr lang="tr-TR" dirty="0">
                <a:latin typeface="Arial" panose="020B0604020202020204" pitchFamily="34" charset="0"/>
                <a:cs typeface="Arial" panose="020B0604020202020204" pitchFamily="34" charset="0"/>
              </a:rPr>
              <a:t>', bunun karşısında bulunan bilinçli insan '</a:t>
            </a:r>
            <a:r>
              <a:rPr lang="tr-TR" sz="3600" b="1" dirty="0" err="1">
                <a:solidFill>
                  <a:srgbClr val="0070C0"/>
                </a:solidFill>
                <a:latin typeface="Arial" panose="020B0604020202020204" pitchFamily="34" charset="0"/>
                <a:cs typeface="Arial" panose="020B0604020202020204" pitchFamily="34" charset="0"/>
              </a:rPr>
              <a:t>özne</a:t>
            </a:r>
            <a:r>
              <a:rPr lang="tr-TR" dirty="0" err="1">
                <a:latin typeface="Arial" panose="020B0604020202020204" pitchFamily="34" charset="0"/>
                <a:cs typeface="Arial" panose="020B0604020202020204" pitchFamily="34" charset="0"/>
              </a:rPr>
              <a:t>'dir</a:t>
            </a:r>
            <a:r>
              <a:rPr lang="tr-TR" dirty="0">
                <a:latin typeface="Arial" panose="020B0604020202020204" pitchFamily="34" charset="0"/>
                <a:cs typeface="Arial" panose="020B0604020202020204" pitchFamily="34" charset="0"/>
              </a:rPr>
              <a:t>.</a:t>
            </a:r>
            <a:endParaRPr lang="tr-TR" dirty="0" smtClean="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Bilimde </a:t>
            </a:r>
            <a:r>
              <a:rPr lang="tr-TR" b="1" dirty="0" smtClean="0">
                <a:solidFill>
                  <a:srgbClr val="0070C0"/>
                </a:solidFill>
                <a:latin typeface="Arial" panose="020B0604020202020204" pitchFamily="34" charset="0"/>
                <a:cs typeface="Arial" panose="020B0604020202020204" pitchFamily="34" charset="0"/>
              </a:rPr>
              <a:t>insan zihninden bağımsız olarak </a:t>
            </a:r>
            <a:r>
              <a:rPr lang="tr-TR" b="1" dirty="0" err="1" smtClean="0">
                <a:solidFill>
                  <a:srgbClr val="0070C0"/>
                </a:solidFill>
                <a:latin typeface="Arial" panose="020B0604020202020204" pitchFamily="34" charset="0"/>
                <a:cs typeface="Arial" panose="020B0604020202020204" pitchFamily="34" charset="0"/>
              </a:rPr>
              <a:t>varolan</a:t>
            </a:r>
            <a:r>
              <a:rPr lang="tr-TR" b="1" dirty="0" smtClean="0">
                <a:solidFill>
                  <a:srgbClr val="0070C0"/>
                </a:solidFill>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varlık inceleme konusu olur.</a:t>
            </a:r>
            <a:endParaRPr lang="tr-TR" dirty="0">
              <a:latin typeface="Arial" panose="020B0604020202020204" pitchFamily="34" charset="0"/>
              <a:cs typeface="Arial" panose="020B0604020202020204" pitchFamily="34" charset="0"/>
            </a:endParaRPr>
          </a:p>
          <a:p>
            <a:pPr marL="0" indent="0">
              <a:buNone/>
            </a:pPr>
            <a:endParaRPr lang="tr-TR" dirty="0" smtClean="0">
              <a:latin typeface="Arial" panose="020B0604020202020204" pitchFamily="34" charset="0"/>
              <a:cs typeface="Arial" panose="020B0604020202020204" pitchFamily="34" charset="0"/>
            </a:endParaRPr>
          </a:p>
          <a:p>
            <a:pPr marL="0" indent="0">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5618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1690688"/>
          </a:xfrm>
          <a:solidFill>
            <a:schemeClr val="accent4"/>
          </a:solidFill>
        </p:spPr>
        <p:txBody>
          <a:bodyPr/>
          <a:lstStyle/>
          <a:p>
            <a:pPr algn="ctr"/>
            <a:r>
              <a:rPr lang="tr-TR" b="1" dirty="0" smtClean="0">
                <a:latin typeface="Arial" panose="020B0604020202020204" pitchFamily="34" charset="0"/>
                <a:cs typeface="Arial" panose="020B0604020202020204" pitchFamily="34" charset="0"/>
              </a:rPr>
              <a:t>Pozitivist Paradigma(PP)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690689"/>
            <a:ext cx="12192000" cy="5167311"/>
          </a:xfrm>
          <a:solidFill>
            <a:schemeClr val="accent4">
              <a:lumMod val="40000"/>
              <a:lumOff val="60000"/>
            </a:schemeClr>
          </a:solidFill>
        </p:spPr>
        <p:txBody>
          <a:bodyPr>
            <a:normAutofit lnSpcReduction="10000"/>
          </a:bodyPr>
          <a:lstStyle/>
          <a:p>
            <a:r>
              <a:rPr lang="tr-TR" sz="3200" b="1" dirty="0">
                <a:solidFill>
                  <a:srgbClr val="FF0000"/>
                </a:solidFill>
                <a:latin typeface="Arial" panose="020B0604020202020204" pitchFamily="34" charset="0"/>
                <a:cs typeface="Arial" panose="020B0604020202020204" pitchFamily="34" charset="0"/>
              </a:rPr>
              <a:t>Bilim </a:t>
            </a:r>
            <a:r>
              <a:rPr lang="tr-TR" sz="3200" dirty="0">
                <a:latin typeface="Arial" panose="020B0604020202020204" pitchFamily="34" charset="0"/>
                <a:cs typeface="Arial" panose="020B0604020202020204" pitchFamily="34" charset="0"/>
              </a:rPr>
              <a:t>tümelin bilgisini ortaya koymayı amaçlayan bir bilgi faaliyetidir…..</a:t>
            </a:r>
            <a:r>
              <a:rPr lang="tr-TR" sz="3200" dirty="0" err="1">
                <a:latin typeface="Arial" panose="020B0604020202020204" pitchFamily="34" charset="0"/>
                <a:cs typeface="Arial" panose="020B0604020202020204" pitchFamily="34" charset="0"/>
              </a:rPr>
              <a:t>tümelci</a:t>
            </a:r>
            <a:r>
              <a:rPr lang="tr-TR" sz="3200" dirty="0">
                <a:latin typeface="Arial" panose="020B0604020202020204" pitchFamily="34" charset="0"/>
                <a:cs typeface="Arial" panose="020B0604020202020204" pitchFamily="34" charset="0"/>
              </a:rPr>
              <a:t> ve evrenselcidir. </a:t>
            </a:r>
          </a:p>
          <a:p>
            <a:pPr marL="0" indent="0">
              <a:buNone/>
            </a:pPr>
            <a:r>
              <a:rPr lang="tr-TR" sz="3200" dirty="0" err="1" smtClean="0">
                <a:latin typeface="Arial" panose="020B0604020202020204" pitchFamily="34" charset="0"/>
                <a:cs typeface="Arial" panose="020B0604020202020204" pitchFamily="34" charset="0"/>
              </a:rPr>
              <a:t>Herşeyi</a:t>
            </a:r>
            <a:r>
              <a:rPr lang="tr-TR" sz="3200" dirty="0" smtClean="0">
                <a:latin typeface="Arial" panose="020B0604020202020204" pitchFamily="34" charset="0"/>
                <a:cs typeface="Arial" panose="020B0604020202020204" pitchFamily="34" charset="0"/>
              </a:rPr>
              <a:t> </a:t>
            </a:r>
            <a:r>
              <a:rPr lang="tr-TR" sz="3200" dirty="0">
                <a:latin typeface="Arial" panose="020B0604020202020204" pitchFamily="34" charset="0"/>
                <a:cs typeface="Arial" panose="020B0604020202020204" pitchFamily="34" charset="0"/>
              </a:rPr>
              <a:t>genel kavramlara dayanarak açıklamayı hedefler</a:t>
            </a:r>
          </a:p>
          <a:p>
            <a:r>
              <a:rPr lang="tr-TR" sz="3600" b="1" dirty="0" smtClean="0">
                <a:solidFill>
                  <a:srgbClr val="FF0000"/>
                </a:solidFill>
                <a:latin typeface="Arial" panose="020B0604020202020204" pitchFamily="34" charset="0"/>
                <a:cs typeface="Arial" panose="020B0604020202020204" pitchFamily="34" charset="0"/>
              </a:rPr>
              <a:t>Galileo</a:t>
            </a:r>
            <a:r>
              <a:rPr lang="tr-TR" sz="3200" dirty="0" smtClean="0">
                <a:latin typeface="Arial" panose="020B0604020202020204" pitchFamily="34" charset="0"/>
                <a:cs typeface="Arial" panose="020B0604020202020204" pitchFamily="34" charset="0"/>
              </a:rPr>
              <a:t>, bilim insanı ölçülebilir, </a:t>
            </a:r>
            <a:r>
              <a:rPr lang="tr-TR" sz="3200" dirty="0" err="1" smtClean="0">
                <a:latin typeface="Arial" panose="020B0604020202020204" pitchFamily="34" charset="0"/>
                <a:cs typeface="Arial" panose="020B0604020202020204" pitchFamily="34" charset="0"/>
              </a:rPr>
              <a:t>nicelleştirilebilir</a:t>
            </a:r>
            <a:r>
              <a:rPr lang="tr-TR" sz="3200" dirty="0" smtClean="0">
                <a:latin typeface="Arial" panose="020B0604020202020204" pitchFamily="34" charset="0"/>
                <a:cs typeface="Arial" panose="020B0604020202020204" pitchFamily="34" charset="0"/>
              </a:rPr>
              <a:t> olanın bilgisiyle uğraşmalıdır demiştir. ….estetik, ahlaki duyarlılık, değerler, duygular, güdüler, niyetler, bilinç, ruh, gibi kavramların bilimin alanı dışında olduğunu söylemiştir</a:t>
            </a:r>
          </a:p>
          <a:p>
            <a:endParaRPr lang="tr-TR" sz="3200" dirty="0">
              <a:latin typeface="Arial" panose="020B0604020202020204" pitchFamily="34" charset="0"/>
              <a:cs typeface="Arial" panose="020B0604020202020204" pitchFamily="34" charset="0"/>
            </a:endParaRPr>
          </a:p>
          <a:p>
            <a:r>
              <a:rPr lang="tr-TR" sz="3600" b="1" dirty="0" smtClean="0">
                <a:solidFill>
                  <a:srgbClr val="FF0000"/>
                </a:solidFill>
                <a:latin typeface="Arial" panose="020B0604020202020204" pitchFamily="34" charset="0"/>
                <a:cs typeface="Arial" panose="020B0604020202020204" pitchFamily="34" charset="0"/>
              </a:rPr>
              <a:t>Bacon</a:t>
            </a:r>
            <a:r>
              <a:rPr lang="tr-TR" sz="3200" dirty="0" smtClean="0">
                <a:latin typeface="Arial" panose="020B0604020202020204" pitchFamily="34" charset="0"/>
                <a:cs typeface="Arial" panose="020B0604020202020204" pitchFamily="34" charset="0"/>
              </a:rPr>
              <a:t>, deneysel araştırmayı savunur…doğa insana hizmet etmeye mecburdur….bilim insanı doğanın sırlarını ortaya çıkarmalıdır</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37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96983"/>
            <a:ext cx="12192000" cy="1593706"/>
          </a:xfrm>
          <a:solidFill>
            <a:schemeClr val="accent4"/>
          </a:solidFill>
        </p:spPr>
        <p:txBody>
          <a:bodyPr/>
          <a:lstStyle/>
          <a:p>
            <a:pPr algn="ctr"/>
            <a:r>
              <a:rPr lang="tr-TR" b="1" dirty="0" smtClean="0">
                <a:latin typeface="Arial" panose="020B0604020202020204" pitchFamily="34" charset="0"/>
                <a:cs typeface="Arial" panose="020B0604020202020204" pitchFamily="34" charset="0"/>
              </a:rPr>
              <a:t>Pozitivist Paradigma(PP)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690688"/>
            <a:ext cx="12192000" cy="5167311"/>
          </a:xfrm>
          <a:solidFill>
            <a:schemeClr val="accent4">
              <a:lumMod val="40000"/>
              <a:lumOff val="60000"/>
            </a:schemeClr>
          </a:solidFill>
        </p:spPr>
        <p:txBody>
          <a:bodyPr>
            <a:normAutofit/>
          </a:bodyPr>
          <a:lstStyle/>
          <a:p>
            <a:r>
              <a:rPr lang="tr-TR" sz="4000" b="1" dirty="0" err="1" smtClean="0">
                <a:solidFill>
                  <a:srgbClr val="FF0000"/>
                </a:solidFill>
                <a:latin typeface="Arial" panose="020B0604020202020204" pitchFamily="34" charset="0"/>
                <a:cs typeface="Arial" panose="020B0604020202020204" pitchFamily="34" charset="0"/>
              </a:rPr>
              <a:t>Comte</a:t>
            </a:r>
            <a:r>
              <a:rPr lang="tr-TR" sz="3200" dirty="0" smtClean="0">
                <a:latin typeface="Arial" panose="020B0604020202020204" pitchFamily="34" charset="0"/>
                <a:cs typeface="Arial" panose="020B0604020202020204" pitchFamily="34" charset="0"/>
              </a:rPr>
              <a:t>, sosyal bilimleri, doğa bilimlerine indirger….nasıl ki doğayı, ona egemen olan yasaları(yerçekimi gibi) ortaya koyarak açıklayan bir doğa bilimi varsa topluma da egemen olan yasaları ortaya koyan, açıklayan bir sosyal bilim olmalıdır</a:t>
            </a:r>
          </a:p>
          <a:p>
            <a:pPr marL="0" indent="0">
              <a:buNone/>
            </a:pPr>
            <a:endParaRPr lang="tr-TR" sz="3200" dirty="0" smtClean="0">
              <a:latin typeface="Arial" panose="020B0604020202020204" pitchFamily="34" charset="0"/>
              <a:cs typeface="Arial" panose="020B0604020202020204" pitchFamily="34" charset="0"/>
            </a:endParaRPr>
          </a:p>
          <a:p>
            <a:pPr algn="ctr"/>
            <a:r>
              <a:rPr lang="tr-TR" sz="4000" dirty="0" err="1" smtClean="0">
                <a:latin typeface="Arial" panose="020B0604020202020204" pitchFamily="34" charset="0"/>
                <a:cs typeface="Arial" panose="020B0604020202020204" pitchFamily="34" charset="0"/>
              </a:rPr>
              <a:t>PP’nin</a:t>
            </a:r>
            <a:r>
              <a:rPr lang="tr-TR" sz="4000" dirty="0" smtClean="0">
                <a:latin typeface="Arial" panose="020B0604020202020204" pitchFamily="34" charset="0"/>
                <a:cs typeface="Arial" panose="020B0604020202020204" pitchFamily="34" charset="0"/>
              </a:rPr>
              <a:t> mantığı düz çizgisel, evrimci olup toplumsal olayları çözümlemede yetersiz kalmıştır</a:t>
            </a:r>
            <a:endParaRPr lang="tr-TR"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1807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1690688"/>
          </a:xfrm>
          <a:solidFill>
            <a:schemeClr val="accent4"/>
          </a:solidFill>
        </p:spPr>
        <p:txBody>
          <a:bodyPr/>
          <a:lstStyle/>
          <a:p>
            <a:pPr algn="ctr"/>
            <a:r>
              <a:rPr lang="tr-TR" b="1" dirty="0" smtClean="0">
                <a:latin typeface="Arial" panose="020B0604020202020204" pitchFamily="34" charset="0"/>
                <a:cs typeface="Arial" panose="020B0604020202020204" pitchFamily="34" charset="0"/>
              </a:rPr>
              <a:t>Yorumlayıcı Paradigma(YP)</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690688"/>
            <a:ext cx="12192000" cy="5167311"/>
          </a:xfrm>
          <a:solidFill>
            <a:schemeClr val="accent4">
              <a:lumMod val="40000"/>
              <a:lumOff val="60000"/>
            </a:schemeClr>
          </a:solidFill>
        </p:spPr>
        <p:txBody>
          <a:bodyPr>
            <a:normAutofit/>
          </a:bodyPr>
          <a:lstStyle/>
          <a:p>
            <a:r>
              <a:rPr lang="tr-TR" sz="3200" dirty="0" smtClean="0">
                <a:latin typeface="Arial" panose="020B0604020202020204" pitchFamily="34" charset="0"/>
                <a:cs typeface="Arial" panose="020B0604020202020204" pitchFamily="34" charset="0"/>
              </a:rPr>
              <a:t>Temsilcileri </a:t>
            </a:r>
            <a:r>
              <a:rPr lang="tr-TR" sz="3200" dirty="0" err="1" smtClean="0">
                <a:latin typeface="Arial" panose="020B0604020202020204" pitchFamily="34" charset="0"/>
                <a:cs typeface="Arial" panose="020B0604020202020204" pitchFamily="34" charset="0"/>
              </a:rPr>
              <a:t>Dilthey</a:t>
            </a:r>
            <a:r>
              <a:rPr lang="tr-TR" sz="3200" dirty="0" smtClean="0">
                <a:latin typeface="Arial" panose="020B0604020202020204" pitchFamily="34" charset="0"/>
                <a:cs typeface="Arial" panose="020B0604020202020204" pitchFamily="34" charset="0"/>
              </a:rPr>
              <a:t>, </a:t>
            </a:r>
            <a:r>
              <a:rPr lang="tr-TR" sz="3200" dirty="0" err="1" smtClean="0">
                <a:latin typeface="Arial" panose="020B0604020202020204" pitchFamily="34" charset="0"/>
                <a:cs typeface="Arial" panose="020B0604020202020204" pitchFamily="34" charset="0"/>
              </a:rPr>
              <a:t>Goffman</a:t>
            </a:r>
            <a:r>
              <a:rPr lang="tr-TR" sz="3200" dirty="0" smtClean="0">
                <a:latin typeface="Arial" panose="020B0604020202020204" pitchFamily="34" charset="0"/>
                <a:cs typeface="Arial" panose="020B0604020202020204" pitchFamily="34" charset="0"/>
              </a:rPr>
              <a:t> ve </a:t>
            </a:r>
            <a:r>
              <a:rPr lang="tr-TR" sz="3200" dirty="0" err="1" smtClean="0">
                <a:latin typeface="Arial" panose="020B0604020202020204" pitchFamily="34" charset="0"/>
                <a:cs typeface="Arial" panose="020B0604020202020204" pitchFamily="34" charset="0"/>
              </a:rPr>
              <a:t>Blumer’dir</a:t>
            </a:r>
            <a:endParaRPr lang="tr-TR" sz="3200" dirty="0">
              <a:latin typeface="Arial" panose="020B0604020202020204" pitchFamily="34" charset="0"/>
              <a:cs typeface="Arial" panose="020B0604020202020204" pitchFamily="34" charset="0"/>
            </a:endParaRPr>
          </a:p>
          <a:p>
            <a:endParaRPr lang="tr-TR" sz="3200" dirty="0" smtClean="0">
              <a:latin typeface="Arial" panose="020B0604020202020204" pitchFamily="34" charset="0"/>
              <a:cs typeface="Arial" panose="020B0604020202020204" pitchFamily="34" charset="0"/>
            </a:endParaRPr>
          </a:p>
          <a:p>
            <a:pPr algn="ctr"/>
            <a:r>
              <a:rPr lang="tr-TR" sz="3600" dirty="0" smtClean="0">
                <a:latin typeface="Arial" panose="020B0604020202020204" pitchFamily="34" charset="0"/>
                <a:cs typeface="Arial" panose="020B0604020202020204" pitchFamily="34" charset="0"/>
              </a:rPr>
              <a:t>İnsanın kendine özgü doğası gereği, doğaya indirgenemeyeceğini savunur</a:t>
            </a:r>
          </a:p>
          <a:p>
            <a:pPr algn="ctr"/>
            <a:endParaRPr lang="tr-TR" sz="3600" dirty="0" smtClean="0">
              <a:latin typeface="Arial" panose="020B0604020202020204" pitchFamily="34" charset="0"/>
              <a:cs typeface="Arial" panose="020B0604020202020204" pitchFamily="34" charset="0"/>
            </a:endParaRPr>
          </a:p>
          <a:p>
            <a:pPr algn="ctr"/>
            <a:r>
              <a:rPr lang="tr-TR" sz="3600" dirty="0" smtClean="0">
                <a:latin typeface="Arial" panose="020B0604020202020204" pitchFamily="34" charset="0"/>
                <a:cs typeface="Arial" panose="020B0604020202020204" pitchFamily="34" charset="0"/>
              </a:rPr>
              <a:t>Egemen olan paradigma(PP), araştırmaya konu olan nesne ve olayları incelemede işlevini yitirince yeni paradigma arayışı başlar</a:t>
            </a:r>
            <a:endParaRPr lang="tr-TR"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7441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1690688"/>
          </a:xfrm>
          <a:solidFill>
            <a:schemeClr val="accent4"/>
          </a:solidFill>
        </p:spPr>
        <p:txBody>
          <a:bodyPr/>
          <a:lstStyle/>
          <a:p>
            <a:pPr algn="ctr"/>
            <a:r>
              <a:rPr lang="tr-TR" b="1" dirty="0" smtClean="0">
                <a:latin typeface="Arial" panose="020B0604020202020204" pitchFamily="34" charset="0"/>
                <a:cs typeface="Arial" panose="020B0604020202020204" pitchFamily="34" charset="0"/>
              </a:rPr>
              <a:t>Yorumlayıcı Paradigma(YP)</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690688"/>
            <a:ext cx="12192000" cy="5167311"/>
          </a:xfrm>
          <a:solidFill>
            <a:schemeClr val="accent4">
              <a:lumMod val="40000"/>
              <a:lumOff val="60000"/>
            </a:schemeClr>
          </a:solidFill>
        </p:spPr>
        <p:txBody>
          <a:bodyPr>
            <a:normAutofit/>
          </a:bodyPr>
          <a:lstStyle/>
          <a:p>
            <a:r>
              <a:rPr lang="tr-TR" sz="3600" b="1" dirty="0" smtClean="0">
                <a:solidFill>
                  <a:srgbClr val="FF0000"/>
                </a:solidFill>
                <a:latin typeface="Arial" panose="020B0604020202020204" pitchFamily="34" charset="0"/>
                <a:cs typeface="Arial" panose="020B0604020202020204" pitchFamily="34" charset="0"/>
              </a:rPr>
              <a:t>Tarihin akış yönü ve toplumların değişim çizgisi öngörülemez</a:t>
            </a:r>
            <a:r>
              <a:rPr lang="tr-TR" sz="3600" dirty="0" smtClean="0">
                <a:latin typeface="Arial" panose="020B0604020202020204" pitchFamily="34" charset="0"/>
                <a:cs typeface="Arial" panose="020B0604020202020204" pitchFamily="34" charset="0"/>
              </a:rPr>
              <a:t>. …</a:t>
            </a:r>
          </a:p>
          <a:p>
            <a:pPr lvl="1"/>
            <a:r>
              <a:rPr lang="tr-TR" sz="4000" dirty="0" smtClean="0">
                <a:latin typeface="Arial" panose="020B0604020202020204" pitchFamily="34" charset="0"/>
                <a:cs typeface="Arial" panose="020B0604020202020204" pitchFamily="34" charset="0"/>
              </a:rPr>
              <a:t>doğrular mutlak değildir; “dün, dündür</a:t>
            </a:r>
            <a:r>
              <a:rPr lang="tr-TR" sz="3200" dirty="0" smtClean="0">
                <a:latin typeface="Arial" panose="020B0604020202020204" pitchFamily="34" charset="0"/>
                <a:cs typeface="Arial" panose="020B0604020202020204" pitchFamily="34" charset="0"/>
              </a:rPr>
              <a:t>”….</a:t>
            </a:r>
          </a:p>
          <a:p>
            <a:pPr lvl="2"/>
            <a:r>
              <a:rPr lang="tr-TR" sz="3200" dirty="0" smtClean="0">
                <a:latin typeface="Arial" panose="020B0604020202020204" pitchFamily="34" charset="0"/>
                <a:cs typeface="Arial" panose="020B0604020202020204" pitchFamily="34" charset="0"/>
              </a:rPr>
              <a:t>İnsanlık için neyin doğru ve ilerleme olduğunu belirleyen şey, </a:t>
            </a:r>
            <a:r>
              <a:rPr lang="tr-TR" sz="3200" b="1" dirty="0" smtClean="0">
                <a:solidFill>
                  <a:srgbClr val="FF0000"/>
                </a:solidFill>
                <a:latin typeface="Arial" panose="020B0604020202020204" pitchFamily="34" charset="0"/>
                <a:cs typeface="Arial" panose="020B0604020202020204" pitchFamily="34" charset="0"/>
              </a:rPr>
              <a:t>tarihin ve toplumun koşullarıdır</a:t>
            </a:r>
            <a:r>
              <a:rPr lang="tr-TR" sz="3200" dirty="0" smtClean="0">
                <a:latin typeface="Arial" panose="020B0604020202020204" pitchFamily="34" charset="0"/>
                <a:cs typeface="Arial" panose="020B0604020202020204" pitchFamily="34" charset="0"/>
              </a:rPr>
              <a:t>…..</a:t>
            </a:r>
          </a:p>
          <a:p>
            <a:pPr lvl="2"/>
            <a:r>
              <a:rPr lang="tr-TR" sz="3200" dirty="0" smtClean="0">
                <a:latin typeface="Arial" panose="020B0604020202020204" pitchFamily="34" charset="0"/>
                <a:cs typeface="Arial" panose="020B0604020202020204" pitchFamily="34" charset="0"/>
              </a:rPr>
              <a:t>bilimsel bilgi onu üretenlerin anlayış ve tercihlerinden soyutlanamaz….</a:t>
            </a:r>
          </a:p>
          <a:p>
            <a:pPr lvl="2"/>
            <a:r>
              <a:rPr lang="tr-TR" sz="3200" dirty="0" smtClean="0">
                <a:latin typeface="Arial" panose="020B0604020202020204" pitchFamily="34" charset="0"/>
                <a:cs typeface="Arial" panose="020B0604020202020204" pitchFamily="34" charset="0"/>
              </a:rPr>
              <a:t>farklı perspektifler farklı varsayımlar kullanır o nedenle sosyoloji, değer yargılarından bağımsız yapılabilir mi, sorgulanmaya başlanır</a:t>
            </a:r>
            <a:r>
              <a:rPr lang="tr-TR" sz="2800" dirty="0" smtClean="0">
                <a:latin typeface="Arial" panose="020B0604020202020204" pitchFamily="34" charset="0"/>
                <a:cs typeface="Arial" panose="020B0604020202020204" pitchFamily="34" charset="0"/>
              </a:rPr>
              <a:t>. </a:t>
            </a: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0770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570844363"/>
              </p:ext>
            </p:extLst>
          </p:nvPr>
        </p:nvGraphicFramePr>
        <p:xfrm>
          <a:off x="0" y="-5"/>
          <a:ext cx="12192000" cy="8410264"/>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141404892"/>
                    </a:ext>
                  </a:extLst>
                </a:gridCol>
                <a:gridCol w="4064000">
                  <a:extLst>
                    <a:ext uri="{9D8B030D-6E8A-4147-A177-3AD203B41FA5}">
                      <a16:colId xmlns:a16="http://schemas.microsoft.com/office/drawing/2014/main" val="1310495973"/>
                    </a:ext>
                  </a:extLst>
                </a:gridCol>
                <a:gridCol w="4064000">
                  <a:extLst>
                    <a:ext uri="{9D8B030D-6E8A-4147-A177-3AD203B41FA5}">
                      <a16:colId xmlns:a16="http://schemas.microsoft.com/office/drawing/2014/main" val="2652575067"/>
                    </a:ext>
                  </a:extLst>
                </a:gridCol>
              </a:tblGrid>
              <a:tr h="878652">
                <a:tc gridSpan="3">
                  <a:txBody>
                    <a:bodyPr/>
                    <a:lstStyle/>
                    <a:p>
                      <a:pPr algn="ctr">
                        <a:lnSpc>
                          <a:spcPct val="107000"/>
                        </a:lnSpc>
                        <a:spcAft>
                          <a:spcPts val="0"/>
                        </a:spcAft>
                      </a:pPr>
                      <a:r>
                        <a:rPr lang="tr-TR" sz="40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Ontolojik</a:t>
                      </a:r>
                      <a:endParaRPr lang="tr-TR" sz="4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352953042"/>
                  </a:ext>
                </a:extLst>
              </a:tr>
              <a:tr h="878652">
                <a:tc>
                  <a:txBody>
                    <a:bodyPr/>
                    <a:lstStyle/>
                    <a:p>
                      <a:pPr>
                        <a:lnSpc>
                          <a:spcPct val="107000"/>
                        </a:lnSpc>
                        <a:spcAft>
                          <a:spcPts val="0"/>
                        </a:spcAft>
                      </a:pPr>
                      <a:r>
                        <a:rPr lang="tr-TR" sz="28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Varsayımlar</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32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PP</a:t>
                      </a:r>
                      <a:endParaRPr lang="tr-TR"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32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YP</a:t>
                      </a:r>
                      <a:endParaRPr lang="tr-TR"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25121847"/>
                  </a:ext>
                </a:extLst>
              </a:tr>
              <a:tr h="1391100">
                <a:tc>
                  <a:txBody>
                    <a:bodyPr/>
                    <a:lstStyle/>
                    <a:p>
                      <a:pPr>
                        <a:lnSpc>
                          <a:spcPct val="107000"/>
                        </a:lnSpc>
                        <a:spcAft>
                          <a:spcPts val="0"/>
                        </a:spcAft>
                      </a:pPr>
                      <a:r>
                        <a:rPr lang="tr-TR" sz="24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Gerçekliğin doğası</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b="1">
                          <a:solidFill>
                            <a:srgbClr val="0070C0"/>
                          </a:solidFill>
                          <a:effectLst/>
                          <a:latin typeface="Arial" panose="020B0604020202020204" pitchFamily="34" charset="0"/>
                          <a:ea typeface="Calibri" panose="020F0502020204030204" pitchFamily="34" charset="0"/>
                          <a:cs typeface="Times New Roman" panose="02020603050405020304" pitchFamily="18" charset="0"/>
                        </a:rPr>
                        <a:t>Olaya/olguya dışarıdan, nesnel bakmak</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b="1">
                          <a:solidFill>
                            <a:srgbClr val="0070C0"/>
                          </a:solidFill>
                          <a:effectLst/>
                          <a:latin typeface="Arial" panose="020B0604020202020204" pitchFamily="34" charset="0"/>
                          <a:ea typeface="Calibri" panose="020F0502020204030204" pitchFamily="34" charset="0"/>
                          <a:cs typeface="Times New Roman" panose="02020603050405020304" pitchFamily="18" charset="0"/>
                        </a:rPr>
                        <a:t>Dış dünya duyularla algılanır</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b="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Gerçeklik sübjektiftir/özneldir bireyin anlam dünyası ile yaratılır,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b="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yorumlanabilir</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3854764"/>
                  </a:ext>
                </a:extLst>
              </a:tr>
              <a:tr h="881057">
                <a:tc>
                  <a:txBody>
                    <a:bodyPr/>
                    <a:lstStyle/>
                    <a:p>
                      <a:pPr>
                        <a:lnSpc>
                          <a:spcPct val="107000"/>
                        </a:lnSpc>
                        <a:spcAft>
                          <a:spcPts val="0"/>
                        </a:spcAft>
                      </a:pPr>
                      <a:r>
                        <a:rPr lang="tr-TR" sz="24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Olgular arasındaki ilişki</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b="1">
                          <a:solidFill>
                            <a:srgbClr val="0070C0"/>
                          </a:solidFill>
                          <a:effectLst/>
                          <a:latin typeface="Arial" panose="020B0604020202020204" pitchFamily="34" charset="0"/>
                          <a:ea typeface="Calibri" panose="020F0502020204030204" pitchFamily="34" charset="0"/>
                          <a:cs typeface="Times New Roman" panose="02020603050405020304" pitchFamily="18" charset="0"/>
                        </a:rPr>
                        <a:t>Neden-sonuç ilişkisi</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b="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Kendiliğinden karşılıklı biçimlendirme</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b="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687238"/>
                  </a:ext>
                </a:extLst>
              </a:tr>
              <a:tr h="927400">
                <a:tc>
                  <a:txBody>
                    <a:bodyPr/>
                    <a:lstStyle/>
                    <a:p>
                      <a:pPr>
                        <a:lnSpc>
                          <a:spcPct val="107000"/>
                        </a:lnSpc>
                        <a:spcAft>
                          <a:spcPts val="0"/>
                        </a:spcAft>
                      </a:pPr>
                      <a:r>
                        <a:rPr lang="tr-TR" sz="24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İnsanın doğası</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Rasyonel-dış belirleyicilere itaat eden-iradesi olmayan</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b="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Kendi dünyasını şekillendiren-dış belirleyicilere itaat etmeyen-iradesi olan</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30114951"/>
                  </a:ext>
                </a:extLst>
              </a:tr>
              <a:tr h="927400">
                <a:tc>
                  <a:txBody>
                    <a:bodyPr/>
                    <a:lstStyle/>
                    <a:p>
                      <a:pPr>
                        <a:lnSpc>
                          <a:spcPct val="107000"/>
                        </a:lnSpc>
                        <a:spcAft>
                          <a:spcPts val="0"/>
                        </a:spcAft>
                      </a:pPr>
                      <a:r>
                        <a:rPr lang="tr-TR" sz="2400" b="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Toplumun doğası</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Bireyin dışında ve üstünde-nesnel</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b="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Bireylerin anlam sistemleriyle inşaa edilen -öznel</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96869674"/>
                  </a:ext>
                </a:extLst>
              </a:tr>
              <a:tr h="927400">
                <a:tc>
                  <a:txBody>
                    <a:bodyPr/>
                    <a:lstStyle/>
                    <a:p>
                      <a:pPr>
                        <a:lnSpc>
                          <a:spcPct val="107000"/>
                        </a:lnSpc>
                        <a:spcAft>
                          <a:spcPts val="0"/>
                        </a:spcAft>
                      </a:pPr>
                      <a:r>
                        <a:rPr lang="tr-TR" sz="2400" b="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Birey-Toplum İlişkisi</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Belirleyici olan toplum-determinist</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24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Bireyin anlam dünyasını </a:t>
                      </a:r>
                      <a:r>
                        <a:rPr lang="tr-TR" sz="2400" b="1" dirty="0" err="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inşaa</a:t>
                      </a:r>
                      <a:r>
                        <a:rPr lang="tr-TR" sz="24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ederek sosyal dünyasını kurması</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34295224"/>
                  </a:ext>
                </a:extLst>
              </a:tr>
            </a:tbl>
          </a:graphicData>
        </a:graphic>
      </p:graphicFrame>
    </p:spTree>
    <p:extLst>
      <p:ext uri="{BB962C8B-B14F-4D97-AF65-F5344CB8AC3E}">
        <p14:creationId xmlns:p14="http://schemas.microsoft.com/office/powerpoint/2010/main" val="3261206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901805097"/>
              </p:ext>
            </p:extLst>
          </p:nvPr>
        </p:nvGraphicFramePr>
        <p:xfrm>
          <a:off x="0" y="0"/>
          <a:ext cx="12192000" cy="7432171"/>
        </p:xfrm>
        <a:graphic>
          <a:graphicData uri="http://schemas.openxmlformats.org/drawingml/2006/table">
            <a:tbl>
              <a:tblPr firstRow="1" bandRow="1">
                <a:tableStyleId>{00A15C55-8517-42AA-B614-E9B94910E393}</a:tableStyleId>
              </a:tblPr>
              <a:tblGrid>
                <a:gridCol w="4064000">
                  <a:extLst>
                    <a:ext uri="{9D8B030D-6E8A-4147-A177-3AD203B41FA5}">
                      <a16:colId xmlns:a16="http://schemas.microsoft.com/office/drawing/2014/main" val="845920288"/>
                    </a:ext>
                  </a:extLst>
                </a:gridCol>
                <a:gridCol w="4064000">
                  <a:extLst>
                    <a:ext uri="{9D8B030D-6E8A-4147-A177-3AD203B41FA5}">
                      <a16:colId xmlns:a16="http://schemas.microsoft.com/office/drawing/2014/main" val="3071412111"/>
                    </a:ext>
                  </a:extLst>
                </a:gridCol>
                <a:gridCol w="4064000">
                  <a:extLst>
                    <a:ext uri="{9D8B030D-6E8A-4147-A177-3AD203B41FA5}">
                      <a16:colId xmlns:a16="http://schemas.microsoft.com/office/drawing/2014/main" val="2466598151"/>
                    </a:ext>
                  </a:extLst>
                </a:gridCol>
              </a:tblGrid>
              <a:tr h="1219263">
                <a:tc gridSpan="3">
                  <a:txBody>
                    <a:bodyPr/>
                    <a:lstStyle/>
                    <a:p>
                      <a:pPr algn="ctr">
                        <a:lnSpc>
                          <a:spcPct val="107000"/>
                        </a:lnSpc>
                        <a:spcAft>
                          <a:spcPts val="0"/>
                        </a:spcAft>
                      </a:pPr>
                      <a:r>
                        <a:rPr lang="tr-TR" sz="3200" b="1"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Epistemolojik</a:t>
                      </a:r>
                    </a:p>
                    <a:p>
                      <a:pPr algn="l">
                        <a:lnSpc>
                          <a:spcPct val="107000"/>
                        </a:lnSpc>
                        <a:spcAft>
                          <a:spcPts val="0"/>
                        </a:spcAft>
                      </a:pPr>
                      <a:r>
                        <a:rPr lang="tr-TR" sz="3200" b="1" dirty="0" smtClean="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Varsayımlar                             PP                       YP</a:t>
                      </a:r>
                      <a:endParaRPr lang="tr-TR"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68703467"/>
                  </a:ext>
                </a:extLst>
              </a:tr>
              <a:tr h="673534">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Bilginin kaynağı nedir?</a:t>
                      </a: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Madde</a:t>
                      </a:r>
                    </a:p>
                  </a:txBody>
                  <a:tcPr marL="68580" marR="68580" marT="0" marB="0"/>
                </a:tc>
                <a:tc>
                  <a:txBody>
                    <a:bodyPr/>
                    <a:lstStyle/>
                    <a:p>
                      <a:pPr>
                        <a:lnSpc>
                          <a:spcPct val="107000"/>
                        </a:lnSpc>
                        <a:spcAft>
                          <a:spcPts val="0"/>
                        </a:spcAft>
                      </a:pPr>
                      <a:r>
                        <a:rPr lang="tr-TR" sz="2400">
                          <a:effectLst/>
                          <a:latin typeface="Arial" panose="020B0604020202020204" pitchFamily="34" charset="0"/>
                          <a:ea typeface="Calibri" panose="020F0502020204030204" pitchFamily="34" charset="0"/>
                          <a:cs typeface="Arial" panose="020B0604020202020204" pitchFamily="34" charset="0"/>
                        </a:rPr>
                        <a:t>Düşünce</a:t>
                      </a:r>
                    </a:p>
                  </a:txBody>
                  <a:tcPr marL="68580" marR="68580" marT="0" marB="0"/>
                </a:tc>
                <a:extLst>
                  <a:ext uri="{0D108BD9-81ED-4DB2-BD59-A6C34878D82A}">
                    <a16:rowId xmlns:a16="http://schemas.microsoft.com/office/drawing/2014/main" val="3348362714"/>
                  </a:ext>
                </a:extLst>
              </a:tr>
              <a:tr h="830174">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Ne kadar bilebiliriz?</a:t>
                      </a: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Evrensel yasaların tamamını bilimsel olarak bilebiliriz</a:t>
                      </a:r>
                    </a:p>
                  </a:txBody>
                  <a:tcPr marL="68580" marR="68580" marT="0" marB="0"/>
                </a:tc>
                <a:tc>
                  <a:txBody>
                    <a:bodyPr/>
                    <a:lstStyle/>
                    <a:p>
                      <a:pPr>
                        <a:lnSpc>
                          <a:spcPct val="107000"/>
                        </a:lnSpc>
                        <a:spcAft>
                          <a:spcPts val="0"/>
                        </a:spcAft>
                      </a:pPr>
                      <a:r>
                        <a:rPr lang="tr-TR" sz="2400">
                          <a:effectLst/>
                          <a:latin typeface="Arial" panose="020B0604020202020204" pitchFamily="34" charset="0"/>
                          <a:ea typeface="Calibri" panose="020F0502020204030204" pitchFamily="34" charset="0"/>
                          <a:cs typeface="Arial" panose="020B0604020202020204" pitchFamily="34" charset="0"/>
                        </a:rPr>
                        <a:t>Bilmenin sınırları vardır</a:t>
                      </a:r>
                    </a:p>
                  </a:txBody>
                  <a:tcPr marL="68580" marR="68580" marT="0" marB="0"/>
                </a:tc>
                <a:extLst>
                  <a:ext uri="{0D108BD9-81ED-4DB2-BD59-A6C34878D82A}">
                    <a16:rowId xmlns:a16="http://schemas.microsoft.com/office/drawing/2014/main" val="1426687878"/>
                  </a:ext>
                </a:extLst>
              </a:tr>
              <a:tr h="713950">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Bilim nedir?</a:t>
                      </a: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Kesin kanıtlara dayanır-</a:t>
                      </a:r>
                      <a:r>
                        <a:rPr lang="tr-TR" sz="2400" dirty="0" err="1">
                          <a:effectLst/>
                          <a:latin typeface="Arial" panose="020B0604020202020204" pitchFamily="34" charset="0"/>
                          <a:ea typeface="Calibri" panose="020F0502020204030204" pitchFamily="34" charset="0"/>
                          <a:cs typeface="Arial" panose="020B0604020202020204" pitchFamily="34" charset="0"/>
                        </a:rPr>
                        <a:t>tümelcidir</a:t>
                      </a:r>
                      <a:r>
                        <a:rPr lang="tr-TR" sz="2400" dirty="0">
                          <a:effectLst/>
                          <a:latin typeface="Arial" panose="020B0604020202020204" pitchFamily="34" charset="0"/>
                          <a:ea typeface="Calibri" panose="020F0502020204030204" pitchFamily="34" charset="0"/>
                          <a:cs typeface="Arial" panose="020B0604020202020204" pitchFamily="34" charset="0"/>
                        </a:rPr>
                        <a:t>- duyulara dayanır</a:t>
                      </a:r>
                    </a:p>
                  </a:txBody>
                  <a:tcPr marL="68580" marR="68580" marT="0" marB="0"/>
                </a:tc>
                <a:tc>
                  <a:txBody>
                    <a:bodyPr/>
                    <a:lstStyle/>
                    <a:p>
                      <a:pPr>
                        <a:lnSpc>
                          <a:spcPct val="107000"/>
                        </a:lnSpc>
                        <a:spcAft>
                          <a:spcPts val="0"/>
                        </a:spcAft>
                      </a:pPr>
                      <a:r>
                        <a:rPr lang="tr-TR" sz="2400">
                          <a:effectLst/>
                          <a:latin typeface="Arial" panose="020B0604020202020204" pitchFamily="34" charset="0"/>
                          <a:ea typeface="Calibri" panose="020F0502020204030204" pitchFamily="34" charset="0"/>
                          <a:cs typeface="Arial" panose="020B0604020202020204" pitchFamily="34" charset="0"/>
                        </a:rPr>
                        <a:t>Kesin kanıtları yoktur- tikelcidir- değerden bağımsız değildir</a:t>
                      </a:r>
                    </a:p>
                  </a:txBody>
                  <a:tcPr marL="68580" marR="68580" marT="0" marB="0"/>
                </a:tc>
                <a:extLst>
                  <a:ext uri="{0D108BD9-81ED-4DB2-BD59-A6C34878D82A}">
                    <a16:rowId xmlns:a16="http://schemas.microsoft.com/office/drawing/2014/main" val="3462184827"/>
                  </a:ext>
                </a:extLst>
              </a:tr>
              <a:tr h="963002">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Bilgi edinmenin amacı nedir?</a:t>
                      </a: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Toplumsal yapıyı düzenlemek ve kontrol etmek</a:t>
                      </a: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Sosyal dünyayı anlamak</a:t>
                      </a:r>
                    </a:p>
                  </a:txBody>
                  <a:tcPr marL="68580" marR="68580" marT="0" marB="0"/>
                </a:tc>
                <a:extLst>
                  <a:ext uri="{0D108BD9-81ED-4DB2-BD59-A6C34878D82A}">
                    <a16:rowId xmlns:a16="http://schemas.microsoft.com/office/drawing/2014/main" val="3685233319"/>
                  </a:ext>
                </a:extLst>
              </a:tr>
              <a:tr h="813570">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Bilen-bilinen arasındaki ilişkinin kapsamı nedir</a:t>
                      </a: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Araştırmacı araştırılandan bağımsızdır</a:t>
                      </a: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Araştırmacı araştırılan ile etkileşim halindedir</a:t>
                      </a:r>
                    </a:p>
                  </a:txBody>
                  <a:tcPr marL="68580" marR="68580" marT="0" marB="0"/>
                </a:tc>
                <a:extLst>
                  <a:ext uri="{0D108BD9-81ED-4DB2-BD59-A6C34878D82A}">
                    <a16:rowId xmlns:a16="http://schemas.microsoft.com/office/drawing/2014/main" val="3077621254"/>
                  </a:ext>
                </a:extLst>
              </a:tr>
              <a:tr h="547915">
                <a:tc gridSpan="3">
                  <a:txBody>
                    <a:bodyPr/>
                    <a:lstStyle/>
                    <a:p>
                      <a:pPr algn="ctr">
                        <a:lnSpc>
                          <a:spcPct val="107000"/>
                        </a:lnSpc>
                        <a:spcAft>
                          <a:spcPts val="0"/>
                        </a:spcAft>
                      </a:pPr>
                      <a:endParaRPr lang="tr-TR"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685911640"/>
                  </a:ext>
                </a:extLst>
              </a:tr>
              <a:tr h="999611">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Bilginin kaynağı nedir?</a:t>
                      </a: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Madde</a:t>
                      </a:r>
                    </a:p>
                  </a:txBody>
                  <a:tcPr marL="68580" marR="68580" marT="0" marB="0"/>
                </a:tc>
                <a:tc>
                  <a:txBody>
                    <a:bodyPr/>
                    <a:lstStyle/>
                    <a:p>
                      <a:pPr>
                        <a:lnSpc>
                          <a:spcPct val="107000"/>
                        </a:lnSpc>
                        <a:spcAft>
                          <a:spcPts val="0"/>
                        </a:spcAft>
                      </a:pPr>
                      <a:r>
                        <a:rPr lang="tr-TR" sz="2400" dirty="0">
                          <a:effectLst/>
                          <a:latin typeface="Arial" panose="020B0604020202020204" pitchFamily="34" charset="0"/>
                          <a:ea typeface="Calibri" panose="020F0502020204030204" pitchFamily="34" charset="0"/>
                          <a:cs typeface="Arial" panose="020B0604020202020204" pitchFamily="34" charset="0"/>
                        </a:rPr>
                        <a:t>Düşünce</a:t>
                      </a:r>
                    </a:p>
                  </a:txBody>
                  <a:tcPr marL="68580" marR="68580" marT="0" marB="0"/>
                </a:tc>
                <a:extLst>
                  <a:ext uri="{0D108BD9-81ED-4DB2-BD59-A6C34878D82A}">
                    <a16:rowId xmlns:a16="http://schemas.microsoft.com/office/drawing/2014/main" val="2189491602"/>
                  </a:ext>
                </a:extLst>
              </a:tr>
            </a:tbl>
          </a:graphicData>
        </a:graphic>
      </p:graphicFrame>
    </p:spTree>
    <p:extLst>
      <p:ext uri="{BB962C8B-B14F-4D97-AF65-F5344CB8AC3E}">
        <p14:creationId xmlns:p14="http://schemas.microsoft.com/office/powerpoint/2010/main" val="8004896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TotalTime>
  <Words>1025</Words>
  <Application>Microsoft Office PowerPoint</Application>
  <PresentationFormat>Geniş ekran</PresentationFormat>
  <Paragraphs>129</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Calibri Light</vt:lpstr>
      <vt:lpstr>Times New Roman</vt:lpstr>
      <vt:lpstr>Wingdings</vt:lpstr>
      <vt:lpstr>Office Teması</vt:lpstr>
      <vt:lpstr>PowerPoint Sunusu</vt:lpstr>
      <vt:lpstr>Pozitivist Paradigma(PP) </vt:lpstr>
      <vt:lpstr>PowerPoint Sunusu</vt:lpstr>
      <vt:lpstr>Pozitivist Paradigma(PP) </vt:lpstr>
      <vt:lpstr>Pozitivist Paradigma(PP) </vt:lpstr>
      <vt:lpstr>Yorumlayıcı Paradigma(YP)</vt:lpstr>
      <vt:lpstr>Yorumlayıcı Paradigma(YP)</vt:lpstr>
      <vt:lpstr>PowerPoint Sunusu</vt:lpstr>
      <vt:lpstr>PowerPoint Sunusu</vt:lpstr>
      <vt:lpstr>PowerPoint Sunusu</vt:lpstr>
      <vt:lpstr>Pozitivist Kuramlar</vt:lpstr>
      <vt:lpstr>Pozitivist Kuramlar</vt:lpstr>
      <vt:lpstr>Pozitivist Kuramlar</vt:lpstr>
      <vt:lpstr>Pozitivist Kuramlar</vt:lpstr>
      <vt:lpstr>Yorumlayıcı Kuramlar(YP)</vt:lpstr>
      <vt:lpstr>Yorumlayıcı Kuramlar</vt:lpstr>
      <vt:lpstr>Yorumlayıcı Kuramlar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Tülay Oğuz</dc:creator>
  <cp:lastModifiedBy>Tülay Oğuz</cp:lastModifiedBy>
  <cp:revision>26</cp:revision>
  <dcterms:created xsi:type="dcterms:W3CDTF">2019-05-10T08:24:29Z</dcterms:created>
  <dcterms:modified xsi:type="dcterms:W3CDTF">2020-05-16T05:11:47Z</dcterms:modified>
</cp:coreProperties>
</file>