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90" r:id="rId2"/>
    <p:sldId id="291" r:id="rId3"/>
    <p:sldId id="301" r:id="rId4"/>
    <p:sldId id="300" r:id="rId5"/>
    <p:sldId id="299" r:id="rId6"/>
    <p:sldId id="298" r:id="rId7"/>
    <p:sldId id="297" r:id="rId8"/>
    <p:sldId id="296" r:id="rId9"/>
    <p:sldId id="295" r:id="rId10"/>
    <p:sldId id="294" r:id="rId11"/>
    <p:sldId id="293" r:id="rId12"/>
    <p:sldId id="292" r:id="rId13"/>
    <p:sldId id="302" r:id="rId14"/>
    <p:sldId id="303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3" d="100"/>
          <a:sy n="93" d="100"/>
        </p:scale>
        <p:origin x="4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s://tr.wikipedia.org/wiki/Standardizasyon#Uygulama_.C5.9Eekillerine_G.C3.B6re_Standartlar" TargetMode="External"/><Relationship Id="rId13" Type="http://schemas.openxmlformats.org/officeDocument/2006/relationships/hyperlink" Target="https://tr.wikipedia.org/wiki/Standardizasyon#TS-ISO_9000_Kalite_G.C3.BCvence_Sistemleri" TargetMode="External"/><Relationship Id="rId3" Type="http://schemas.openxmlformats.org/officeDocument/2006/relationships/hyperlink" Target="https://tr.wikipedia.org/wiki/Standardizasyon#Madde_Standartlar.C4.B1" TargetMode="External"/><Relationship Id="rId7" Type="http://schemas.openxmlformats.org/officeDocument/2006/relationships/hyperlink" Target="https://tr.wikipedia.org/wiki/Standardizasyon#Hizmet_Standartlar.C4.B1" TargetMode="External"/><Relationship Id="rId12" Type="http://schemas.openxmlformats.org/officeDocument/2006/relationships/hyperlink" Target="https://tr.wikipedia.org/wiki/Standardizasyon#Uluslararas.C4.B1_Standartlar" TargetMode="External"/><Relationship Id="rId2" Type="http://schemas.openxmlformats.org/officeDocument/2006/relationships/hyperlink" Target="https://tr.wikipedia.org/wiki/Standardizasyon#Yap.C4.B1_Karakterlerine_G.C3.B6re_Standartlar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tr.wikipedia.org/wiki/Standardizasyon#Usul_.28metot.29_Standartlar.C4.B1" TargetMode="External"/><Relationship Id="rId11" Type="http://schemas.openxmlformats.org/officeDocument/2006/relationships/hyperlink" Target="https://tr.wikipedia.org/wiki/Standardizasyon#Uygulama_Alanlar.C4.B1na_G.C3.B6re_Standartlar" TargetMode="External"/><Relationship Id="rId5" Type="http://schemas.openxmlformats.org/officeDocument/2006/relationships/hyperlink" Target="https://tr.wikipedia.org/wiki/Standardizasyon#Mahsul_Standartlar.C4.B1" TargetMode="External"/><Relationship Id="rId15" Type="http://schemas.openxmlformats.org/officeDocument/2006/relationships/hyperlink" Target="https://tr.wikipedia.org/wiki/Standardizasyon#CE_.C4.B0.C5.9Fareti" TargetMode="External"/><Relationship Id="rId10" Type="http://schemas.openxmlformats.org/officeDocument/2006/relationships/hyperlink" Target="https://tr.wikipedia.org/wiki/Standardizasyon#Zorunlu_Standartlar" TargetMode="External"/><Relationship Id="rId4" Type="http://schemas.openxmlformats.org/officeDocument/2006/relationships/hyperlink" Target="https://tr.wikipedia.org/wiki/Standardizasyon#Mamul_Standartlar.C4.B1" TargetMode="External"/><Relationship Id="rId9" Type="http://schemas.openxmlformats.org/officeDocument/2006/relationships/hyperlink" Target="https://tr.wikipedia.org/wiki/Standardizasyon#.C4.B0ste.C4.9Fe_Ba.C4.9Fl.C4.B1_Standartlar" TargetMode="External"/><Relationship Id="rId14" Type="http://schemas.openxmlformats.org/officeDocument/2006/relationships/hyperlink" Target="https://tr.wikipedia.org/wiki/Standardizasyon#EN_45000_Akreditasyon_Standartlar.C4.B1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88369" y="322487"/>
            <a:ext cx="11219379" cy="1230419"/>
          </a:xfrm>
        </p:spPr>
        <p:txBody>
          <a:bodyPr>
            <a:normAutofit/>
          </a:bodyPr>
          <a:lstStyle/>
          <a:p>
            <a:pPr algn="ctr"/>
            <a:r>
              <a:rPr lang="tr-TR" sz="2800" b="1" dirty="0"/>
              <a:t>ÜRÜN</a:t>
            </a:r>
            <a:r>
              <a:rPr lang="tr-TR" sz="2800" dirty="0"/>
              <a:t/>
            </a:r>
            <a:br>
              <a:rPr lang="tr-TR" sz="2800" dirty="0"/>
            </a:b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5" name="Resim 14"/>
          <p:cNvPicPr/>
          <p:nvPr/>
        </p:nvPicPr>
        <p:blipFill>
          <a:blip r:embed="rId2"/>
          <a:stretch>
            <a:fillRect/>
          </a:stretch>
        </p:blipFill>
        <p:spPr>
          <a:xfrm>
            <a:off x="4329747" y="2000567"/>
            <a:ext cx="3532505" cy="2856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9344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88369" y="322487"/>
            <a:ext cx="11219379" cy="1230419"/>
          </a:xfrm>
        </p:spPr>
        <p:txBody>
          <a:bodyPr>
            <a:normAutofit/>
          </a:bodyPr>
          <a:lstStyle/>
          <a:p>
            <a:pPr algn="ctr"/>
            <a:r>
              <a:rPr lang="tr-TR" sz="2800" b="1" dirty="0"/>
              <a:t>ÜRÜN</a:t>
            </a:r>
            <a:r>
              <a:rPr lang="tr-TR" sz="2800" dirty="0"/>
              <a:t/>
            </a:r>
            <a:br>
              <a:rPr lang="tr-TR" sz="2800" dirty="0"/>
            </a:b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1917843" y="1552906"/>
            <a:ext cx="8551524" cy="45635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Tarım ve Gıda Ürünleri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Gıda ürünleri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Organik ürünler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İşlenmiş ürünler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İyi tarım </a:t>
            </a:r>
            <a:r>
              <a:rPr lang="tr-TR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ürünleri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Tarım </a:t>
            </a: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 gıda ürünlerinin özellikleri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Tarım ve gıda ürünlerinin bazı özellikleri şu şekilde </a:t>
            </a:r>
            <a:r>
              <a:rPr lang="tr-TR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verilebilir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a)Tüketicinin enerji gereksinimini karşılarlar,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b)Tüketicinin sağlığı için önemlidir,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c)Kişinin susuzluk ve açlığını giderir,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d)Kişiyi uyarır veya gevşetir.</a:t>
            </a:r>
            <a:endParaRPr lang="tr-T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26067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88369" y="322487"/>
            <a:ext cx="11219379" cy="1230419"/>
          </a:xfrm>
        </p:spPr>
        <p:txBody>
          <a:bodyPr>
            <a:normAutofit/>
          </a:bodyPr>
          <a:lstStyle/>
          <a:p>
            <a:pPr algn="ctr"/>
            <a:r>
              <a:rPr lang="tr-TR" sz="2800" b="1" dirty="0"/>
              <a:t>ÜRÜN</a:t>
            </a:r>
            <a:r>
              <a:rPr lang="tr-TR" sz="2800" dirty="0"/>
              <a:t/>
            </a:r>
            <a:br>
              <a:rPr lang="tr-TR" sz="2800" dirty="0"/>
            </a:b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3048000" y="1431082"/>
            <a:ext cx="7770688" cy="39958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Tarım ve gıda ürünlerinin pazarının genel özellikleri 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Değişik mahsul çeşitleri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Mevsimsel etkiler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Üretim düzeylerini artırma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Coğrafi yoğunlaşma ve değişen üretim maliyetleri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Türetilmiş talep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>
              <a:lnSpc>
                <a:spcPct val="150000"/>
              </a:lnSpc>
              <a:spcAft>
                <a:spcPts val="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Tarım ve gıda ürünleri tüketici değerlendirmeleri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Ekoloji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Sağlık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Lüks ihtiyaçlar ve memnuniyet</a:t>
            </a:r>
            <a:endParaRPr lang="tr-T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03157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88369" y="322487"/>
            <a:ext cx="11219379" cy="1230419"/>
          </a:xfrm>
        </p:spPr>
        <p:txBody>
          <a:bodyPr>
            <a:normAutofit/>
          </a:bodyPr>
          <a:lstStyle/>
          <a:p>
            <a:pPr algn="ctr"/>
            <a:r>
              <a:rPr lang="tr-TR" sz="2800" b="1" dirty="0"/>
              <a:t>ÜRÜN</a:t>
            </a:r>
            <a:r>
              <a:rPr lang="tr-TR" sz="2800" dirty="0"/>
              <a:t/>
            </a:r>
            <a:br>
              <a:rPr lang="tr-TR" sz="2800" dirty="0"/>
            </a:b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Resim 2"/>
          <p:cNvPicPr/>
          <p:nvPr/>
        </p:nvPicPr>
        <p:blipFill>
          <a:blip r:embed="rId2"/>
          <a:stretch>
            <a:fillRect/>
          </a:stretch>
        </p:blipFill>
        <p:spPr>
          <a:xfrm>
            <a:off x="3215640" y="1651952"/>
            <a:ext cx="5760720" cy="3554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45477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88369" y="322487"/>
            <a:ext cx="11219379" cy="1230419"/>
          </a:xfrm>
        </p:spPr>
        <p:txBody>
          <a:bodyPr>
            <a:normAutofit/>
          </a:bodyPr>
          <a:lstStyle/>
          <a:p>
            <a:pPr algn="ctr"/>
            <a:r>
              <a:rPr lang="tr-TR" sz="2800" b="1" dirty="0"/>
              <a:t>ÜRÜN</a:t>
            </a:r>
            <a:r>
              <a:rPr lang="tr-TR" sz="2800" dirty="0"/>
              <a:t/>
            </a:r>
            <a:br>
              <a:rPr lang="tr-TR" sz="2800" dirty="0"/>
            </a:b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2904161" y="1302810"/>
            <a:ext cx="8161105" cy="46131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tr-TR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Ürün </a:t>
            </a: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yaşam eğrisi olgunluk dönemi stratejileri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1-Pazar modifikasyonu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2-Ürün modifikasyonu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3-Pazar karması modifikasyonu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Ürün yaşam eğrisi düşme dönemi stratejileri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İşletme bu aşamada şu stratejileri uygulayabilir.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İşletme pazarlama programını gözden geçirir ve ürün hattındaki ürün sayısını azaltır, ürünü en iyi satış noktaları vasıtalarıyla ve yoğun promosyonla satar.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Ürünü yeniden pozisyonlar, yeniden paketler ve yeni pazarlama stratejileri geliştirir.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Ürünü tamamen pazardan çeker.</a:t>
            </a:r>
            <a:endParaRPr lang="tr-T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67136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88369" y="322487"/>
            <a:ext cx="11219379" cy="1230419"/>
          </a:xfrm>
        </p:spPr>
        <p:txBody>
          <a:bodyPr>
            <a:normAutofit/>
          </a:bodyPr>
          <a:lstStyle/>
          <a:p>
            <a:pPr algn="ctr"/>
            <a:r>
              <a:rPr lang="tr-TR" sz="2800" b="1" dirty="0"/>
              <a:t>ÜRÜN</a:t>
            </a:r>
            <a:r>
              <a:rPr lang="tr-TR" sz="2800" dirty="0"/>
              <a:t/>
            </a:r>
            <a:br>
              <a:rPr lang="tr-TR" sz="2800" dirty="0"/>
            </a:b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2883613" y="1375181"/>
            <a:ext cx="8304943" cy="17445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tr-TR" sz="1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Yeni Ürün Geliştirme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tr-TR" sz="1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Yeni ürün nedir?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2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1- Gerçekten yeni bir ürün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2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2-İşletme için yeni, pazar için yeni olmayan ürün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2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3-Başka ülkelerde üretilmekte olan bir malın uyarlanarak pazara sunulması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2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4-İşletmenin değişiklik yaparak pazara sunduğu ürün</a:t>
            </a:r>
            <a:endParaRPr lang="tr-T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Resim 3"/>
          <p:cNvPicPr/>
          <p:nvPr/>
        </p:nvPicPr>
        <p:blipFill>
          <a:blip r:embed="rId2"/>
          <a:stretch>
            <a:fillRect/>
          </a:stretch>
        </p:blipFill>
        <p:spPr>
          <a:xfrm>
            <a:off x="2748594" y="3631117"/>
            <a:ext cx="5379720" cy="1082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3826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88369" y="322487"/>
            <a:ext cx="11219379" cy="1230419"/>
          </a:xfrm>
        </p:spPr>
        <p:txBody>
          <a:bodyPr>
            <a:normAutofit/>
          </a:bodyPr>
          <a:lstStyle/>
          <a:p>
            <a:pPr algn="ctr"/>
            <a:r>
              <a:rPr lang="tr-TR" sz="2800" b="1" dirty="0"/>
              <a:t>ÜRÜN</a:t>
            </a:r>
            <a:r>
              <a:rPr lang="tr-TR" sz="2800" dirty="0"/>
              <a:t/>
            </a:r>
            <a:br>
              <a:rPr lang="tr-TR" sz="2800" dirty="0"/>
            </a:b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3346636" y="1298990"/>
            <a:ext cx="4101444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49580">
              <a:lnSpc>
                <a:spcPct val="150000"/>
              </a:lnSpc>
              <a:spcAft>
                <a:spcPts val="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Ürününün Tamamlayıcı Özellikleri</a:t>
            </a:r>
            <a:endParaRPr lang="tr-T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Resim 3"/>
          <p:cNvPicPr/>
          <p:nvPr/>
        </p:nvPicPr>
        <p:blipFill>
          <a:blip r:embed="rId2"/>
          <a:stretch>
            <a:fillRect/>
          </a:stretch>
        </p:blipFill>
        <p:spPr>
          <a:xfrm>
            <a:off x="3695700" y="2100580"/>
            <a:ext cx="4800600" cy="2656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36225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88369" y="322487"/>
            <a:ext cx="11219379" cy="1230419"/>
          </a:xfrm>
        </p:spPr>
        <p:txBody>
          <a:bodyPr>
            <a:normAutofit/>
          </a:bodyPr>
          <a:lstStyle/>
          <a:p>
            <a:pPr algn="ctr"/>
            <a:r>
              <a:rPr lang="tr-TR" sz="2800" b="1" dirty="0"/>
              <a:t>ÜRÜN</a:t>
            </a:r>
            <a:r>
              <a:rPr lang="tr-TR" sz="2800" dirty="0"/>
              <a:t/>
            </a:r>
            <a:br>
              <a:rPr lang="tr-TR" sz="2800" dirty="0"/>
            </a:b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Resim 2"/>
          <p:cNvPicPr/>
          <p:nvPr/>
        </p:nvPicPr>
        <p:blipFill>
          <a:blip r:embed="rId2"/>
          <a:stretch>
            <a:fillRect/>
          </a:stretch>
        </p:blipFill>
        <p:spPr>
          <a:xfrm>
            <a:off x="3858577" y="1714500"/>
            <a:ext cx="4474845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25901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88369" y="322487"/>
            <a:ext cx="11219379" cy="1230419"/>
          </a:xfrm>
        </p:spPr>
        <p:txBody>
          <a:bodyPr>
            <a:normAutofit/>
          </a:bodyPr>
          <a:lstStyle/>
          <a:p>
            <a:pPr algn="ctr"/>
            <a:r>
              <a:rPr lang="tr-TR" sz="2800" b="1" dirty="0"/>
              <a:t>ÜRÜN</a:t>
            </a:r>
            <a:r>
              <a:rPr lang="tr-TR" sz="2800" dirty="0"/>
              <a:t/>
            </a:r>
            <a:br>
              <a:rPr lang="tr-TR" sz="2800" dirty="0"/>
            </a:b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2934985" y="1158962"/>
            <a:ext cx="6096000" cy="2331536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Paketleme ve ambalajlama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Paketleme ve ambalajlamanın öneminin artması şu şekilde sıralanabilir </a:t>
            </a:r>
            <a:endParaRPr lang="tr-TR" sz="12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a)Self-servisin artması, süpermarket ve hipermarketlerin gelişmesi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b)Rekabetin toptancı ve perakendecileri ürün dağıtımında (depolama, yükleme, boşaltma, taşıma) etkinlik ve verimlilik sağlamaya zorlaması,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c) Gelir yükselmesi dolayısıyla kolaylık, görünüş ve çekicilik talebinin artması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d)Rekabetin gelişmesinden dolayı daha çekici bir paketleme ile tüketicinin ilgisini çekme düşüncesidir.</a:t>
            </a:r>
            <a:endParaRPr lang="tr-T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2911387"/>
              </p:ext>
            </p:extLst>
          </p:nvPr>
        </p:nvGraphicFramePr>
        <p:xfrm>
          <a:off x="3186406" y="3858012"/>
          <a:ext cx="5754370" cy="19945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38275"/>
                <a:gridCol w="1438275"/>
                <a:gridCol w="1438910"/>
                <a:gridCol w="1438910"/>
              </a:tblGrid>
              <a:tr h="0"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ANA AMAÇLAR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YARDIMCI AMAÇLAR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Paketleme ve ürün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Paketleme ve fiziksel dağıtım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Paketleme ve alıcı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Paketleme ve satış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Muhafaza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Depolama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Bilgi sağlama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Tanımlama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Kullanım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Taşıma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Kullanım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İmaj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Benimseme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Koruma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Satın alma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Reklam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Hijyen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Teslim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Tekrar Kullanım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Satış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Estetik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Sınıflandırma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70120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88369" y="322487"/>
            <a:ext cx="11219379" cy="1230419"/>
          </a:xfrm>
        </p:spPr>
        <p:txBody>
          <a:bodyPr>
            <a:normAutofit/>
          </a:bodyPr>
          <a:lstStyle/>
          <a:p>
            <a:pPr algn="ctr"/>
            <a:r>
              <a:rPr lang="tr-TR" sz="2800" b="1" dirty="0"/>
              <a:t>ÜRÜN</a:t>
            </a:r>
            <a:r>
              <a:rPr lang="tr-TR" sz="2800" dirty="0"/>
              <a:t/>
            </a:r>
            <a:br>
              <a:rPr lang="tr-TR" sz="2800" dirty="0"/>
            </a:b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Resim 2"/>
          <p:cNvPicPr/>
          <p:nvPr/>
        </p:nvPicPr>
        <p:blipFill>
          <a:blip r:embed="rId2"/>
          <a:stretch>
            <a:fillRect/>
          </a:stretch>
        </p:blipFill>
        <p:spPr>
          <a:xfrm>
            <a:off x="3672840" y="1452562"/>
            <a:ext cx="4846320" cy="3952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24173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88369" y="322487"/>
            <a:ext cx="11219379" cy="1230419"/>
          </a:xfrm>
        </p:spPr>
        <p:txBody>
          <a:bodyPr>
            <a:normAutofit/>
          </a:bodyPr>
          <a:lstStyle/>
          <a:p>
            <a:pPr algn="ctr"/>
            <a:r>
              <a:rPr lang="tr-TR" sz="2800" b="1" dirty="0"/>
              <a:t>ÜRÜN</a:t>
            </a:r>
            <a:r>
              <a:rPr lang="tr-TR" sz="2800" dirty="0"/>
              <a:t/>
            </a:r>
            <a:br>
              <a:rPr lang="tr-TR" sz="2800" dirty="0"/>
            </a:b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Resim 2"/>
          <p:cNvPicPr/>
          <p:nvPr/>
        </p:nvPicPr>
        <p:blipFill>
          <a:blip r:embed="rId2"/>
          <a:stretch>
            <a:fillRect/>
          </a:stretch>
        </p:blipFill>
        <p:spPr>
          <a:xfrm>
            <a:off x="3996326" y="1290851"/>
            <a:ext cx="3562350" cy="2714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12486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88369" y="322487"/>
            <a:ext cx="11219379" cy="1230419"/>
          </a:xfrm>
        </p:spPr>
        <p:txBody>
          <a:bodyPr>
            <a:normAutofit/>
          </a:bodyPr>
          <a:lstStyle/>
          <a:p>
            <a:pPr algn="ctr"/>
            <a:r>
              <a:rPr lang="tr-TR" sz="2800" b="1" dirty="0"/>
              <a:t>ÜRÜN</a:t>
            </a:r>
            <a:r>
              <a:rPr lang="tr-TR" sz="2800" dirty="0"/>
              <a:t/>
            </a:r>
            <a:br>
              <a:rPr lang="tr-TR" sz="2800" dirty="0"/>
            </a:b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2698679" y="1346317"/>
            <a:ext cx="8068638" cy="48245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tr-TR" sz="1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Tasarım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 uygulamalar tasarımdan etkilenmektedir. Bu konuda, standardizasyonu teşvik eden faktörler </a:t>
            </a:r>
            <a:r>
              <a:rPr lang="tr-TR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şunlardır</a:t>
            </a:r>
          </a:p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tr-TR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üretim ve pazarlama ölçek ekonomileri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 tüketici hareketliliği – Ne kadar seyahat o kadar talep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3) teknolojisi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4) imaj, örneğin,  </a:t>
            </a:r>
            <a:r>
              <a:rPr lang="tr-TR" sz="1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made</a:t>
            </a: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tr-TR" sz="1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Turkey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Tasarımı teşvik eden faktörler </a:t>
            </a:r>
            <a:r>
              <a:rPr lang="tr-TR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şunlardır</a:t>
            </a:r>
          </a:p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tr-TR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kullanım koşulları farklılığı- Bunlar, iklim, beceri,  okuryazarlık seviyesi, kültür ya da fiziksel koşullar olabilir. Mısır, örneğin, Afrika’da öğütülmüş olarak satılırken, Avrupa’da öyle satılmaz, koçanı yenir.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 Genel piyasa faktörleri - gelirler, tat vb. örneğin, kuşkonmaz konserveleri gelişmiş ülkelerde uygun görülürken, gelişmekte olan ülkelerde iyi satılmaz. 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3) Devlet - vergilendirme, ithalat kotaları, tarife dışı engeller, etiketleme, sağlık koşulları. Tarife dışı engeller, tarafsızlığı kısıtlayan veya rekabeti ortadan kaldırmaya çalışmasına rağmen, önemli bir girişimdir.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4) Tarih- Bazen, sömürgeciliğin bir sonucu olarak, üretim tesisleri yurtdışında kurulmuş olabilir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5) Finansal hususlar- satış veya kârlarını maksimize etmek için işletmeler yerel ürünlerin gelişimine uyum gösterebilirler.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6) Basınç- Bazen, AB örneğinde olduğu gibi, tedarikçiler pazarlara girmek için dayatılan kural ve düzenlemelere uyum sağlamaya zorlanmaktadırlar.</a:t>
            </a:r>
            <a:endParaRPr lang="tr-T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75718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88369" y="322487"/>
            <a:ext cx="11219379" cy="1230419"/>
          </a:xfrm>
        </p:spPr>
        <p:txBody>
          <a:bodyPr>
            <a:normAutofit/>
          </a:bodyPr>
          <a:lstStyle/>
          <a:p>
            <a:pPr algn="ctr"/>
            <a:r>
              <a:rPr lang="tr-TR" sz="2800" b="1" dirty="0"/>
              <a:t>ÜRÜN</a:t>
            </a:r>
            <a:r>
              <a:rPr lang="tr-TR" sz="2800" dirty="0"/>
              <a:t/>
            </a:r>
            <a:br>
              <a:rPr lang="tr-TR" sz="2800" dirty="0"/>
            </a:b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2945258" y="1314816"/>
            <a:ext cx="6096000" cy="5543184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tr-TR" sz="1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Markalama ve etiket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Marka, ürüne kimlik kazandırma ve rakiplerinden farklılaştırma gibi klasik yararlarından öte günümüzde tek başına aktif bir değer haline gelmektedir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İyi bir marka isminde bulunması gereken özellikler aşağıdaki gibi sıralanabilir(Ateşoğlu,2003): 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Kısa ve sade, mümkün olduğunca tek heceden oluşmalı, 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Söylenmesi, hecelenmesi ve okunması kolay, 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Tanınması ve hatırlanması kolay, 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Her dilde telaffuz edilebilmeli, yani diğer dillere uyarlanabilmeli, yabancı dillerde kötü bir anlamı bulunmamalı, 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Her zaman güncel olmalı, 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Ürünün yararlarını ve kullanımını çağrıştırmalı, 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Reklam araçlarında kullanmaya uygun olmalı, 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Etiketleme ve ambalajlama ihtiyaçlarına uyarlanabilmeli, 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İstenmeyen imajları çağrıştırmamalı, genel ahlak ve adaba aykırı olmamalı, 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Yasalara aykırı olmamalı, tescil edilmeye ve korunmaya elverişli olmalı, 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Logo ve grafik tasarımına elverişli olmalı.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2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İşletme ismi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2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İşletme ismiyle birlikte bireysel isim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2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Aile ismi</a:t>
            </a:r>
            <a:endParaRPr lang="tr-T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19644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88369" y="322487"/>
            <a:ext cx="11219379" cy="1230419"/>
          </a:xfrm>
        </p:spPr>
        <p:txBody>
          <a:bodyPr>
            <a:normAutofit/>
          </a:bodyPr>
          <a:lstStyle/>
          <a:p>
            <a:pPr algn="ctr"/>
            <a:r>
              <a:rPr lang="tr-TR" sz="2800" b="1" dirty="0"/>
              <a:t>ÜRÜN</a:t>
            </a:r>
            <a:r>
              <a:rPr lang="tr-TR" sz="2800" dirty="0"/>
              <a:t/>
            </a:r>
            <a:br>
              <a:rPr lang="tr-TR" sz="2800" dirty="0"/>
            </a:b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1996611" y="1418024"/>
            <a:ext cx="8602894" cy="4411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>
              <a:lnSpc>
                <a:spcPct val="150000"/>
              </a:lnSpc>
              <a:spcAft>
                <a:spcPts val="0"/>
              </a:spcAft>
            </a:pPr>
            <a:r>
              <a:rPr lang="tr-TR" sz="1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Garanti ve yasal koruma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Standardizasyon ve uyarlama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tr-TR" sz="12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Yapı Karakterlerine Göre Standartlar</a:t>
            </a: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1-Madde Standartları</a:t>
            </a: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2-Ürün Standartları</a:t>
            </a: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3-Mahsul Standartları</a:t>
            </a: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,</a:t>
            </a: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6"/>
              </a:rPr>
              <a:t>4-Usul (metot) Standartları</a:t>
            </a: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7"/>
              </a:rPr>
              <a:t>5-Hizmet Standartları</a:t>
            </a: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2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8"/>
              </a:rPr>
              <a:t>Uygulama Şekillerine Göre Standartlar</a:t>
            </a: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9"/>
              </a:rPr>
              <a:t>1-İsteğe Bağlı Standartlar</a:t>
            </a: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10"/>
              </a:rPr>
              <a:t>2-Zorunlu Standartlar</a:t>
            </a: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11"/>
              </a:rPr>
              <a:t>	Uygulama Alanlarına Göre Standartlar</a:t>
            </a: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;1-İşletme,2-Endüstriyel, 3-Ulusal, 4-</a:t>
            </a:r>
            <a:r>
              <a:rPr lang="tr-TR" sz="12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12"/>
              </a:rPr>
              <a:t>Uluslararası Standartlar</a:t>
            </a:r>
            <a:r>
              <a:rPr lang="tr-TR" sz="12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13"/>
              </a:rPr>
              <a:t>1-TS-ISO 9000 Kalite Güvence Sistemleri</a:t>
            </a: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14"/>
              </a:rPr>
              <a:t>2-EN 45000 Akreditasyon Standartları</a:t>
            </a: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,</a:t>
            </a: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15"/>
              </a:rPr>
              <a:t>3-CE İşareti</a:t>
            </a: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 4- IFS Uluslararası Gıda Standardı  olarak sınıflandırılabilir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tr-TR" sz="12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Standardizasyonun Üreticiye Faydaları</a:t>
            </a: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1--Üretimin belirli plân ve programlara göre yapılmasına yardımcı olur.2-Uygun kalite ve seri imalâta imkân sağlar.3-Kayıp ve artıkları asgariye indirir. 4-Verimliliği ve hasılayı artırır. 5-Depolamayı ve taşımayı kolaylaştırır, stokların azalmasını sağlar.6-Maliyeti düşürür.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tr-TR" sz="12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Standardizasyonun Ekonomiye Faydaları</a:t>
            </a: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;1-Kaliteyi teşvik eder, kalite seviyesi düşük üretimle meydana gelecek emek, zaman ve hammadde israfını ortadan kaldırır.2-Sanayiyi belirli hedeflere yöneltir. Üretimde kalitenin gelişmesine yardımcı olur.3-Ekonomide arz ve talebin dengelenmesinde yardımcı olur. 4-Yanlış anlamaları ve anlaşmazlıkları ortadan kaldırır. 5-İhracatta ve ithalatta üstünlük sağlar. 6-Yan sanayi dallarının kurulması ve gelişmesine yardımcı olur. 7-Rekabeti geliştirir. 8-Kötü malı piyasadan siler.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tr-TR" sz="12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Standardizasyonun Tüketiciye Faydaları;1</a:t>
            </a: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-Can ve mal güvenliğini sağlar.2-Karşılaştırma ve seçim kolaylığı sağlar.3-Fiyat ve kalite yönünden aldanmaları önler.4-Ucuzluğa yol açar.4-Ruh sağlığını korur. Stresi önler.5-Tüketicinin bilinçlenmesinde etkili rol oynar.</a:t>
            </a:r>
            <a:endParaRPr lang="tr-T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01052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vre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TM04033919[[fn=Devre]]</Template>
  <TotalTime>543</TotalTime>
  <Words>598</Words>
  <Application>Microsoft Office PowerPoint</Application>
  <PresentationFormat>Geniş ekran</PresentationFormat>
  <Paragraphs>119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20" baseType="lpstr">
      <vt:lpstr>Arial</vt:lpstr>
      <vt:lpstr>Calibri</vt:lpstr>
      <vt:lpstr>Times New Roman</vt:lpstr>
      <vt:lpstr>Trebuchet MS</vt:lpstr>
      <vt:lpstr>Tw Cen MT</vt:lpstr>
      <vt:lpstr>Devre</vt:lpstr>
      <vt:lpstr>ÜRÜN </vt:lpstr>
      <vt:lpstr>ÜRÜN </vt:lpstr>
      <vt:lpstr>ÜRÜN </vt:lpstr>
      <vt:lpstr>ÜRÜN </vt:lpstr>
      <vt:lpstr>ÜRÜN </vt:lpstr>
      <vt:lpstr>ÜRÜN </vt:lpstr>
      <vt:lpstr>ÜRÜN </vt:lpstr>
      <vt:lpstr>ÜRÜN </vt:lpstr>
      <vt:lpstr>ÜRÜN </vt:lpstr>
      <vt:lpstr>ÜRÜN </vt:lpstr>
      <vt:lpstr>ÜRÜN </vt:lpstr>
      <vt:lpstr>ÜRÜN </vt:lpstr>
      <vt:lpstr>ÜRÜN </vt:lpstr>
      <vt:lpstr>ÜRÜN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Ekonomi, Tarım ekonomisi ve üretim ekonomisi Nedir?</dc:title>
  <dc:creator>halil fidan</dc:creator>
  <cp:lastModifiedBy>halil fidan</cp:lastModifiedBy>
  <cp:revision>166</cp:revision>
  <dcterms:created xsi:type="dcterms:W3CDTF">2018-11-16T06:39:51Z</dcterms:created>
  <dcterms:modified xsi:type="dcterms:W3CDTF">2018-11-23T11:06:07Z</dcterms:modified>
</cp:coreProperties>
</file>