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2" r:id="rId3"/>
    <p:sldId id="328" r:id="rId4"/>
    <p:sldId id="329" r:id="rId5"/>
    <p:sldId id="330" r:id="rId6"/>
    <p:sldId id="31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6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27.10.2019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3786190"/>
            <a:ext cx="7215238" cy="100013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+mn-lt"/>
              </a:rPr>
              <a:t>DBB134</a:t>
            </a:r>
            <a:r>
              <a:rPr lang="tr-TR" sz="2800" b="1" dirty="0" smtClean="0">
                <a:latin typeface="+mn-lt"/>
              </a:rPr>
              <a:t/>
            </a:r>
            <a:br>
              <a:rPr lang="tr-TR" sz="2800" b="1" dirty="0" smtClean="0">
                <a:latin typeface="+mn-lt"/>
              </a:rPr>
            </a:br>
            <a:r>
              <a:rPr lang="tr-TR" sz="3000" b="1" dirty="0" smtClean="0">
                <a:latin typeface="+mn-lt"/>
              </a:rPr>
              <a:t>Bilimsel Araştırmanın Temelleri</a:t>
            </a:r>
            <a:endParaRPr lang="tr-TR" sz="3000" b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Çarşamba, 09.00-11.00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 Üyesi İpek </a:t>
            </a:r>
            <a:r>
              <a:rPr kumimoji="0" lang="tr-TR" sz="160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Pınar</a:t>
            </a:r>
            <a:r>
              <a:rPr kumimoji="0" lang="tr-TR" sz="160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algn="just"/>
            <a:endParaRPr lang="tr-TR" sz="3200" b="1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tr-TR" sz="2900" b="1" dirty="0" smtClean="0">
                <a:latin typeface="Book Antiqua" panose="02040602050305030304" pitchFamily="18" charset="0"/>
              </a:rPr>
              <a:t>Kaynakça Örnekleri</a:t>
            </a:r>
            <a:endParaRPr lang="en-US" sz="1300" dirty="0">
              <a:latin typeface="Book Antiqua" panose="0204060205030503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37789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4" name="Grup 13"/>
          <p:cNvGrpSpPr/>
          <p:nvPr/>
        </p:nvGrpSpPr>
        <p:grpSpPr>
          <a:xfrm>
            <a:off x="1187624" y="1556792"/>
            <a:ext cx="6912768" cy="1404300"/>
            <a:chOff x="0" y="0"/>
            <a:chExt cx="4467225" cy="1154521"/>
          </a:xfrm>
        </p:grpSpPr>
        <p:sp>
          <p:nvSpPr>
            <p:cNvPr id="25" name="Metin Kutusu 9"/>
            <p:cNvSpPr txBox="1">
              <a:spLocks noChangeArrowheads="1"/>
            </p:cNvSpPr>
            <p:nvPr/>
          </p:nvSpPr>
          <p:spPr bwMode="auto">
            <a:xfrm>
              <a:off x="250372" y="925286"/>
              <a:ext cx="1424837" cy="229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>
                  <a:latin typeface="Book Antiqua" panose="02040602050305030304" pitchFamily="18" charset="0"/>
                </a:rPr>
                <a:t>Harvard Üniversitesi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6" name="Metin Kutusu 10"/>
            <p:cNvSpPr txBox="1">
              <a:spLocks noChangeArrowheads="1"/>
            </p:cNvSpPr>
            <p:nvPr/>
          </p:nvSpPr>
          <p:spPr bwMode="auto">
            <a:xfrm>
              <a:off x="0" y="457200"/>
              <a:ext cx="1442541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>
                  <a:latin typeface="Book Antiqua" panose="02040602050305030304" pitchFamily="18" charset="0"/>
                </a:rPr>
                <a:t>Beste </a:t>
              </a:r>
              <a:r>
                <a:rPr lang="tr-TR" sz="1600" dirty="0" err="1">
                  <a:latin typeface="Book Antiqua" panose="02040602050305030304" pitchFamily="18" charset="0"/>
                </a:rPr>
                <a:t>Kamali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7" name="Metin Kutusu 11"/>
            <p:cNvSpPr txBox="1">
              <a:spLocks noChangeArrowheads="1"/>
            </p:cNvSpPr>
            <p:nvPr/>
          </p:nvSpPr>
          <p:spPr bwMode="auto">
            <a:xfrm>
              <a:off x="0" y="0"/>
              <a:ext cx="4467225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 err="1">
                  <a:latin typeface="Book Antiqua" panose="02040602050305030304" pitchFamily="18" charset="0"/>
                </a:rPr>
                <a:t>Topics</a:t>
              </a:r>
              <a:r>
                <a:rPr lang="tr-TR" sz="1600" dirty="0">
                  <a:latin typeface="Book Antiqua" panose="02040602050305030304" pitchFamily="18" charset="0"/>
                </a:rPr>
                <a:t> at </a:t>
              </a:r>
              <a:r>
                <a:rPr lang="tr-TR" sz="1600" dirty="0" err="1">
                  <a:latin typeface="Book Antiqua" panose="02040602050305030304" pitchFamily="18" charset="0"/>
                </a:rPr>
                <a:t>the</a:t>
              </a:r>
              <a:r>
                <a:rPr lang="tr-TR" sz="1600" dirty="0">
                  <a:latin typeface="Book Antiqua" panose="02040602050305030304" pitchFamily="18" charset="0"/>
                </a:rPr>
                <a:t> PF </a:t>
              </a:r>
              <a:r>
                <a:rPr lang="tr-TR" sz="1600" dirty="0" err="1">
                  <a:latin typeface="Book Antiqua" panose="02040602050305030304" pitchFamily="18" charset="0"/>
                </a:rPr>
                <a:t>interface</a:t>
              </a:r>
              <a:r>
                <a:rPr lang="tr-TR" sz="1600" dirty="0">
                  <a:latin typeface="Book Antiqua" panose="02040602050305030304" pitchFamily="18" charset="0"/>
                </a:rPr>
                <a:t> of </a:t>
              </a:r>
              <a:r>
                <a:rPr lang="tr-TR" sz="1600" dirty="0" err="1">
                  <a:latin typeface="Book Antiqua" panose="02040602050305030304" pitchFamily="18" charset="0"/>
                </a:rPr>
                <a:t>Turkish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9" name="Metin Kutusu 13"/>
            <p:cNvSpPr txBox="1">
              <a:spLocks noChangeArrowheads="1"/>
            </p:cNvSpPr>
            <p:nvPr/>
          </p:nvSpPr>
          <p:spPr bwMode="auto">
            <a:xfrm>
              <a:off x="1474163" y="446086"/>
              <a:ext cx="2993062" cy="2879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>
                  <a:latin typeface="Book Antiqua" panose="02040602050305030304" pitchFamily="18" charset="0"/>
                </a:rPr>
                <a:t>Yayınlanmamış Doktora Tezi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30" name="Metin Kutusu 14"/>
            <p:cNvSpPr txBox="1">
              <a:spLocks noChangeArrowheads="1"/>
            </p:cNvSpPr>
            <p:nvPr/>
          </p:nvSpPr>
          <p:spPr bwMode="auto">
            <a:xfrm>
              <a:off x="1768277" y="916723"/>
              <a:ext cx="651510" cy="2260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effectLst/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2011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989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4" name="Grup 13"/>
          <p:cNvGrpSpPr/>
          <p:nvPr/>
        </p:nvGrpSpPr>
        <p:grpSpPr>
          <a:xfrm>
            <a:off x="1187624" y="1556792"/>
            <a:ext cx="6480781" cy="892873"/>
            <a:chOff x="0" y="0"/>
            <a:chExt cx="4188063" cy="734060"/>
          </a:xfrm>
        </p:grpSpPr>
        <p:sp>
          <p:nvSpPr>
            <p:cNvPr id="25" name="Metin Kutusu 9"/>
            <p:cNvSpPr txBox="1">
              <a:spLocks noChangeArrowheads="1"/>
            </p:cNvSpPr>
            <p:nvPr/>
          </p:nvSpPr>
          <p:spPr bwMode="auto">
            <a:xfrm>
              <a:off x="3257352" y="0"/>
              <a:ext cx="726833" cy="2782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>
                  <a:latin typeface="Book Antiqua" panose="02040602050305030304" pitchFamily="18" charset="0"/>
                </a:rPr>
                <a:t>Berkeley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6" name="Metin Kutusu 10"/>
            <p:cNvSpPr txBox="1">
              <a:spLocks noChangeArrowheads="1"/>
            </p:cNvSpPr>
            <p:nvPr/>
          </p:nvSpPr>
          <p:spPr bwMode="auto">
            <a:xfrm>
              <a:off x="0" y="457200"/>
              <a:ext cx="1442541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>
                  <a:latin typeface="Book Antiqua" panose="02040602050305030304" pitchFamily="18" charset="0"/>
                </a:rPr>
                <a:t>Eser Erguvanlı Taylan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7" name="Metin Kutusu 11"/>
            <p:cNvSpPr txBox="1">
              <a:spLocks noChangeArrowheads="1"/>
            </p:cNvSpPr>
            <p:nvPr/>
          </p:nvSpPr>
          <p:spPr bwMode="auto">
            <a:xfrm>
              <a:off x="0" y="0"/>
              <a:ext cx="3117751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 err="1">
                  <a:latin typeface="Book Antiqua" panose="02040602050305030304" pitchFamily="18" charset="0"/>
                </a:rPr>
                <a:t>The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function</a:t>
              </a:r>
              <a:r>
                <a:rPr lang="tr-TR" sz="1600" dirty="0">
                  <a:latin typeface="Book Antiqua" panose="02040602050305030304" pitchFamily="18" charset="0"/>
                </a:rPr>
                <a:t> of </a:t>
              </a:r>
              <a:r>
                <a:rPr lang="tr-TR" sz="1600" dirty="0" err="1">
                  <a:latin typeface="Book Antiqua" panose="02040602050305030304" pitchFamily="18" charset="0"/>
                </a:rPr>
                <a:t>word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order</a:t>
              </a:r>
              <a:r>
                <a:rPr lang="tr-TR" sz="1600" dirty="0">
                  <a:latin typeface="Book Antiqua" panose="02040602050305030304" pitchFamily="18" charset="0"/>
                </a:rPr>
                <a:t> in </a:t>
              </a:r>
              <a:r>
                <a:rPr lang="tr-TR" sz="1600" dirty="0" err="1">
                  <a:latin typeface="Book Antiqua" panose="02040602050305030304" pitchFamily="18" charset="0"/>
                </a:rPr>
                <a:t>Turkish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grammar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9" name="Metin Kutusu 13"/>
            <p:cNvSpPr txBox="1">
              <a:spLocks noChangeArrowheads="1"/>
            </p:cNvSpPr>
            <p:nvPr/>
          </p:nvSpPr>
          <p:spPr bwMode="auto">
            <a:xfrm>
              <a:off x="1474163" y="446086"/>
              <a:ext cx="1922789" cy="2879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r>
                <a:rPr lang="tr-TR" sz="1600" dirty="0">
                  <a:latin typeface="Book Antiqua" panose="02040602050305030304" pitchFamily="18" charset="0"/>
                </a:rPr>
                <a:t>Kaliforniya Üniversitesi Yayını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30" name="Metin Kutusu 14"/>
            <p:cNvSpPr txBox="1">
              <a:spLocks noChangeArrowheads="1"/>
            </p:cNvSpPr>
            <p:nvPr/>
          </p:nvSpPr>
          <p:spPr bwMode="auto">
            <a:xfrm>
              <a:off x="3536553" y="446086"/>
              <a:ext cx="651510" cy="26648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600" dirty="0" smtClean="0"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1984</a:t>
              </a:r>
              <a:endParaRPr lang="en-US" sz="16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62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MAKALE İncelemeleri</a:t>
            </a:r>
            <a:endParaRPr lang="tr-TR" sz="2800" b="1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4" name="Grup 13"/>
          <p:cNvGrpSpPr/>
          <p:nvPr/>
        </p:nvGrpSpPr>
        <p:grpSpPr>
          <a:xfrm>
            <a:off x="1187624" y="1556792"/>
            <a:ext cx="6480781" cy="1322847"/>
            <a:chOff x="0" y="0"/>
            <a:chExt cx="4188063" cy="1087556"/>
          </a:xfrm>
        </p:grpSpPr>
        <p:sp>
          <p:nvSpPr>
            <p:cNvPr id="25" name="Metin Kutusu 9"/>
            <p:cNvSpPr txBox="1">
              <a:spLocks noChangeArrowheads="1"/>
            </p:cNvSpPr>
            <p:nvPr/>
          </p:nvSpPr>
          <p:spPr bwMode="auto">
            <a:xfrm>
              <a:off x="139601" y="809336"/>
              <a:ext cx="2931617" cy="2782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>
                  <a:latin typeface="Book Antiqua" panose="02040602050305030304" pitchFamily="18" charset="0"/>
                </a:rPr>
                <a:t>(İçinde </a:t>
              </a:r>
              <a:r>
                <a:rPr lang="tr-TR" sz="1600" dirty="0" err="1">
                  <a:latin typeface="Book Antiqua" panose="02040602050305030304" pitchFamily="18" charset="0"/>
                </a:rPr>
                <a:t>The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Handbook</a:t>
              </a:r>
              <a:r>
                <a:rPr lang="tr-TR" sz="1600" dirty="0">
                  <a:latin typeface="Book Antiqua" panose="02040602050305030304" pitchFamily="18" charset="0"/>
                </a:rPr>
                <a:t> of </a:t>
              </a:r>
              <a:r>
                <a:rPr lang="tr-TR" sz="1600" dirty="0" err="1">
                  <a:latin typeface="Book Antiqua" panose="02040602050305030304" pitchFamily="18" charset="0"/>
                </a:rPr>
                <a:t>Phonological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Theory</a:t>
              </a:r>
              <a:r>
                <a:rPr lang="tr-TR" sz="1600" dirty="0">
                  <a:latin typeface="Book Antiqua" panose="02040602050305030304" pitchFamily="18" charset="0"/>
                </a:rPr>
                <a:t>)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6" name="Metin Kutusu 10"/>
            <p:cNvSpPr txBox="1">
              <a:spLocks noChangeArrowheads="1"/>
            </p:cNvSpPr>
            <p:nvPr/>
          </p:nvSpPr>
          <p:spPr bwMode="auto">
            <a:xfrm>
              <a:off x="0" y="457200"/>
              <a:ext cx="1442541" cy="2768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>
                  <a:latin typeface="Book Antiqua" panose="02040602050305030304" pitchFamily="18" charset="0"/>
                </a:rPr>
                <a:t>Elizabeth </a:t>
              </a:r>
              <a:r>
                <a:rPr lang="tr-TR" sz="1600" dirty="0" err="1">
                  <a:latin typeface="Book Antiqua" panose="02040602050305030304" pitchFamily="18" charset="0"/>
                </a:rPr>
                <a:t>Selkirk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7" name="Metin Kutusu 11"/>
            <p:cNvSpPr txBox="1">
              <a:spLocks noChangeArrowheads="1"/>
            </p:cNvSpPr>
            <p:nvPr/>
          </p:nvSpPr>
          <p:spPr bwMode="auto">
            <a:xfrm>
              <a:off x="0" y="0"/>
              <a:ext cx="3117751" cy="3149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 err="1">
                  <a:latin typeface="Book Antiqua" panose="02040602050305030304" pitchFamily="18" charset="0"/>
                </a:rPr>
                <a:t>Sentence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prosody</a:t>
              </a:r>
              <a:r>
                <a:rPr lang="tr-TR" sz="1600" dirty="0">
                  <a:latin typeface="Book Antiqua" panose="02040602050305030304" pitchFamily="18" charset="0"/>
                </a:rPr>
                <a:t>: </a:t>
              </a:r>
              <a:r>
                <a:rPr lang="tr-TR" sz="1600" dirty="0" err="1">
                  <a:latin typeface="Book Antiqua" panose="02040602050305030304" pitchFamily="18" charset="0"/>
                </a:rPr>
                <a:t>intonation</a:t>
              </a:r>
              <a:r>
                <a:rPr lang="tr-TR" sz="1600" dirty="0">
                  <a:latin typeface="Book Antiqua" panose="02040602050305030304" pitchFamily="18" charset="0"/>
                </a:rPr>
                <a:t>, </a:t>
              </a:r>
              <a:r>
                <a:rPr lang="tr-TR" sz="1600" dirty="0" err="1">
                  <a:latin typeface="Book Antiqua" panose="02040602050305030304" pitchFamily="18" charset="0"/>
                </a:rPr>
                <a:t>stress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and</a:t>
              </a:r>
              <a:r>
                <a:rPr lang="tr-TR" sz="1600" dirty="0">
                  <a:latin typeface="Book Antiqua" panose="02040602050305030304" pitchFamily="18" charset="0"/>
                </a:rPr>
                <a:t> </a:t>
              </a:r>
              <a:r>
                <a:rPr lang="tr-TR" sz="1600" dirty="0" err="1">
                  <a:latin typeface="Book Antiqua" panose="02040602050305030304" pitchFamily="18" charset="0"/>
                </a:rPr>
                <a:t>phrasing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29" name="Metin Kutusu 13"/>
            <p:cNvSpPr txBox="1">
              <a:spLocks noChangeArrowheads="1"/>
            </p:cNvSpPr>
            <p:nvPr/>
          </p:nvSpPr>
          <p:spPr bwMode="auto">
            <a:xfrm>
              <a:off x="1474163" y="446086"/>
              <a:ext cx="1922789" cy="2879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tr-TR" sz="1600" dirty="0">
                  <a:latin typeface="Book Antiqua" panose="02040602050305030304" pitchFamily="18" charset="0"/>
                </a:rPr>
                <a:t>Yay. John </a:t>
              </a:r>
              <a:r>
                <a:rPr lang="tr-TR" sz="1600" dirty="0" err="1">
                  <a:latin typeface="Book Antiqua" panose="02040602050305030304" pitchFamily="18" charset="0"/>
                </a:rPr>
                <a:t>Goldsmith</a:t>
              </a:r>
              <a:endParaRPr lang="en-US" sz="1600" dirty="0">
                <a:latin typeface="Book Antiqua" panose="02040602050305030304" pitchFamily="18" charset="0"/>
              </a:endParaRPr>
            </a:p>
          </p:txBody>
        </p:sp>
        <p:sp>
          <p:nvSpPr>
            <p:cNvPr id="30" name="Metin Kutusu 14"/>
            <p:cNvSpPr txBox="1">
              <a:spLocks noChangeArrowheads="1"/>
            </p:cNvSpPr>
            <p:nvPr/>
          </p:nvSpPr>
          <p:spPr bwMode="auto">
            <a:xfrm>
              <a:off x="3536553" y="446086"/>
              <a:ext cx="651510" cy="26648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tr-TR" sz="1400" dirty="0" smtClean="0">
                  <a:latin typeface="Book Antiqua" panose="0204060205030503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1995</a:t>
              </a:r>
              <a:endParaRPr lang="en-US" sz="1400" dirty="0">
                <a:effectLst/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Metin Kutusu 14"/>
          <p:cNvSpPr txBox="1">
            <a:spLocks noChangeArrowheads="1"/>
          </p:cNvSpPr>
          <p:nvPr/>
        </p:nvSpPr>
        <p:spPr bwMode="auto">
          <a:xfrm>
            <a:off x="6084168" y="2541227"/>
            <a:ext cx="1872208" cy="32413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tr-TR" sz="1600" dirty="0" err="1">
                <a:latin typeface="Book Antiqua" panose="02040602050305030304" pitchFamily="18" charset="0"/>
              </a:rPr>
              <a:t>London</a:t>
            </a:r>
            <a:r>
              <a:rPr lang="tr-TR" sz="1600" dirty="0">
                <a:latin typeface="Book Antiqua" panose="02040602050305030304" pitchFamily="18" charset="0"/>
              </a:rPr>
              <a:t>: </a:t>
            </a:r>
            <a:r>
              <a:rPr lang="tr-TR" sz="1600" dirty="0" err="1">
                <a:latin typeface="Book Antiqua" panose="02040602050305030304" pitchFamily="18" charset="0"/>
              </a:rPr>
              <a:t>Blackwell</a:t>
            </a:r>
            <a:endParaRPr lang="en-US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13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endParaRPr lang="tr-TR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Yazarlık Hakkı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İntihal (Aşırma)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Bilimsel Etik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Alıntılama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Çıkar Çatışması (</a:t>
            </a:r>
            <a:r>
              <a:rPr lang="tr-TR" sz="2400" dirty="0" err="1" smtClean="0">
                <a:latin typeface="Book Antiqua" panose="02040602050305030304" pitchFamily="18" charset="0"/>
              </a:rPr>
              <a:t>Conflict</a:t>
            </a:r>
            <a:r>
              <a:rPr lang="tr-TR" sz="2400" dirty="0" smtClean="0">
                <a:latin typeface="Book Antiqua" panose="02040602050305030304" pitchFamily="18" charset="0"/>
              </a:rPr>
              <a:t> of </a:t>
            </a:r>
            <a:r>
              <a:rPr lang="tr-TR" sz="2400" dirty="0" err="1" smtClean="0">
                <a:latin typeface="Book Antiqua" panose="02040602050305030304" pitchFamily="18" charset="0"/>
              </a:rPr>
              <a:t>Interest</a:t>
            </a:r>
            <a:r>
              <a:rPr lang="tr-TR" sz="2400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Çoklu Yayın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Araştırma </a:t>
            </a:r>
            <a:r>
              <a:rPr lang="tr-TR" sz="2400" dirty="0" err="1" smtClean="0">
                <a:latin typeface="Book Antiqua" panose="02040602050305030304" pitchFamily="18" charset="0"/>
              </a:rPr>
              <a:t>Uydurmacılığı</a:t>
            </a:r>
            <a:r>
              <a:rPr lang="tr-TR" sz="2400" dirty="0" smtClean="0">
                <a:latin typeface="Book Antiqua" panose="02040602050305030304" pitchFamily="18" charset="0"/>
              </a:rPr>
              <a:t>, Taklit Etme</a:t>
            </a:r>
          </a:p>
          <a:p>
            <a:pPr algn="just"/>
            <a:r>
              <a:rPr lang="tr-TR" sz="2400" dirty="0" smtClean="0">
                <a:latin typeface="Book Antiqua" panose="02040602050305030304" pitchFamily="18" charset="0"/>
              </a:rPr>
              <a:t>Bölerek Yayınlama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/>
              <a:t>Raporlaştırma</a:t>
            </a:r>
            <a:r>
              <a:rPr lang="tr-TR" sz="2800" b="1" dirty="0" smtClean="0"/>
              <a:t> ve Bilimsel Etik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5735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1624</TotalTime>
  <Words>108</Words>
  <Application>Microsoft Office PowerPoint</Application>
  <PresentationFormat>Ekran Gösterisi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5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DBB134 Bilimsel Araştırmanın Temelleri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495</cp:revision>
  <dcterms:created xsi:type="dcterms:W3CDTF">2015-09-22T13:45:05Z</dcterms:created>
  <dcterms:modified xsi:type="dcterms:W3CDTF">2019-10-27T08:49:35Z</dcterms:modified>
</cp:coreProperties>
</file>