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7" r:id="rId2"/>
    <p:sldId id="368" r:id="rId3"/>
    <p:sldId id="369" r:id="rId4"/>
    <p:sldId id="370" r:id="rId5"/>
    <p:sldId id="371" r:id="rId6"/>
    <p:sldId id="37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78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0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26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166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4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7361-C55B-4E03-9FC5-1C1F3D2343E8}" type="datetimeFigureOut">
              <a:rPr lang="tr-TR" smtClean="0"/>
              <a:t>11.5.2018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B414-1926-4A54-B194-8949C0EDF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5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programlama-24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/>
              <a:t>İşlem Sırası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Matematik işlemler soldan sağa doğru yapılmaz, bazı operatörlerin önceliği vardır. Örneğin 10-3*2 işleminin sonucu 4 dir. Eğer soldan sağa doğru yapılsaydı sonuc 14 olurdu. Çarpma işlemin önceliği vardır.</a:t>
            </a:r>
          </a:p>
          <a:p>
            <a:pPr marL="0" lvl="0" indent="0">
              <a:buNone/>
            </a:pPr>
            <a:r>
              <a:rPr lang="tr-TR" dirty="0"/>
              <a:t>sıra üs alama ^</a:t>
            </a:r>
          </a:p>
          <a:p>
            <a:pPr marL="0" lvl="0" indent="0">
              <a:buNone/>
            </a:pPr>
            <a:r>
              <a:rPr lang="tr-TR" dirty="0"/>
              <a:t>Negatif işaret</a:t>
            </a:r>
          </a:p>
          <a:p>
            <a:pPr marL="0" lvl="0" indent="0">
              <a:buNone/>
            </a:pPr>
            <a:r>
              <a:rPr lang="tr-TR" dirty="0"/>
              <a:t>Çarpma ve bölme (*,/)</a:t>
            </a:r>
          </a:p>
          <a:p>
            <a:pPr marL="0" lvl="0" indent="0">
              <a:buNone/>
            </a:pPr>
            <a:r>
              <a:rPr lang="tr-TR" dirty="0"/>
              <a:t>Tamsayı bölme (\)</a:t>
            </a:r>
          </a:p>
          <a:p>
            <a:pPr marL="0" lvl="0" indent="0">
              <a:buNone/>
            </a:pPr>
            <a:r>
              <a:rPr lang="tr-TR" dirty="0"/>
              <a:t>Modülo bölme (mod)</a:t>
            </a:r>
          </a:p>
          <a:p>
            <a:pPr marL="0" lvl="0" indent="0">
              <a:buNone/>
            </a:pPr>
            <a:r>
              <a:rPr lang="tr-TR" dirty="0"/>
              <a:t>Toplma ve çıkarma (+,-)</a:t>
            </a:r>
          </a:p>
          <a:p>
            <a:pPr marL="0" lvl="0" indent="0">
              <a:buNone/>
            </a:pPr>
            <a:r>
              <a:rPr lang="tr-TR" dirty="0"/>
              <a:t>String toplama (&amp;)</a:t>
            </a:r>
          </a:p>
          <a:p>
            <a:pPr marL="0" indent="0">
              <a:buNone/>
            </a:pPr>
            <a:r>
              <a:rPr lang="tr-TR" dirty="0"/>
              <a:t>Eğer bir ifadede hem bölme hem çarpma var ise soldan sağa doğru yapılır. String toplama matematiksel bir operasyon değildir. Parantez içindeki ifadeler her şeyden öncedir.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98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programlama-25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b="1" dirty="0"/>
              <a:t>Matematisel Fonksiyonlar</a:t>
            </a:r>
          </a:p>
          <a:p>
            <a:pPr marL="0" indent="0">
              <a:buNone/>
            </a:pPr>
            <a:r>
              <a:rPr lang="tr-TR" dirty="0"/>
              <a:t>VB bir çok matematiksel fonksiyon barındırır.</a:t>
            </a:r>
          </a:p>
          <a:p>
            <a:pPr marL="0" indent="0">
              <a:buNone/>
            </a:pPr>
            <a:r>
              <a:rPr lang="tr-TR" dirty="0"/>
              <a:t>Abs(x)	</a:t>
            </a:r>
            <a:r>
              <a:rPr lang="tr-TR" dirty="0" smtClean="0"/>
              <a:t>mutlak </a:t>
            </a:r>
            <a:r>
              <a:rPr lang="tr-TR" dirty="0"/>
              <a:t>değer</a:t>
            </a:r>
          </a:p>
          <a:p>
            <a:pPr marL="0" indent="0">
              <a:buNone/>
            </a:pPr>
            <a:r>
              <a:rPr lang="tr-TR" dirty="0"/>
              <a:t>Atn(x)	</a:t>
            </a:r>
            <a:r>
              <a:rPr lang="tr-TR" dirty="0" smtClean="0"/>
              <a:t>arctan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Cos(x)	</a:t>
            </a:r>
            <a:r>
              <a:rPr lang="tr-TR" dirty="0" smtClean="0"/>
              <a:t>cosinus </a:t>
            </a:r>
            <a:r>
              <a:rPr lang="tr-TR" dirty="0"/>
              <a:t>fonksiyonu (x-&gt;radyan)</a:t>
            </a:r>
          </a:p>
          <a:p>
            <a:pPr marL="0" indent="0">
              <a:buNone/>
            </a:pPr>
            <a:r>
              <a:rPr lang="tr-TR" dirty="0"/>
              <a:t>Exp(x)	</a:t>
            </a:r>
            <a:r>
              <a:rPr lang="tr-TR" dirty="0" smtClean="0"/>
              <a:t>e</a:t>
            </a:r>
            <a:r>
              <a:rPr lang="tr-TR" baseline="30000" dirty="0" smtClean="0"/>
              <a:t>x</a:t>
            </a:r>
            <a:r>
              <a:rPr lang="tr-TR" dirty="0" smtClean="0"/>
              <a:t> </a:t>
            </a:r>
            <a:r>
              <a:rPr lang="tr-TR" dirty="0"/>
              <a:t>	e=2.718282</a:t>
            </a:r>
          </a:p>
          <a:p>
            <a:pPr marL="0" indent="0">
              <a:buNone/>
            </a:pPr>
            <a:r>
              <a:rPr lang="tr-TR" dirty="0"/>
              <a:t>Fix(x)	x’in tam kısmını verir. Eğer x negatif ise x’e eşit veya ondan daha büyük tamsayıyı verir.</a:t>
            </a:r>
          </a:p>
          <a:p>
            <a:pPr marL="0" indent="0">
              <a:buNone/>
            </a:pPr>
            <a:r>
              <a:rPr lang="tr-TR" dirty="0"/>
              <a:t>Int(x)	x’in tam kısmını verir. Eğer x negatif ise x’e eşit veya daha küçük tamsayıyı verir.</a:t>
            </a:r>
          </a:p>
          <a:p>
            <a:pPr marL="0" indent="0">
              <a:buNone/>
            </a:pPr>
            <a:r>
              <a:rPr lang="tr-TR" dirty="0"/>
              <a:t>Log(x)	</a:t>
            </a:r>
            <a:r>
              <a:rPr lang="tr-TR" dirty="0" smtClean="0"/>
              <a:t>x’in </a:t>
            </a:r>
            <a:r>
              <a:rPr lang="tr-TR" dirty="0"/>
              <a:t>doğal loagirtmasını verir.</a:t>
            </a:r>
          </a:p>
          <a:p>
            <a:pPr marL="0" indent="0">
              <a:buNone/>
            </a:pPr>
            <a:r>
              <a:rPr lang="tr-TR" dirty="0"/>
              <a:t>Rnd	Keyfi bir sayı verir. Randomize komutundan sonra Rnd kullanılırsa daha farklı keyfi sayılar üretilir.</a:t>
            </a:r>
          </a:p>
          <a:p>
            <a:pPr marL="0" indent="0">
              <a:buNone/>
            </a:pPr>
            <a:r>
              <a:rPr lang="tr-TR" dirty="0"/>
              <a:t>Sgn(x) 	</a:t>
            </a:r>
            <a:r>
              <a:rPr lang="tr-TR" dirty="0" smtClean="0"/>
              <a:t>x </a:t>
            </a:r>
            <a:r>
              <a:rPr lang="tr-TR" dirty="0"/>
              <a:t>pozitif ise 1 verir, negatif ise -1 verir. Sıfırsa 0 verir.</a:t>
            </a:r>
          </a:p>
          <a:p>
            <a:pPr marL="0" indent="0">
              <a:buNone/>
            </a:pPr>
            <a:r>
              <a:rPr lang="tr-TR" dirty="0"/>
              <a:t>Sin(x)</a:t>
            </a:r>
          </a:p>
          <a:p>
            <a:pPr marL="0" indent="0">
              <a:buNone/>
            </a:pPr>
            <a:r>
              <a:rPr lang="tr-TR" dirty="0"/>
              <a:t>Sqr(x)	</a:t>
            </a:r>
            <a:r>
              <a:rPr lang="tr-TR" dirty="0" smtClean="0"/>
              <a:t>x’in </a:t>
            </a:r>
            <a:r>
              <a:rPr lang="tr-TR" dirty="0"/>
              <a:t>karekökünü alır</a:t>
            </a:r>
          </a:p>
          <a:p>
            <a:pPr marL="0" indent="0">
              <a:buNone/>
            </a:pPr>
            <a:r>
              <a:rPr lang="tr-TR" dirty="0"/>
              <a:t>Tan(x)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708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programlama-26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Dönüşüm Fonksiyonları</a:t>
            </a:r>
          </a:p>
          <a:p>
            <a:pPr marL="0" indent="0">
              <a:buNone/>
            </a:pPr>
            <a:r>
              <a:rPr lang="tr-TR" dirty="0"/>
              <a:t>Bir çok dönüşüm fonksiyonu bulunmaktadır, bunlardan bazıları aşağıdadır.</a:t>
            </a:r>
          </a:p>
          <a:p>
            <a:pPr marL="0" indent="0">
              <a:buNone/>
            </a:pPr>
            <a:r>
              <a:rPr lang="tr-TR" dirty="0"/>
              <a:t>Asc(x)		:x’in Asci kodunu verir, sonuc sayısaldır</a:t>
            </a:r>
          </a:p>
          <a:p>
            <a:pPr marL="0" indent="0">
              <a:buNone/>
            </a:pPr>
            <a:r>
              <a:rPr lang="tr-TR" dirty="0"/>
              <a:t>Chr(y)		:asci kod y’nin karakter karşılığı, sonuç karakterdir</a:t>
            </a:r>
          </a:p>
          <a:p>
            <a:pPr marL="0" indent="0">
              <a:buNone/>
            </a:pPr>
            <a:r>
              <a:rPr lang="tr-TR" dirty="0"/>
              <a:t>Str(y)		:string türe dönüştürür, sonuc karakterdir</a:t>
            </a:r>
          </a:p>
          <a:p>
            <a:pPr marL="0" indent="0">
              <a:buNone/>
            </a:pPr>
            <a:r>
              <a:rPr lang="tr-TR" dirty="0"/>
              <a:t>Val(x)		:sayısal türe çevirir, sonuc sayısaldır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145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programlama-27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String </a:t>
            </a:r>
            <a:r>
              <a:rPr lang="tr-TR" b="1" dirty="0" smtClean="0"/>
              <a:t>Fonksiyonlar</a:t>
            </a:r>
          </a:p>
          <a:p>
            <a:pPr marL="0" indent="0">
              <a:buNone/>
            </a:pPr>
            <a:r>
              <a:rPr lang="tr-TR" dirty="0" smtClean="0"/>
              <a:t>String </a:t>
            </a:r>
            <a:r>
              <a:rPr lang="tr-TR" dirty="0"/>
              <a:t>bilgiler üzerinde işlem gören bazı fonksiyonlar vardır.</a:t>
            </a:r>
          </a:p>
          <a:p>
            <a:pPr marL="0" indent="0">
              <a:buNone/>
            </a:pPr>
            <a:r>
              <a:rPr lang="tr-TR" dirty="0"/>
              <a:t>Lcase(x)	:x’i küçük harfe dönüştürür</a:t>
            </a:r>
          </a:p>
          <a:p>
            <a:pPr marL="0" indent="0">
              <a:buNone/>
            </a:pPr>
            <a:r>
              <a:rPr lang="tr-TR" dirty="0"/>
              <a:t>Left(x,n)	:x’in solundan n karakter alır</a:t>
            </a:r>
          </a:p>
          <a:p>
            <a:pPr marL="0" indent="0">
              <a:buNone/>
            </a:pPr>
            <a:r>
              <a:rPr lang="tr-TR" dirty="0"/>
              <a:t>Ltrim(x)	:x’in solundaki boşlukları atar</a:t>
            </a:r>
          </a:p>
          <a:p>
            <a:pPr marL="0" indent="0">
              <a:buNone/>
            </a:pPr>
            <a:r>
              <a:rPr lang="tr-TR" dirty="0"/>
              <a:t>Mid(x,s,n)	:x’den s’den başlayarak n tane karakteri alır</a:t>
            </a:r>
          </a:p>
          <a:p>
            <a:pPr marL="0" indent="0">
              <a:buNone/>
            </a:pPr>
            <a:r>
              <a:rPr lang="tr-TR" dirty="0"/>
              <a:t>Right(x,n)	:x’in sağından n karakter alır</a:t>
            </a:r>
          </a:p>
          <a:p>
            <a:pPr marL="0" indent="0">
              <a:buNone/>
            </a:pPr>
            <a:r>
              <a:rPr lang="tr-TR" dirty="0"/>
              <a:t>Rtrim(x)	:x’in sağındaki boşluklaru atar</a:t>
            </a:r>
          </a:p>
          <a:p>
            <a:pPr marL="0" indent="0">
              <a:buNone/>
            </a:pPr>
            <a:r>
              <a:rPr lang="tr-TR" dirty="0"/>
              <a:t>Trim(x</a:t>
            </a:r>
            <a:r>
              <a:rPr lang="tr-TR" dirty="0" smtClean="0"/>
              <a:t>)	</a:t>
            </a:r>
            <a:r>
              <a:rPr lang="tr-TR" dirty="0"/>
              <a:t>	:x’in sağındaki ve solundaki boşlukları atar</a:t>
            </a:r>
          </a:p>
          <a:p>
            <a:pPr marL="0" indent="0">
              <a:buNone/>
            </a:pPr>
            <a:r>
              <a:rPr lang="tr-TR" dirty="0"/>
              <a:t>Ucase		: x’i büyük harfe dönüştürür</a:t>
            </a:r>
          </a:p>
          <a:p>
            <a:pPr marL="0" indent="0">
              <a:buNone/>
            </a:pPr>
            <a:r>
              <a:rPr lang="tr-TR" dirty="0"/>
              <a:t>Len(x)		:x’in kaç karakter olduğunu verir</a:t>
            </a:r>
          </a:p>
          <a:p>
            <a:pPr marL="0" indent="0">
              <a:buNone/>
            </a:pPr>
            <a:endParaRPr lang="tr-TR" b="1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16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programlama-28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/>
              <a:t>Bilginin Ekranda Gösterilmesi</a:t>
            </a:r>
          </a:p>
          <a:p>
            <a:pPr marL="0" indent="0">
              <a:buNone/>
            </a:pPr>
            <a:r>
              <a:rPr lang="tr-TR" dirty="0" smtClean="0"/>
              <a:t>MsgBox : Bu </a:t>
            </a:r>
            <a:r>
              <a:rPr lang="tr-TR" dirty="0"/>
              <a:t>komutla bilgiler bağımsız bir pencerede görüntülenecektir.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b="1" dirty="0" smtClean="0"/>
              <a:t>MsgBox </a:t>
            </a:r>
            <a:r>
              <a:rPr lang="tr-TR" b="1" dirty="0"/>
              <a:t>mesaj [,sembol_kodu, başlık]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u="sng" dirty="0" smtClean="0"/>
              <a:t>Sembol </a:t>
            </a:r>
            <a:r>
              <a:rPr lang="tr-TR" u="sng" dirty="0"/>
              <a:t>kodu</a:t>
            </a:r>
            <a:r>
              <a:rPr lang="tr-TR" dirty="0"/>
              <a:t>		</a:t>
            </a:r>
            <a:r>
              <a:rPr lang="tr-TR" u="sng" dirty="0"/>
              <a:t>açıklama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16			stop sembolü</a:t>
            </a:r>
          </a:p>
          <a:p>
            <a:pPr marL="0" indent="0">
              <a:buNone/>
            </a:pPr>
            <a:r>
              <a:rPr lang="tr-TR" dirty="0"/>
              <a:t>32			soru işareti</a:t>
            </a:r>
          </a:p>
          <a:p>
            <a:pPr marL="0" indent="0">
              <a:buNone/>
            </a:pPr>
            <a:r>
              <a:rPr lang="tr-TR" dirty="0"/>
              <a:t>48			ünlem işareti</a:t>
            </a:r>
          </a:p>
          <a:p>
            <a:pPr marL="0" indent="0">
              <a:buNone/>
            </a:pPr>
            <a:r>
              <a:rPr lang="tr-TR" dirty="0"/>
              <a:t>64			bilgi işareti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Örnek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Msgbox “Bu bir bağımsız kutudur”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Örnek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MsgBox “Bu bir bağımsız kutudur”,16,”Uyarı</a:t>
            </a:r>
            <a:r>
              <a:rPr lang="tr-TR" dirty="0" smtClean="0"/>
              <a:t>”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103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V.Basic ve programlama-29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b="1" dirty="0"/>
              <a:t>Bilginin Ekranda Gösterilmesi</a:t>
            </a:r>
          </a:p>
          <a:p>
            <a:pPr marL="0" indent="0">
              <a:buNone/>
            </a:pPr>
            <a:r>
              <a:rPr lang="tr-TR" dirty="0" smtClean="0"/>
              <a:t>MsgBox : Bu </a:t>
            </a:r>
            <a:r>
              <a:rPr lang="tr-TR" dirty="0"/>
              <a:t>komutla bilgiler bağımsız bir pencerede görüntülenecektir.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b="1" dirty="0" smtClean="0"/>
              <a:t>MsgBox </a:t>
            </a:r>
            <a:r>
              <a:rPr lang="tr-TR" b="1" dirty="0"/>
              <a:t>mesaj [,sembol_kodu, başlık]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u="sng" dirty="0" smtClean="0"/>
              <a:t>Sembol </a:t>
            </a:r>
            <a:r>
              <a:rPr lang="tr-TR" u="sng" dirty="0"/>
              <a:t>kodu</a:t>
            </a:r>
            <a:r>
              <a:rPr lang="tr-TR" dirty="0"/>
              <a:t>		</a:t>
            </a:r>
            <a:r>
              <a:rPr lang="tr-TR" u="sng" dirty="0"/>
              <a:t>açıklama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16			stop sembolü</a:t>
            </a:r>
          </a:p>
          <a:p>
            <a:pPr marL="0" indent="0">
              <a:buNone/>
            </a:pPr>
            <a:r>
              <a:rPr lang="tr-TR" dirty="0"/>
              <a:t>32			soru işareti</a:t>
            </a:r>
          </a:p>
          <a:p>
            <a:pPr marL="0" indent="0">
              <a:buNone/>
            </a:pPr>
            <a:r>
              <a:rPr lang="tr-TR" dirty="0"/>
              <a:t>48			ünlem işareti</a:t>
            </a:r>
          </a:p>
          <a:p>
            <a:pPr marL="0" indent="0">
              <a:buNone/>
            </a:pPr>
            <a:r>
              <a:rPr lang="tr-TR" dirty="0"/>
              <a:t>64			bilgi işareti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Örnek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Msgbox “Bu bir bağımsız kutudur”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Örnek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/>
              <a:t>MsgBox “Bu bir bağımsız kutudur”,16,”Uyarı</a:t>
            </a:r>
            <a:r>
              <a:rPr lang="tr-TR" dirty="0" smtClean="0"/>
              <a:t>”</a:t>
            </a:r>
            <a:endParaRPr lang="tr-TR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61545" y="409903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61545" y="363657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966952" y="19056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005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84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V.Basic ve programlama-24</vt:lpstr>
      <vt:lpstr>V.Basic ve programlama-25</vt:lpstr>
      <vt:lpstr>V.Basic ve programlama-26</vt:lpstr>
      <vt:lpstr>V.Basic ve programlama-27</vt:lpstr>
      <vt:lpstr>V.Basic ve programlama-28</vt:lpstr>
      <vt:lpstr>V.Basic ve programlama-29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AST205 Bilgisayar Programlama</dc:title>
  <dc:creator>Yahya</dc:creator>
  <cp:lastModifiedBy>Yahya</cp:lastModifiedBy>
  <cp:revision>129</cp:revision>
  <dcterms:created xsi:type="dcterms:W3CDTF">2018-03-21T13:03:14Z</dcterms:created>
  <dcterms:modified xsi:type="dcterms:W3CDTF">2018-05-11T13:58:43Z</dcterms:modified>
</cp:coreProperties>
</file>