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4" r:id="rId8"/>
    <p:sldId id="261" r:id="rId9"/>
    <p:sldId id="265" r:id="rId10"/>
    <p:sldId id="266" r:id="rId11"/>
    <p:sldId id="267" r:id="rId12"/>
    <p:sldId id="262"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AC2581D-EC9E-4F27-9D7A-3B7B7E6B9CE9}" type="datetimeFigureOut">
              <a:rPr lang="tr-TR" smtClean="0"/>
              <a:t>3.05.2020</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2F34D56-A5EA-407E-9920-0343F2F83DE3}"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181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101698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310246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1372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71712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AC2581D-EC9E-4F27-9D7A-3B7B7E6B9CE9}"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2515014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AC2581D-EC9E-4F27-9D7A-3B7B7E6B9CE9}"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15831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C2581D-EC9E-4F27-9D7A-3B7B7E6B9CE9}"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327306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C2581D-EC9E-4F27-9D7A-3B7B7E6B9CE9}"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2907834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3AE9A7-8B81-4906-9BF0-C21100F1DBE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8EE49B4-F08C-44CB-A9B9-15D3C0B6742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D4BB32-C47D-42C7-A7CF-FE93A7C250F2}"/>
              </a:ext>
            </a:extLst>
          </p:cNvPr>
          <p:cNvSpPr>
            <a:spLocks noGrp="1"/>
          </p:cNvSpPr>
          <p:nvPr>
            <p:ph type="dt" sz="half" idx="10"/>
          </p:nvPr>
        </p:nvSpPr>
        <p:spPr/>
        <p:txBody>
          <a:bodyPr/>
          <a:lstStyle/>
          <a:p>
            <a:fld id="{AAC2581D-EC9E-4F27-9D7A-3B7B7E6B9CE9}" type="datetimeFigureOut">
              <a:rPr lang="tr-TR" smtClean="0"/>
              <a:t>3.05.2020</a:t>
            </a:fld>
            <a:endParaRPr lang="tr-TR"/>
          </a:p>
        </p:txBody>
      </p:sp>
      <p:sp>
        <p:nvSpPr>
          <p:cNvPr id="5" name="Alt Bilgi Yer Tutucusu 4">
            <a:extLst>
              <a:ext uri="{FF2B5EF4-FFF2-40B4-BE49-F238E27FC236}">
                <a16:creationId xmlns:a16="http://schemas.microsoft.com/office/drawing/2014/main" id="{1D924C90-27E3-4A22-A3A7-30011DA4523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4B1FAD4-809D-48EF-A383-57CCA36559B7}"/>
              </a:ext>
            </a:extLst>
          </p:cNvPr>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295436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FA7E394-D181-4212-AB10-8B35647A4B6D}" type="datetimeFigureOut">
              <a:rPr lang="tr-TR" smtClean="0"/>
              <a:t>3.05.2020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4433197-CC8A-4A41-AA80-B614CEB2D586}" type="slidenum">
              <a:rPr lang="tr-TR" smtClean="0"/>
              <a:t>‹#›</a:t>
            </a:fld>
            <a:endParaRPr lang="tr-TR"/>
          </a:p>
        </p:txBody>
      </p:sp>
    </p:spTree>
    <p:extLst>
      <p:ext uri="{BB962C8B-B14F-4D97-AF65-F5344CB8AC3E}">
        <p14:creationId xmlns:p14="http://schemas.microsoft.com/office/powerpoint/2010/main" val="119894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AC2581D-EC9E-4F27-9D7A-3B7B7E6B9CE9}"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101740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AC2581D-EC9E-4F27-9D7A-3B7B7E6B9CE9}" type="datetimeFigureOut">
              <a:rPr lang="tr-TR" smtClean="0"/>
              <a:t>3.05.2020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293612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345526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AC2581D-EC9E-4F27-9D7A-3B7B7E6B9CE9}" type="datetimeFigureOut">
              <a:rPr lang="tr-TR" smtClean="0"/>
              <a:t>3.05.2020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35782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AC2581D-EC9E-4F27-9D7A-3B7B7E6B9CE9}" type="datetimeFigureOut">
              <a:rPr lang="tr-TR" smtClean="0"/>
              <a:t>3.05.2020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226738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2581D-EC9E-4F27-9D7A-3B7B7E6B9CE9}" type="datetimeFigureOut">
              <a:rPr lang="tr-TR" smtClean="0"/>
              <a:t>3.05.2020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317448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372070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AC2581D-EC9E-4F27-9D7A-3B7B7E6B9CE9}" type="datetimeFigureOut">
              <a:rPr lang="tr-TR" smtClean="0"/>
              <a:t>3.05.2020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2F34D56-A5EA-407E-9920-0343F2F83DE3}" type="slidenum">
              <a:rPr lang="tr-TR" smtClean="0"/>
              <a:t>‹#›</a:t>
            </a:fld>
            <a:endParaRPr lang="tr-TR"/>
          </a:p>
        </p:txBody>
      </p:sp>
    </p:spTree>
    <p:extLst>
      <p:ext uri="{BB962C8B-B14F-4D97-AF65-F5344CB8AC3E}">
        <p14:creationId xmlns:p14="http://schemas.microsoft.com/office/powerpoint/2010/main" val="104769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AC2581D-EC9E-4F27-9D7A-3B7B7E6B9CE9}" type="datetimeFigureOut">
              <a:rPr lang="tr-TR" smtClean="0"/>
              <a:t>3.05.2020</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2F34D56-A5EA-407E-9920-0343F2F83DE3}" type="slidenum">
              <a:rPr lang="tr-TR" smtClean="0"/>
              <a:t>‹#›</a:t>
            </a:fld>
            <a:endParaRPr lang="tr-TR"/>
          </a:p>
        </p:txBody>
      </p:sp>
    </p:spTree>
    <p:extLst>
      <p:ext uri="{BB962C8B-B14F-4D97-AF65-F5344CB8AC3E}">
        <p14:creationId xmlns:p14="http://schemas.microsoft.com/office/powerpoint/2010/main" val="251006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8800" dirty="0"/>
              <a:t>TELEFON</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47528" y="332820"/>
            <a:ext cx="7797662" cy="575901"/>
          </a:xfrm>
        </p:spPr>
        <p:txBody>
          <a:bodyPr>
            <a:normAutofit fontScale="90000"/>
          </a:bodyPr>
          <a:lstStyle/>
          <a:p>
            <a:r>
              <a:rPr lang="tr-TR" sz="3600" cap="none" dirty="0">
                <a:solidFill>
                  <a:srgbClr val="FF0000"/>
                </a:solidFill>
                <a:latin typeface="Times New Roman" pitchFamily="18" charset="0"/>
                <a:cs typeface="Times New Roman" pitchFamily="18" charset="0"/>
              </a:rPr>
              <a:t>Faks Makinesi Nedir?</a:t>
            </a:r>
          </a:p>
        </p:txBody>
      </p:sp>
      <p:sp>
        <p:nvSpPr>
          <p:cNvPr id="3" name="İçerik Yer Tutucusu 2"/>
          <p:cNvSpPr>
            <a:spLocks noGrp="1"/>
          </p:cNvSpPr>
          <p:nvPr>
            <p:ph idx="1"/>
          </p:nvPr>
        </p:nvSpPr>
        <p:spPr>
          <a:xfrm>
            <a:off x="1847528" y="1124745"/>
            <a:ext cx="8229600" cy="4392488"/>
          </a:xfrm>
        </p:spPr>
        <p:txBody>
          <a:bodyPr>
            <a:normAutofit fontScale="92500" lnSpcReduction="20000"/>
          </a:bodyPr>
          <a:lstStyle/>
          <a:p>
            <a:pPr algn="just"/>
            <a:r>
              <a:rPr lang="tr-TR" b="1" dirty="0">
                <a:latin typeface="Times New Roman" pitchFamily="18" charset="0"/>
                <a:cs typeface="Times New Roman" pitchFamily="18" charset="0"/>
              </a:rPr>
              <a:t>Belgegeçer</a:t>
            </a:r>
            <a:r>
              <a:rPr lang="tr-TR" dirty="0">
                <a:latin typeface="Times New Roman" pitchFamily="18" charset="0"/>
                <a:cs typeface="Times New Roman" pitchFamily="18" charset="0"/>
              </a:rPr>
              <a:t> </a:t>
            </a:r>
            <a:r>
              <a:rPr lang="tr-TR" cap="none" dirty="0">
                <a:latin typeface="Times New Roman" pitchFamily="18" charset="0"/>
                <a:cs typeface="Times New Roman" pitchFamily="18" charset="0"/>
              </a:rPr>
              <a:t>olarak bilinen faks makinesi, telefon hatları yardımıyla resim, </a:t>
            </a:r>
            <a:r>
              <a:rPr lang="tr-TR" b="1" cap="none" dirty="0">
                <a:latin typeface="Times New Roman" pitchFamily="18" charset="0"/>
                <a:cs typeface="Times New Roman" pitchFamily="18" charset="0"/>
              </a:rPr>
              <a:t>yazı gibi belgeleri karşı tarafa bildirmeye</a:t>
            </a:r>
            <a:r>
              <a:rPr lang="tr-TR" cap="none" dirty="0">
                <a:latin typeface="Times New Roman" pitchFamily="18" charset="0"/>
                <a:cs typeface="Times New Roman" pitchFamily="18" charset="0"/>
              </a:rPr>
              <a:t> yarayan makinedir. </a:t>
            </a:r>
          </a:p>
          <a:p>
            <a:pPr algn="just"/>
            <a:r>
              <a:rPr lang="tr-TR" b="1" dirty="0">
                <a:latin typeface="Times New Roman" pitchFamily="18" charset="0"/>
                <a:cs typeface="Times New Roman" pitchFamily="18" charset="0"/>
              </a:rPr>
              <a:t>1843 </a:t>
            </a:r>
            <a:r>
              <a:rPr lang="tr-TR" b="1" cap="none" dirty="0">
                <a:latin typeface="Times New Roman" pitchFamily="18" charset="0"/>
                <a:cs typeface="Times New Roman" pitchFamily="18" charset="0"/>
              </a:rPr>
              <a:t>yılında keşfedilen</a:t>
            </a:r>
            <a:r>
              <a:rPr lang="tr-TR" cap="none" dirty="0">
                <a:latin typeface="Times New Roman" pitchFamily="18" charset="0"/>
                <a:cs typeface="Times New Roman" pitchFamily="18" charset="0"/>
              </a:rPr>
              <a:t> faks makinesi ilk çıktığı dönemlerde kullanışlı bulunmamış daha sonra pek çok kişi tarafından zenginleştirilmiştir</a:t>
            </a:r>
            <a:r>
              <a:rPr lang="tr-TR" dirty="0">
                <a:latin typeface="Times New Roman" pitchFamily="18" charset="0"/>
                <a:cs typeface="Times New Roman" pitchFamily="18" charset="0"/>
              </a:rPr>
              <a:t>. T</a:t>
            </a:r>
            <a:r>
              <a:rPr lang="tr-TR" cap="none" dirty="0">
                <a:latin typeface="Times New Roman" pitchFamily="18" charset="0"/>
                <a:cs typeface="Times New Roman" pitchFamily="18" charset="0"/>
              </a:rPr>
              <a:t>emel çalışma prensibi aynı olsa da ilk halinden ileriye taşındıktan sonra kullanım alanı yaygınlaşmıştır.</a:t>
            </a:r>
          </a:p>
          <a:p>
            <a:pPr algn="just"/>
            <a:r>
              <a:rPr lang="tr-TR" b="1" dirty="0">
                <a:latin typeface="Times New Roman" pitchFamily="18" charset="0"/>
                <a:cs typeface="Times New Roman" pitchFamily="18" charset="0"/>
              </a:rPr>
              <a:t>İlk kez Japonya’da </a:t>
            </a:r>
            <a:r>
              <a:rPr lang="tr-TR" b="1" cap="none" dirty="0">
                <a:latin typeface="Times New Roman" pitchFamily="18" charset="0"/>
                <a:cs typeface="Times New Roman" pitchFamily="18" charset="0"/>
              </a:rPr>
              <a:t>kullanılan</a:t>
            </a:r>
            <a:r>
              <a:rPr lang="tr-TR" cap="none" dirty="0">
                <a:latin typeface="Times New Roman" pitchFamily="18" charset="0"/>
                <a:cs typeface="Times New Roman" pitchFamily="18" charset="0"/>
              </a:rPr>
              <a:t> faks makinesi, gazete firması için denendi. </a:t>
            </a:r>
            <a:r>
              <a:rPr lang="tr-TR" b="1" cap="none" dirty="0">
                <a:latin typeface="Times New Roman" pitchFamily="18" charset="0"/>
                <a:cs typeface="Times New Roman" pitchFamily="18" charset="0"/>
              </a:rPr>
              <a:t>1959 yılında Japon gazetesi ASAHİ </a:t>
            </a:r>
            <a:r>
              <a:rPr lang="tr-TR" b="1" cap="none" dirty="0" err="1">
                <a:latin typeface="Times New Roman" pitchFamily="18" charset="0"/>
                <a:cs typeface="Times New Roman" pitchFamily="18" charset="0"/>
              </a:rPr>
              <a:t>SHİMBUM’un</a:t>
            </a:r>
            <a:r>
              <a:rPr lang="tr-TR" cap="none" dirty="0">
                <a:latin typeface="Times New Roman" pitchFamily="18" charset="0"/>
                <a:cs typeface="Times New Roman" pitchFamily="18" charset="0"/>
              </a:rPr>
              <a:t> tüm yaprakları Tokyo'dan 900 km uzaklıkta olan merkeze gönderilmek istendi.</a:t>
            </a:r>
          </a:p>
          <a:p>
            <a:pPr algn="just"/>
            <a:r>
              <a:rPr lang="tr-TR" dirty="0">
                <a:latin typeface="Times New Roman" pitchFamily="18" charset="0"/>
                <a:cs typeface="Times New Roman" pitchFamily="18" charset="0"/>
              </a:rPr>
              <a:t>D</a:t>
            </a:r>
            <a:r>
              <a:rPr lang="tr-TR" cap="none" dirty="0">
                <a:latin typeface="Times New Roman" pitchFamily="18" charset="0"/>
                <a:cs typeface="Times New Roman" pitchFamily="18" charset="0"/>
              </a:rPr>
              <a:t>aha önce defalarca denenen cihaz, bu kadar uzak mesafe için ilk kez kullanılacaktı. gazetenin her yaprağı tek tek makineden geçirilerek başarısı görüldü. </a:t>
            </a:r>
            <a:r>
              <a:rPr lang="tr-TR" b="1" cap="none" dirty="0">
                <a:latin typeface="Times New Roman" pitchFamily="18" charset="0"/>
                <a:cs typeface="Times New Roman" pitchFamily="18" charset="0"/>
              </a:rPr>
              <a:t>yaklaşık 3 dakikada gerçekleşen</a:t>
            </a:r>
            <a:r>
              <a:rPr lang="tr-TR" cap="none" dirty="0">
                <a:latin typeface="Times New Roman" pitchFamily="18" charset="0"/>
                <a:cs typeface="Times New Roman" pitchFamily="18" charset="0"/>
              </a:rPr>
              <a:t> bu başarı sayesinde tüm dünya faks makinesini kullanmaya başladı.</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02331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9536" y="1124744"/>
            <a:ext cx="4176465" cy="3672408"/>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1124744"/>
            <a:ext cx="3930282" cy="3672408"/>
          </a:xfrm>
          <a:prstGeom prst="rect">
            <a:avLst/>
          </a:prstGeom>
        </p:spPr>
      </p:pic>
    </p:spTree>
    <p:extLst>
      <p:ext uri="{BB962C8B-B14F-4D97-AF65-F5344CB8AC3E}">
        <p14:creationId xmlns:p14="http://schemas.microsoft.com/office/powerpoint/2010/main" val="276586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23325" y="331451"/>
            <a:ext cx="7797662" cy="1151965"/>
          </a:xfrm>
        </p:spPr>
        <p:txBody>
          <a:bodyPr>
            <a:normAutofit/>
          </a:bodyPr>
          <a:lstStyle/>
          <a:p>
            <a:r>
              <a:rPr lang="tr-TR" sz="3600" b="1" cap="none" dirty="0">
                <a:latin typeface="Times New Roman" pitchFamily="18" charset="0"/>
                <a:cs typeface="Times New Roman" pitchFamily="18" charset="0"/>
              </a:rPr>
              <a:t>Kim Tarafından Ne Zaman Bulundu?</a:t>
            </a:r>
          </a:p>
        </p:txBody>
      </p:sp>
      <p:sp>
        <p:nvSpPr>
          <p:cNvPr id="3" name="İçerik Yer Tutucusu 2"/>
          <p:cNvSpPr>
            <a:spLocks noGrp="1"/>
          </p:cNvSpPr>
          <p:nvPr>
            <p:ph idx="1"/>
          </p:nvPr>
        </p:nvSpPr>
        <p:spPr>
          <a:xfrm>
            <a:off x="2038351" y="1483416"/>
            <a:ext cx="7797662" cy="3891170"/>
          </a:xfrm>
        </p:spPr>
        <p:txBody>
          <a:bodyPr>
            <a:normAutofit fontScale="85000" lnSpcReduction="20000"/>
          </a:bodyPr>
          <a:lstStyle/>
          <a:p>
            <a:r>
              <a:rPr lang="tr-TR" dirty="0">
                <a:latin typeface="Times New Roman" pitchFamily="18" charset="0"/>
                <a:cs typeface="Times New Roman" pitchFamily="18" charset="0"/>
              </a:rPr>
              <a:t>27 Kasım 1843 </a:t>
            </a:r>
            <a:r>
              <a:rPr lang="tr-TR" cap="none" dirty="0">
                <a:latin typeface="Times New Roman" pitchFamily="18" charset="0"/>
                <a:cs typeface="Times New Roman" pitchFamily="18" charset="0"/>
              </a:rPr>
              <a:t>yılında, faks makinesi patenti için başvuruda bulunan ALEXANDER BAİN, icadını tanıtmış ancak başarılı olamamıştır.</a:t>
            </a:r>
          </a:p>
          <a:p>
            <a:r>
              <a:rPr lang="tr-TR" dirty="0"/>
              <a:t>1848 </a:t>
            </a:r>
            <a:r>
              <a:rPr lang="tr-TR" cap="none" dirty="0"/>
              <a:t>yılında İngiliz fizikçi </a:t>
            </a:r>
            <a:r>
              <a:rPr lang="tr-TR" dirty="0" err="1"/>
              <a:t>Frederick</a:t>
            </a:r>
            <a:r>
              <a:rPr lang="tr-TR" dirty="0"/>
              <a:t> </a:t>
            </a:r>
            <a:r>
              <a:rPr lang="tr-TR" dirty="0" err="1"/>
              <a:t>Bakewell</a:t>
            </a:r>
            <a:r>
              <a:rPr lang="tr-TR" dirty="0"/>
              <a:t> </a:t>
            </a:r>
            <a:r>
              <a:rPr lang="tr-TR" cap="none" dirty="0"/>
              <a:t>tarafından geliştirilen makine, ilk kez halka açık bir fuarda çalıştırılmış başarılı bir sonuç alınmıştır. </a:t>
            </a:r>
            <a:r>
              <a:rPr lang="tr-TR" dirty="0"/>
              <a:t>C</a:t>
            </a:r>
            <a:r>
              <a:rPr lang="tr-TR" cap="none" dirty="0"/>
              <a:t>ihazın </a:t>
            </a:r>
            <a:r>
              <a:rPr lang="tr-TR" cap="none" dirty="0" err="1"/>
              <a:t>çalışırlığı</a:t>
            </a:r>
            <a:r>
              <a:rPr lang="tr-TR" cap="none" dirty="0"/>
              <a:t> ve başarısı ne kadar olumlu olsa da gün içinde kullanıma uygun bulunmamıştır. </a:t>
            </a:r>
          </a:p>
          <a:p>
            <a:r>
              <a:rPr lang="tr-TR" dirty="0"/>
              <a:t>A</a:t>
            </a:r>
            <a:r>
              <a:rPr lang="tr-TR" cap="none" dirty="0"/>
              <a:t>radan geçen yıllar içinde unutulan faks makinesi, tam 10 yıl sonra İtalyan bir kaşif GİOVANNİ CASELLİ tarafından </a:t>
            </a:r>
            <a:r>
              <a:rPr lang="tr-TR" cap="none" dirty="0" err="1"/>
              <a:t>Pantelgraf</a:t>
            </a:r>
            <a:r>
              <a:rPr lang="tr-TR" cap="none" dirty="0"/>
              <a:t> adı ile tekrar gündeme gelmiştir. 1861 yılında patenti alan kaşifin icadı Fransa tarafından kullanılmaya başlandı.</a:t>
            </a:r>
          </a:p>
          <a:p>
            <a:r>
              <a:rPr lang="tr-TR" dirty="0"/>
              <a:t>S</a:t>
            </a:r>
            <a:r>
              <a:rPr lang="tr-TR" cap="none" dirty="0"/>
              <a:t>avaş gerekçesiyle piyasaya sürülmeyen faks makinesi, aradan uzun zaman geçtikten sonra farklı bir isimle kullanılmaya başlandı. </a:t>
            </a:r>
            <a:r>
              <a:rPr lang="tr-TR" dirty="0"/>
              <a:t>B</a:t>
            </a:r>
            <a:r>
              <a:rPr lang="tr-TR" cap="none" dirty="0"/>
              <a:t>iraz daha geliştirilmiş ve hızlandırılmış olan makine, 20.yüzyılda alman </a:t>
            </a:r>
            <a:r>
              <a:rPr lang="tr-TR" cap="none" dirty="0" err="1"/>
              <a:t>alexander</a:t>
            </a:r>
            <a:r>
              <a:rPr lang="tr-TR" cap="none" dirty="0"/>
              <a:t> </a:t>
            </a:r>
            <a:r>
              <a:rPr lang="tr-TR" cap="none" dirty="0" err="1"/>
              <a:t>korn</a:t>
            </a:r>
            <a:r>
              <a:rPr lang="tr-TR" cap="none" dirty="0"/>
              <a:t> tarafından iş dünyasına tanıtıldı.</a:t>
            </a:r>
            <a:endParaRPr lang="tr-TR" cap="none"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1257378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991544" y="4797152"/>
            <a:ext cx="5112568" cy="639762"/>
          </a:xfrm>
        </p:spPr>
        <p:txBody>
          <a:bodyPr>
            <a:normAutofit fontScale="25000" lnSpcReduction="20000"/>
          </a:bodyPr>
          <a:lstStyle/>
          <a:p>
            <a:pPr algn="ctr"/>
            <a:r>
              <a:rPr lang="tr-TR" sz="8000" dirty="0">
                <a:solidFill>
                  <a:srgbClr val="FF0000"/>
                </a:solidFill>
                <a:cs typeface="Times New Roman" pitchFamily="18" charset="0"/>
              </a:rPr>
              <a:t>Alexander </a:t>
            </a:r>
            <a:r>
              <a:rPr lang="tr-TR" sz="8000" dirty="0" err="1">
                <a:solidFill>
                  <a:srgbClr val="FF0000"/>
                </a:solidFill>
                <a:cs typeface="Times New Roman" pitchFamily="18" charset="0"/>
              </a:rPr>
              <a:t>Bain</a:t>
            </a:r>
            <a:r>
              <a:rPr lang="tr-TR" sz="8000" dirty="0">
                <a:solidFill>
                  <a:srgbClr val="FF0000"/>
                </a:solidFill>
                <a:cs typeface="Times New Roman" pitchFamily="18" charset="0"/>
              </a:rPr>
              <a:t>  </a:t>
            </a:r>
            <a:r>
              <a:rPr lang="tr-TR" dirty="0">
                <a:solidFill>
                  <a:srgbClr val="FF0000"/>
                </a:solidFill>
                <a:latin typeface="Times New Roman" pitchFamily="18" charset="0"/>
                <a:cs typeface="Times New Roman" pitchFamily="18" charset="0"/>
              </a:rPr>
              <a:t>	                    </a:t>
            </a:r>
            <a:r>
              <a:rPr lang="tr-TR" sz="8000" dirty="0">
                <a:solidFill>
                  <a:srgbClr val="FF0000"/>
                </a:solidFill>
              </a:rPr>
              <a:t> </a:t>
            </a:r>
            <a:r>
              <a:rPr lang="tr-TR" sz="8000" dirty="0" err="1">
                <a:solidFill>
                  <a:srgbClr val="FF0000"/>
                </a:solidFill>
              </a:rPr>
              <a:t>Giovanni</a:t>
            </a:r>
            <a:r>
              <a:rPr lang="tr-TR" sz="8000" dirty="0">
                <a:solidFill>
                  <a:srgbClr val="FF0000"/>
                </a:solidFill>
              </a:rPr>
              <a:t> </a:t>
            </a:r>
            <a:r>
              <a:rPr lang="tr-TR" sz="8000" dirty="0" err="1">
                <a:solidFill>
                  <a:srgbClr val="FF0000"/>
                </a:solidFill>
              </a:rPr>
              <a:t>Caselli</a:t>
            </a:r>
            <a:endParaRPr lang="tr-TR" dirty="0">
              <a:solidFill>
                <a:srgbClr val="FF0000"/>
              </a:solidFill>
            </a:endParaRPr>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91545" y="1844824"/>
            <a:ext cx="2341329" cy="2808312"/>
          </a:xfrm>
        </p:spPr>
      </p:pic>
      <p:sp>
        <p:nvSpPr>
          <p:cNvPr id="5" name="Metin Yer Tutucusu 4"/>
          <p:cNvSpPr>
            <a:spLocks noGrp="1"/>
          </p:cNvSpPr>
          <p:nvPr>
            <p:ph type="body" sz="quarter" idx="3"/>
          </p:nvPr>
        </p:nvSpPr>
        <p:spPr>
          <a:xfrm>
            <a:off x="7392144" y="5013177"/>
            <a:ext cx="3178696" cy="639761"/>
          </a:xfrm>
        </p:spPr>
        <p:txBody>
          <a:bodyPr>
            <a:normAutofit fontScale="25000" lnSpcReduction="20000"/>
          </a:bodyPr>
          <a:lstStyle/>
          <a:p>
            <a:endParaRPr lang="tr-TR" dirty="0">
              <a:solidFill>
                <a:schemeClr val="bg1"/>
              </a:solidFill>
            </a:endParaRPr>
          </a:p>
          <a:p>
            <a:endParaRPr lang="tr-TR" sz="9600" dirty="0">
              <a:solidFill>
                <a:schemeClr val="bg1"/>
              </a:solidFill>
            </a:endParaRPr>
          </a:p>
          <a:p>
            <a:endParaRPr lang="tr-TR" sz="9600" dirty="0">
              <a:solidFill>
                <a:schemeClr val="bg1"/>
              </a:solidFill>
            </a:endParaRPr>
          </a:p>
          <a:p>
            <a:endParaRPr lang="tr-TR" sz="9600" dirty="0">
              <a:solidFill>
                <a:schemeClr val="bg1"/>
              </a:solidFill>
            </a:endParaRPr>
          </a:p>
          <a:p>
            <a:endParaRPr lang="tr-TR" sz="9600" dirty="0">
              <a:solidFill>
                <a:schemeClr val="bg1"/>
              </a:solidFill>
            </a:endParaRPr>
          </a:p>
          <a:p>
            <a:r>
              <a:rPr lang="tr-TR" sz="8000" dirty="0" err="1">
                <a:solidFill>
                  <a:srgbClr val="FF0000"/>
                </a:solidFill>
              </a:rPr>
              <a:t>Frederick</a:t>
            </a:r>
            <a:r>
              <a:rPr lang="tr-TR" sz="8000" dirty="0">
                <a:solidFill>
                  <a:srgbClr val="FF0000"/>
                </a:solidFill>
              </a:rPr>
              <a:t> </a:t>
            </a:r>
            <a:r>
              <a:rPr lang="tr-TR" sz="8000" dirty="0" err="1">
                <a:solidFill>
                  <a:srgbClr val="FF0000"/>
                </a:solidFill>
              </a:rPr>
              <a:t>Bakeweli</a:t>
            </a:r>
            <a:endParaRPr lang="tr-TR" sz="8000" dirty="0">
              <a:solidFill>
                <a:srgbClr val="FF0000"/>
              </a:solidFill>
            </a:endParaRPr>
          </a:p>
          <a:p>
            <a:endParaRPr lang="tr-TR" dirty="0"/>
          </a:p>
        </p:txBody>
      </p:sp>
      <p:pic>
        <p:nvPicPr>
          <p:cNvPr id="8" name="İçerik Yer Tutucusu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27848" y="1844824"/>
            <a:ext cx="2304256" cy="2736304"/>
          </a:xfr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1844824"/>
            <a:ext cx="2592288" cy="2736304"/>
          </a:xfrm>
          <a:prstGeom prst="rect">
            <a:avLst/>
          </a:prstGeom>
        </p:spPr>
      </p:pic>
    </p:spTree>
    <p:extLst>
      <p:ext uri="{BB962C8B-B14F-4D97-AF65-F5344CB8AC3E}">
        <p14:creationId xmlns:p14="http://schemas.microsoft.com/office/powerpoint/2010/main" val="39592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cap="none" dirty="0">
                <a:latin typeface="Times New Roman" pitchFamily="18" charset="0"/>
                <a:cs typeface="Times New Roman" pitchFamily="18" charset="0"/>
              </a:rPr>
              <a:t>Faks Makinesinin Çalışma Prensibi</a:t>
            </a:r>
          </a:p>
        </p:txBody>
      </p:sp>
      <p:sp>
        <p:nvSpPr>
          <p:cNvPr id="3" name="İçerik Yer Tutucusu 2"/>
          <p:cNvSpPr>
            <a:spLocks noGrp="1"/>
          </p:cNvSpPr>
          <p:nvPr>
            <p:ph idx="1"/>
          </p:nvPr>
        </p:nvSpPr>
        <p:spPr>
          <a:xfrm>
            <a:off x="2023325" y="1709047"/>
            <a:ext cx="7797662" cy="3311189"/>
          </a:xfrm>
        </p:spPr>
        <p:txBody>
          <a:bodyPr>
            <a:normAutofit fontScale="85000" lnSpcReduction="10000"/>
          </a:bodyPr>
          <a:lstStyle/>
          <a:p>
            <a:r>
              <a:rPr lang="tr-TR" sz="2400" dirty="0">
                <a:latin typeface="Times New Roman" pitchFamily="18" charset="0"/>
                <a:cs typeface="Times New Roman" pitchFamily="18" charset="0"/>
              </a:rPr>
              <a:t>M</a:t>
            </a:r>
            <a:r>
              <a:rPr lang="tr-TR" sz="2400" cap="none" dirty="0">
                <a:latin typeface="Times New Roman" pitchFamily="18" charset="0"/>
                <a:cs typeface="Times New Roman" pitchFamily="18" charset="0"/>
              </a:rPr>
              <a:t>akine üzerinde yer alan sayılar ve rakamlar işlevsel değildir. önemli olan tek şey sayfalarda yer alan siyah-beyaz alandır. </a:t>
            </a:r>
          </a:p>
          <a:p>
            <a:r>
              <a:rPr lang="tr-TR" sz="2400" dirty="0">
                <a:latin typeface="Times New Roman" pitchFamily="18" charset="0"/>
                <a:cs typeface="Times New Roman" pitchFamily="18" charset="0"/>
              </a:rPr>
              <a:t>F</a:t>
            </a:r>
            <a:r>
              <a:rPr lang="tr-TR" sz="2400" cap="none" dirty="0">
                <a:latin typeface="Times New Roman" pitchFamily="18" charset="0"/>
                <a:cs typeface="Times New Roman" pitchFamily="18" charset="0"/>
              </a:rPr>
              <a:t>aks makinesi </a:t>
            </a:r>
            <a:r>
              <a:rPr lang="tr-TR" sz="2400" b="1" cap="none" dirty="0">
                <a:latin typeface="Times New Roman" pitchFamily="18" charset="0"/>
                <a:cs typeface="Times New Roman" pitchFamily="18" charset="0"/>
              </a:rPr>
              <a:t>önce sayfayı baştan sona tarar.</a:t>
            </a:r>
            <a:r>
              <a:rPr lang="tr-TR" sz="2400" dirty="0">
                <a:latin typeface="Times New Roman" pitchFamily="18" charset="0"/>
                <a:cs typeface="Times New Roman" pitchFamily="18" charset="0"/>
              </a:rPr>
              <a:t> S</a:t>
            </a:r>
            <a:r>
              <a:rPr lang="tr-TR" sz="2400" cap="none" dirty="0">
                <a:latin typeface="Times New Roman" pitchFamily="18" charset="0"/>
                <a:cs typeface="Times New Roman" pitchFamily="18" charset="0"/>
              </a:rPr>
              <a:t>inyali göndermeden hemen önce tarama işlemi biter.</a:t>
            </a:r>
          </a:p>
          <a:p>
            <a:r>
              <a:rPr lang="tr-TR" sz="2400" dirty="0">
                <a:latin typeface="Times New Roman" pitchFamily="18" charset="0"/>
                <a:cs typeface="Times New Roman" pitchFamily="18" charset="0"/>
              </a:rPr>
              <a:t>K</a:t>
            </a:r>
            <a:r>
              <a:rPr lang="tr-TR" sz="2400" cap="none" dirty="0">
                <a:latin typeface="Times New Roman" pitchFamily="18" charset="0"/>
                <a:cs typeface="Times New Roman" pitchFamily="18" charset="0"/>
              </a:rPr>
              <a:t>ağıt yukarıdan aşağı doğru lamba ile aydınlanır ve yazıların tek tek üzerinden geçer. karanlık kısma gelindiğinde makine yavaşlar</a:t>
            </a:r>
            <a:r>
              <a:rPr lang="tr-TR" sz="2400" dirty="0">
                <a:latin typeface="Times New Roman" pitchFamily="18" charset="0"/>
                <a:cs typeface="Times New Roman" pitchFamily="18" charset="0"/>
              </a:rPr>
              <a:t>. I</a:t>
            </a:r>
            <a:r>
              <a:rPr lang="tr-TR" sz="2400" cap="none" dirty="0">
                <a:latin typeface="Times New Roman" pitchFamily="18" charset="0"/>
                <a:cs typeface="Times New Roman" pitchFamily="18" charset="0"/>
              </a:rPr>
              <a:t>şığın yoğunluğuna bağlı olarak sayfa kaydedilmiş olur. Sonrasında </a:t>
            </a:r>
            <a:r>
              <a:rPr lang="tr-TR" sz="2400" b="1" cap="none" dirty="0">
                <a:latin typeface="Times New Roman" pitchFamily="18" charset="0"/>
                <a:cs typeface="Times New Roman" pitchFamily="18" charset="0"/>
              </a:rPr>
              <a:t>telefon bağlantısı kurularak numaralar aracılığıyla</a:t>
            </a:r>
            <a:r>
              <a:rPr lang="tr-TR" sz="2400" cap="none" dirty="0">
                <a:latin typeface="Times New Roman" pitchFamily="18" charset="0"/>
                <a:cs typeface="Times New Roman" pitchFamily="18" charset="0"/>
              </a:rPr>
              <a:t> gönderilir.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6830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6649" y="1036454"/>
            <a:ext cx="10396883" cy="3311189"/>
          </a:xfrm>
        </p:spPr>
        <p:txBody>
          <a:bodyPr>
            <a:normAutofit/>
          </a:bodyPr>
          <a:lstStyle/>
          <a:p>
            <a:pPr algn="ctr">
              <a:buNone/>
            </a:pPr>
            <a:r>
              <a:rPr lang="tr-TR" sz="2800" b="1" dirty="0">
                <a:solidFill>
                  <a:srgbClr val="FF0000"/>
                </a:solidFill>
              </a:rPr>
              <a:t>TELEFON </a:t>
            </a:r>
          </a:p>
          <a:p>
            <a:pPr algn="just">
              <a:buNone/>
            </a:pPr>
            <a:r>
              <a:rPr lang="tr-TR" dirty="0"/>
              <a:t>     İ</a:t>
            </a:r>
            <a:r>
              <a:rPr lang="tr-TR" cap="none" dirty="0"/>
              <a:t>letişim denilince akla ilk gelen şeylerden biri “</a:t>
            </a:r>
            <a:r>
              <a:rPr lang="tr-TR" cap="none" dirty="0" err="1"/>
              <a:t>telefon”dur</a:t>
            </a:r>
            <a:r>
              <a:rPr lang="tr-TR" cap="none" dirty="0"/>
              <a:t>. telefon birbirinden uzak iki yer arasında konuşmayı sağlayan önemli bir iletişim aracıdır</a:t>
            </a:r>
            <a:r>
              <a:rPr lang="tr-TR" dirty="0"/>
              <a:t>. D</a:t>
            </a:r>
            <a:r>
              <a:rPr lang="tr-TR" cap="none" dirty="0"/>
              <a:t>ünyada yaklaşık olarak 1 milyar adet telefon hattı olduğunu düşünürsek, telefonun insan yaşamında nasıl önemli bir yer işgal ettiğini daha kolay anlayabiliriz.</a:t>
            </a:r>
            <a:endParaRPr lang="tr-TR" dirty="0"/>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p-abone-1024x429.jpg"/>
          <p:cNvPicPr>
            <a:picLocks noGrp="1" noChangeAspect="1"/>
          </p:cNvPicPr>
          <p:nvPr>
            <p:ph idx="1"/>
          </p:nvPr>
        </p:nvPicPr>
        <p:blipFill>
          <a:blip r:embed="rId2"/>
          <a:stretch>
            <a:fillRect/>
          </a:stretch>
        </p:blipFill>
        <p:spPr>
          <a:xfrm>
            <a:off x="1177773" y="1165848"/>
            <a:ext cx="8229600" cy="3447752"/>
          </a:xfrm>
        </p:spPr>
      </p:pic>
    </p:spTree>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7452" y="407963"/>
            <a:ext cx="10536702" cy="4965895"/>
          </a:xfrm>
        </p:spPr>
        <p:txBody>
          <a:bodyPr>
            <a:normAutofit/>
          </a:bodyPr>
          <a:lstStyle/>
          <a:p>
            <a:pPr algn="ctr">
              <a:buNone/>
            </a:pPr>
            <a:r>
              <a:rPr lang="tr-TR" sz="2800" b="1" dirty="0"/>
              <a:t>Telefonunun Büro İletişimindeki Yeri Ve Önemi</a:t>
            </a:r>
          </a:p>
          <a:p>
            <a:r>
              <a:rPr lang="tr-TR" dirty="0"/>
              <a:t>İ</a:t>
            </a:r>
            <a:r>
              <a:rPr lang="tr-TR" cap="none" dirty="0"/>
              <a:t>ş ortamını, iletişime dayalı çalışmaların oluşturduğu bilinmektedir. iletişimin bürolarda ağırlıklı olarak telefonlarla gerçekleştiğini de kabul edecek olursak, konunun önemi daha açık görülecektir. </a:t>
            </a:r>
          </a:p>
          <a:p>
            <a:r>
              <a:rPr lang="tr-TR" dirty="0"/>
              <a:t>İ</a:t>
            </a:r>
            <a:r>
              <a:rPr lang="tr-TR" cap="none" dirty="0"/>
              <a:t>ş ortamında çalışan kişilerin iletişimlerini sağlamada en etkili araç telefondur.</a:t>
            </a:r>
          </a:p>
          <a:p>
            <a:r>
              <a:rPr lang="tr-TR" dirty="0"/>
              <a:t> İ</a:t>
            </a:r>
            <a:r>
              <a:rPr lang="tr-TR" cap="none" dirty="0"/>
              <a:t>ş görüşmelerinin yapılması randevuların ayarlanması, yapılan değişikliklerin haber verilmesi, ticari işlerin düzenlenmesi, mal alışverişi ve benzeri alanlardaki işlerin büyük bir çoğunluğu telefonla yapılmaktadır. Özellikle işlemler için sürat, kolaylık ve tasarruf sağlayan telefonun ticari hayattaki ve bürolardaki önemi büyüktür. </a:t>
            </a:r>
            <a:endParaRPr lang="tr-TR" dirty="0"/>
          </a:p>
          <a:p>
            <a:r>
              <a:rPr lang="tr-TR" dirty="0"/>
              <a:t>S</a:t>
            </a:r>
            <a:r>
              <a:rPr lang="tr-TR" cap="none" dirty="0"/>
              <a:t>esli iletişim teknolojisi büroların dışa açılan pencerelerinden biridir. bu pencere olumlu, etkin ve verimli kullanılmalıdır. </a:t>
            </a: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7452" y="407963"/>
            <a:ext cx="10536702" cy="4965895"/>
          </a:xfrm>
        </p:spPr>
        <p:txBody>
          <a:bodyPr>
            <a:normAutofit/>
          </a:bodyPr>
          <a:lstStyle/>
          <a:p>
            <a:pPr algn="ctr">
              <a:buNone/>
            </a:pPr>
            <a:r>
              <a:rPr lang="tr-TR" sz="2800" b="1" dirty="0"/>
              <a:t>Telefonunun Büro İletişimindeki Yeri Ve Önemi</a:t>
            </a:r>
            <a:endParaRPr lang="tr-TR" b="1" dirty="0"/>
          </a:p>
          <a:p>
            <a:pPr algn="just"/>
            <a:r>
              <a:rPr lang="tr-TR" dirty="0"/>
              <a:t>İ</a:t>
            </a:r>
            <a:r>
              <a:rPr lang="tr-TR" cap="none" dirty="0"/>
              <a:t>letişimin verimliliği büro çalışanlarının beceri ve uğraşlarıyla birlikte, büro makinelerinin standardına ve kapasitelerine bağlıdır.</a:t>
            </a:r>
          </a:p>
          <a:p>
            <a:pPr algn="just"/>
            <a:r>
              <a:rPr lang="tr-TR" dirty="0"/>
              <a:t> T</a:t>
            </a:r>
            <a:r>
              <a:rPr lang="tr-TR" cap="none" dirty="0"/>
              <a:t>elefon makinası kısımları günümüzde, iş dünyasının iletişim ağı içinde telefonun yaşamsal bir önem kazanması, telefonun yanlış kullanılmasını ve mesajların kaybolmasını ciddi bir sorun haline getirmiştir</a:t>
            </a:r>
            <a:r>
              <a:rPr lang="tr-TR" dirty="0"/>
              <a:t>. Ö</a:t>
            </a:r>
            <a:r>
              <a:rPr lang="tr-TR" cap="none" dirty="0"/>
              <a:t>zellikle hızlı arama, telesekreter, telekonferans gibi kolaylıkların ortaya çıkmasıyla, yazılı iletişim önemini büyük ölçüde yitirmiştir. </a:t>
            </a:r>
          </a:p>
          <a:p>
            <a:pPr algn="just"/>
            <a:r>
              <a:rPr lang="tr-TR" dirty="0"/>
              <a:t>İ</a:t>
            </a:r>
            <a:r>
              <a:rPr lang="tr-TR" cap="none" dirty="0"/>
              <a:t>letişim bakımından, bu mühendislik harikası kadar önemli başka bir şey de, insanların onu ne kadar kötü kullandığıdır. bazen telefonun öbür ucundan da aynı konuda yakınmalar duyulur. bu anlamda, telefonun etkin kullanılması ve konuşma kurallarının bilinmesi yararlı olacaktır. </a:t>
            </a:r>
            <a:endParaRPr lang="tr-TR" dirty="0"/>
          </a:p>
        </p:txBody>
      </p:sp>
    </p:spTree>
    <p:extLst>
      <p:ext uri="{BB962C8B-B14F-4D97-AF65-F5344CB8AC3E}">
        <p14:creationId xmlns:p14="http://schemas.microsoft.com/office/powerpoint/2010/main" val="1301057713"/>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9993" y="214292"/>
            <a:ext cx="10185009" cy="5328380"/>
          </a:xfrm>
        </p:spPr>
        <p:txBody>
          <a:bodyPr>
            <a:normAutofit/>
          </a:bodyPr>
          <a:lstStyle/>
          <a:p>
            <a:pPr algn="ctr">
              <a:buNone/>
            </a:pPr>
            <a:r>
              <a:rPr lang="tr-TR" sz="2800" b="1" dirty="0"/>
              <a:t>Telefonda Not (Dikte) Alma Teknikleri</a:t>
            </a:r>
          </a:p>
          <a:p>
            <a:pPr algn="just"/>
            <a:r>
              <a:rPr lang="tr-TR" dirty="0"/>
              <a:t> N</a:t>
            </a:r>
            <a:r>
              <a:rPr lang="tr-TR" cap="none" dirty="0"/>
              <a:t>ot (dikte) almaya herkes ihtiyaç duyar. not alırken sürekli uyanık bir zihinle dinlemek, yazılanı anlamak bakımından da yararlı olabilir. </a:t>
            </a:r>
          </a:p>
          <a:p>
            <a:pPr algn="just"/>
            <a:r>
              <a:rPr lang="tr-TR" dirty="0"/>
              <a:t>D</a:t>
            </a:r>
            <a:r>
              <a:rPr lang="tr-TR" cap="none" dirty="0"/>
              <a:t>ikte sırasında sekreter etkin bir yol izlemeli, yazı üzerinde düşünmeli ve belleğine yerleşmesine özen göstermelidir.</a:t>
            </a:r>
          </a:p>
          <a:p>
            <a:pPr algn="just"/>
            <a:r>
              <a:rPr lang="tr-TR" dirty="0"/>
              <a:t> Z</a:t>
            </a:r>
            <a:r>
              <a:rPr lang="tr-TR" cap="none" dirty="0"/>
              <a:t>amanla yarışırken ve eksiksiz not almaya çalışırken bazı zorluklarla karşılaşabilir. dikte edilirken yetişilemeyen kısımlar ya boş bırakılır, ya da soru işareti konularak eksiklikler hemen sonra telafi edilir. bu durum karşısında not almayı kolaylaştıracak büyülü bir ilaç yoktur. </a:t>
            </a:r>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9993" y="214292"/>
            <a:ext cx="10185009" cy="5328380"/>
          </a:xfrm>
        </p:spPr>
        <p:txBody>
          <a:bodyPr>
            <a:normAutofit/>
          </a:bodyPr>
          <a:lstStyle/>
          <a:p>
            <a:pPr algn="ctr">
              <a:buNone/>
            </a:pPr>
            <a:r>
              <a:rPr lang="tr-TR" sz="2800" b="1" dirty="0"/>
              <a:t>Telefonda Not (Dikte) Alma Teknikleri</a:t>
            </a:r>
          </a:p>
          <a:p>
            <a:r>
              <a:rPr lang="tr-TR" u="sng" cap="none" dirty="0"/>
              <a:t>Not Almanın Etkinliğini Arttırmak İçin; </a:t>
            </a:r>
          </a:p>
          <a:p>
            <a:r>
              <a:rPr lang="tr-TR" dirty="0"/>
              <a:t>B</a:t>
            </a:r>
            <a:r>
              <a:rPr lang="tr-TR" cap="none" dirty="0"/>
              <a:t>üyük bir dikkatle dinlemek, </a:t>
            </a:r>
          </a:p>
          <a:p>
            <a:r>
              <a:rPr lang="tr-TR" dirty="0"/>
              <a:t> İ</a:t>
            </a:r>
            <a:r>
              <a:rPr lang="tr-TR" cap="none" dirty="0"/>
              <a:t>ç mantığı anlamaya çalışmak,  </a:t>
            </a:r>
          </a:p>
          <a:p>
            <a:r>
              <a:rPr lang="tr-TR" dirty="0"/>
              <a:t>N</a:t>
            </a:r>
            <a:r>
              <a:rPr lang="tr-TR" cap="none" dirty="0"/>
              <a:t>otları olabildiğince çabuk temize çekmek, yapılaşmış bir sentez oluşturmak ve gereken bilgileri açığa çıkarmak gerekir.</a:t>
            </a:r>
            <a:endParaRPr lang="tr-TR" dirty="0"/>
          </a:p>
        </p:txBody>
      </p:sp>
    </p:spTree>
    <p:extLst>
      <p:ext uri="{BB962C8B-B14F-4D97-AF65-F5344CB8AC3E}">
        <p14:creationId xmlns:p14="http://schemas.microsoft.com/office/powerpoint/2010/main" val="2849623322"/>
      </p:ext>
    </p:extLst>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qualitystockphotos-office_secretary_answering_phone_calls-883x588.jpg"/>
          <p:cNvPicPr>
            <a:picLocks noGrp="1" noChangeAspect="1"/>
          </p:cNvPicPr>
          <p:nvPr>
            <p:ph idx="1"/>
          </p:nvPr>
        </p:nvPicPr>
        <p:blipFill>
          <a:blip r:embed="rId2"/>
          <a:stretch>
            <a:fillRect/>
          </a:stretch>
        </p:blipFill>
        <p:spPr>
          <a:xfrm>
            <a:off x="2417057" y="651714"/>
            <a:ext cx="6643734" cy="4429156"/>
          </a:xfrm>
        </p:spPr>
      </p:pic>
    </p:spTree>
  </p:cSld>
  <p:clrMapOvr>
    <a:masterClrMapping/>
  </p:clrMapOvr>
  <p:transition spd="slow">
    <p:comb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CEB1774-D845-4DAD-891F-CAA495FF8F8F}"/>
              </a:ext>
            </a:extLst>
          </p:cNvPr>
          <p:cNvSpPr>
            <a:spLocks noGrp="1"/>
          </p:cNvSpPr>
          <p:nvPr>
            <p:ph type="ctrTitle"/>
          </p:nvPr>
        </p:nvSpPr>
        <p:spPr/>
        <p:txBody>
          <a:bodyPr/>
          <a:lstStyle/>
          <a:p>
            <a:r>
              <a:rPr lang="tr-TR" dirty="0"/>
              <a:t>Faks makinesi</a:t>
            </a:r>
          </a:p>
        </p:txBody>
      </p:sp>
      <p:sp>
        <p:nvSpPr>
          <p:cNvPr id="5" name="Alt Başlık 4">
            <a:extLst>
              <a:ext uri="{FF2B5EF4-FFF2-40B4-BE49-F238E27FC236}">
                <a16:creationId xmlns:a16="http://schemas.microsoft.com/office/drawing/2014/main" id="{B225CF26-4C63-49B4-8E57-2D986C5AF5D8}"/>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93475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145</TotalTime>
  <Words>449</Words>
  <Application>Microsoft Office PowerPoint</Application>
  <PresentationFormat>Geniş ekran</PresentationFormat>
  <Paragraphs>43</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Impact</vt:lpstr>
      <vt:lpstr>Times New Roman</vt:lpstr>
      <vt:lpstr>Ana Olay</vt:lpstr>
      <vt:lpstr>TELEFON</vt:lpstr>
      <vt:lpstr>PowerPoint Sunusu</vt:lpstr>
      <vt:lpstr>PowerPoint Sunusu</vt:lpstr>
      <vt:lpstr>PowerPoint Sunusu</vt:lpstr>
      <vt:lpstr>PowerPoint Sunusu</vt:lpstr>
      <vt:lpstr>PowerPoint Sunusu</vt:lpstr>
      <vt:lpstr>PowerPoint Sunusu</vt:lpstr>
      <vt:lpstr>PowerPoint Sunusu</vt:lpstr>
      <vt:lpstr>Faks makinesi</vt:lpstr>
      <vt:lpstr>Faks Makinesi Nedir?</vt:lpstr>
      <vt:lpstr>PowerPoint Sunusu</vt:lpstr>
      <vt:lpstr>Kim Tarafından Ne Zaman Bulundu?</vt:lpstr>
      <vt:lpstr>PowerPoint Sunusu</vt:lpstr>
      <vt:lpstr>Faks Makinesinin Çalışma Prensibi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TELEFONz</dc:title>
  <dc:creator>User</dc:creator>
  <cp:lastModifiedBy>User</cp:lastModifiedBy>
  <cp:revision>3</cp:revision>
  <dcterms:created xsi:type="dcterms:W3CDTF">2020-05-03T16:13:57Z</dcterms:created>
  <dcterms:modified xsi:type="dcterms:W3CDTF">2020-05-03T18:40:44Z</dcterms:modified>
</cp:coreProperties>
</file>