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80" r:id="rId22"/>
    <p:sldId id="282"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3380BAA-6351-4049-8C6A-08808AF53C2C}" type="datetimeFigureOut">
              <a:rPr lang="tr-TR" smtClean="0"/>
              <a:t>25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41D48F-B36F-4415-BCF2-BB22D2B7150C}" type="slidenum">
              <a:rPr lang="tr-TR" smtClean="0"/>
              <a:t>‹#›</a:t>
            </a:fld>
            <a:endParaRPr lang="tr-TR"/>
          </a:p>
        </p:txBody>
      </p:sp>
    </p:spTree>
    <p:extLst>
      <p:ext uri="{BB962C8B-B14F-4D97-AF65-F5344CB8AC3E}">
        <p14:creationId xmlns:p14="http://schemas.microsoft.com/office/powerpoint/2010/main" val="953733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3380BAA-6351-4049-8C6A-08808AF53C2C}" type="datetimeFigureOut">
              <a:rPr lang="tr-TR" smtClean="0"/>
              <a:t>25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41D48F-B36F-4415-BCF2-BB22D2B7150C}" type="slidenum">
              <a:rPr lang="tr-TR" smtClean="0"/>
              <a:t>‹#›</a:t>
            </a:fld>
            <a:endParaRPr lang="tr-TR"/>
          </a:p>
        </p:txBody>
      </p:sp>
    </p:spTree>
    <p:extLst>
      <p:ext uri="{BB962C8B-B14F-4D97-AF65-F5344CB8AC3E}">
        <p14:creationId xmlns:p14="http://schemas.microsoft.com/office/powerpoint/2010/main" val="2261771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3380BAA-6351-4049-8C6A-08808AF53C2C}" type="datetimeFigureOut">
              <a:rPr lang="tr-TR" smtClean="0"/>
              <a:t>25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41D48F-B36F-4415-BCF2-BB22D2B7150C}" type="slidenum">
              <a:rPr lang="tr-TR" smtClean="0"/>
              <a:t>‹#›</a:t>
            </a:fld>
            <a:endParaRPr lang="tr-TR"/>
          </a:p>
        </p:txBody>
      </p:sp>
    </p:spTree>
    <p:extLst>
      <p:ext uri="{BB962C8B-B14F-4D97-AF65-F5344CB8AC3E}">
        <p14:creationId xmlns:p14="http://schemas.microsoft.com/office/powerpoint/2010/main" val="170647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3380BAA-6351-4049-8C6A-08808AF53C2C}" type="datetimeFigureOut">
              <a:rPr lang="tr-TR" smtClean="0"/>
              <a:t>25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41D48F-B36F-4415-BCF2-BB22D2B7150C}" type="slidenum">
              <a:rPr lang="tr-TR" smtClean="0"/>
              <a:t>‹#›</a:t>
            </a:fld>
            <a:endParaRPr lang="tr-TR"/>
          </a:p>
        </p:txBody>
      </p:sp>
    </p:spTree>
    <p:extLst>
      <p:ext uri="{BB962C8B-B14F-4D97-AF65-F5344CB8AC3E}">
        <p14:creationId xmlns:p14="http://schemas.microsoft.com/office/powerpoint/2010/main" val="511267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3380BAA-6351-4049-8C6A-08808AF53C2C}" type="datetimeFigureOut">
              <a:rPr lang="tr-TR" smtClean="0"/>
              <a:t>25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41D48F-B36F-4415-BCF2-BB22D2B7150C}" type="slidenum">
              <a:rPr lang="tr-TR" smtClean="0"/>
              <a:t>‹#›</a:t>
            </a:fld>
            <a:endParaRPr lang="tr-TR"/>
          </a:p>
        </p:txBody>
      </p:sp>
    </p:spTree>
    <p:extLst>
      <p:ext uri="{BB962C8B-B14F-4D97-AF65-F5344CB8AC3E}">
        <p14:creationId xmlns:p14="http://schemas.microsoft.com/office/powerpoint/2010/main" val="918962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3380BAA-6351-4049-8C6A-08808AF53C2C}" type="datetimeFigureOut">
              <a:rPr lang="tr-TR" smtClean="0"/>
              <a:t>25 Şub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41D48F-B36F-4415-BCF2-BB22D2B7150C}" type="slidenum">
              <a:rPr lang="tr-TR" smtClean="0"/>
              <a:t>‹#›</a:t>
            </a:fld>
            <a:endParaRPr lang="tr-TR"/>
          </a:p>
        </p:txBody>
      </p:sp>
    </p:spTree>
    <p:extLst>
      <p:ext uri="{BB962C8B-B14F-4D97-AF65-F5344CB8AC3E}">
        <p14:creationId xmlns:p14="http://schemas.microsoft.com/office/powerpoint/2010/main" val="3426409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3380BAA-6351-4049-8C6A-08808AF53C2C}" type="datetimeFigureOut">
              <a:rPr lang="tr-TR" smtClean="0"/>
              <a:t>25 Şub 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41D48F-B36F-4415-BCF2-BB22D2B7150C}" type="slidenum">
              <a:rPr lang="tr-TR" smtClean="0"/>
              <a:t>‹#›</a:t>
            </a:fld>
            <a:endParaRPr lang="tr-TR"/>
          </a:p>
        </p:txBody>
      </p:sp>
    </p:spTree>
    <p:extLst>
      <p:ext uri="{BB962C8B-B14F-4D97-AF65-F5344CB8AC3E}">
        <p14:creationId xmlns:p14="http://schemas.microsoft.com/office/powerpoint/2010/main" val="3699226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3380BAA-6351-4049-8C6A-08808AF53C2C}" type="datetimeFigureOut">
              <a:rPr lang="tr-TR" smtClean="0"/>
              <a:t>25 Şub 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41D48F-B36F-4415-BCF2-BB22D2B7150C}" type="slidenum">
              <a:rPr lang="tr-TR" smtClean="0"/>
              <a:t>‹#›</a:t>
            </a:fld>
            <a:endParaRPr lang="tr-TR"/>
          </a:p>
        </p:txBody>
      </p:sp>
    </p:spTree>
    <p:extLst>
      <p:ext uri="{BB962C8B-B14F-4D97-AF65-F5344CB8AC3E}">
        <p14:creationId xmlns:p14="http://schemas.microsoft.com/office/powerpoint/2010/main" val="3025462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3380BAA-6351-4049-8C6A-08808AF53C2C}" type="datetimeFigureOut">
              <a:rPr lang="tr-TR" smtClean="0"/>
              <a:t>25 Şub 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41D48F-B36F-4415-BCF2-BB22D2B7150C}" type="slidenum">
              <a:rPr lang="tr-TR" smtClean="0"/>
              <a:t>‹#›</a:t>
            </a:fld>
            <a:endParaRPr lang="tr-TR"/>
          </a:p>
        </p:txBody>
      </p:sp>
    </p:spTree>
    <p:extLst>
      <p:ext uri="{BB962C8B-B14F-4D97-AF65-F5344CB8AC3E}">
        <p14:creationId xmlns:p14="http://schemas.microsoft.com/office/powerpoint/2010/main" val="2922847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3380BAA-6351-4049-8C6A-08808AF53C2C}" type="datetimeFigureOut">
              <a:rPr lang="tr-TR" smtClean="0"/>
              <a:t>25 Şub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41D48F-B36F-4415-BCF2-BB22D2B7150C}" type="slidenum">
              <a:rPr lang="tr-TR" smtClean="0"/>
              <a:t>‹#›</a:t>
            </a:fld>
            <a:endParaRPr lang="tr-TR"/>
          </a:p>
        </p:txBody>
      </p:sp>
    </p:spTree>
    <p:extLst>
      <p:ext uri="{BB962C8B-B14F-4D97-AF65-F5344CB8AC3E}">
        <p14:creationId xmlns:p14="http://schemas.microsoft.com/office/powerpoint/2010/main" val="592708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3380BAA-6351-4049-8C6A-08808AF53C2C}" type="datetimeFigureOut">
              <a:rPr lang="tr-TR" smtClean="0"/>
              <a:t>25 Şub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41D48F-B36F-4415-BCF2-BB22D2B7150C}" type="slidenum">
              <a:rPr lang="tr-TR" smtClean="0"/>
              <a:t>‹#›</a:t>
            </a:fld>
            <a:endParaRPr lang="tr-TR"/>
          </a:p>
        </p:txBody>
      </p:sp>
    </p:spTree>
    <p:extLst>
      <p:ext uri="{BB962C8B-B14F-4D97-AF65-F5344CB8AC3E}">
        <p14:creationId xmlns:p14="http://schemas.microsoft.com/office/powerpoint/2010/main" val="3203120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380BAA-6351-4049-8C6A-08808AF53C2C}" type="datetimeFigureOut">
              <a:rPr lang="tr-TR" smtClean="0"/>
              <a:t>25 Şub 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41D48F-B36F-4415-BCF2-BB22D2B7150C}" type="slidenum">
              <a:rPr lang="tr-TR" smtClean="0"/>
              <a:t>‹#›</a:t>
            </a:fld>
            <a:endParaRPr lang="tr-TR"/>
          </a:p>
        </p:txBody>
      </p:sp>
    </p:spTree>
    <p:extLst>
      <p:ext uri="{BB962C8B-B14F-4D97-AF65-F5344CB8AC3E}">
        <p14:creationId xmlns:p14="http://schemas.microsoft.com/office/powerpoint/2010/main" val="979958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973766" y="2357981"/>
            <a:ext cx="7929718" cy="1824037"/>
          </a:xfrm>
        </p:spPr>
        <p:txBody>
          <a:bodyPr>
            <a:normAutofit/>
          </a:bodyPr>
          <a:lstStyle/>
          <a:p>
            <a:pPr>
              <a:lnSpc>
                <a:spcPct val="90000"/>
              </a:lnSpc>
            </a:pPr>
            <a:r>
              <a:rPr lang="tr-TR" altLang="tr-TR" sz="3600" b="1" dirty="0" smtClean="0">
                <a:solidFill>
                  <a:schemeClr val="hlink"/>
                </a:solidFill>
              </a:rPr>
              <a:t>Yönetim </a:t>
            </a:r>
            <a:r>
              <a:rPr lang="tr-TR" altLang="tr-TR" sz="3600" b="1" dirty="0">
                <a:solidFill>
                  <a:schemeClr val="hlink"/>
                </a:solidFill>
              </a:rPr>
              <a:t>Yaklaşımlarına Genel </a:t>
            </a:r>
            <a:r>
              <a:rPr lang="tr-TR" altLang="tr-TR" sz="3600" b="1" dirty="0" smtClean="0">
                <a:solidFill>
                  <a:schemeClr val="hlink"/>
                </a:solidFill>
              </a:rPr>
              <a:t>Bakış</a:t>
            </a:r>
            <a:endParaRPr lang="tr-TR" altLang="tr-TR" sz="3600" b="1" dirty="0">
              <a:solidFill>
                <a:schemeClr val="hlink"/>
              </a:solidFill>
            </a:endParaRPr>
          </a:p>
        </p:txBody>
      </p:sp>
    </p:spTree>
    <p:extLst>
      <p:ext uri="{BB962C8B-B14F-4D97-AF65-F5344CB8AC3E}">
        <p14:creationId xmlns:p14="http://schemas.microsoft.com/office/powerpoint/2010/main" val="424492392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algn="ctr"/>
            <a:r>
              <a:rPr lang="tr-TR" altLang="tr-TR" sz="3600" b="1" dirty="0">
                <a:solidFill>
                  <a:schemeClr val="accent5"/>
                </a:solidFill>
              </a:rPr>
              <a:t>KLASİK YÖNETİM AKIMINA HENRİ FAYOL’UN KATKILARI</a:t>
            </a:r>
          </a:p>
        </p:txBody>
      </p:sp>
      <p:sp>
        <p:nvSpPr>
          <p:cNvPr id="64515" name="Rectangle 3"/>
          <p:cNvSpPr>
            <a:spLocks noGrp="1" noChangeArrowheads="1"/>
          </p:cNvSpPr>
          <p:nvPr>
            <p:ph type="body" idx="1"/>
          </p:nvPr>
        </p:nvSpPr>
        <p:spPr/>
        <p:txBody>
          <a:bodyPr/>
          <a:lstStyle/>
          <a:p>
            <a:pPr>
              <a:buFont typeface="Wingdings" panose="05000000000000000000" pitchFamily="2" charset="2"/>
              <a:buNone/>
            </a:pPr>
            <a:r>
              <a:rPr lang="tr-TR" altLang="tr-TR" dirty="0"/>
              <a:t>   </a:t>
            </a:r>
            <a:r>
              <a:rPr lang="tr-TR" altLang="tr-TR" b="1" dirty="0" err="1"/>
              <a:t>Fayol</a:t>
            </a:r>
            <a:r>
              <a:rPr lang="tr-TR" altLang="tr-TR" b="1" dirty="0"/>
              <a:t> yönetsel faaliyetlerin yerine getirilmesinde uyulması gereken ilkeleri şu şekilde açıklamıştır:</a:t>
            </a:r>
          </a:p>
          <a:p>
            <a:pPr>
              <a:buClr>
                <a:schemeClr val="hlink"/>
              </a:buClr>
              <a:buFont typeface="Wingdings" panose="05000000000000000000" pitchFamily="2" charset="2"/>
              <a:buChar char="ü"/>
            </a:pPr>
            <a:r>
              <a:rPr lang="tr-TR" altLang="tr-TR" b="1" dirty="0"/>
              <a:t>  </a:t>
            </a:r>
            <a:r>
              <a:rPr lang="tr-TR" altLang="tr-TR" dirty="0"/>
              <a:t>Astlar arasında bilgi, yetenek ve tecrübelere göre </a:t>
            </a:r>
            <a:r>
              <a:rPr lang="tr-TR" altLang="tr-TR" b="1" dirty="0"/>
              <a:t>iş bölümü </a:t>
            </a:r>
            <a:r>
              <a:rPr lang="tr-TR" altLang="tr-TR" dirty="0"/>
              <a:t>yaparak uzmanlaşmayı sağlama,</a:t>
            </a:r>
          </a:p>
          <a:p>
            <a:pPr>
              <a:buClr>
                <a:schemeClr val="hlink"/>
              </a:buClr>
              <a:buFont typeface="Wingdings" panose="05000000000000000000" pitchFamily="2" charset="2"/>
              <a:buChar char="ü"/>
            </a:pPr>
            <a:r>
              <a:rPr lang="tr-TR" altLang="tr-TR" dirty="0"/>
              <a:t> Astlara yapacakları faaliyetlerle ilgili olarak, maddi ve beşeri kaynakları kullanabilme yetkisi ve bunlarla ilgili </a:t>
            </a:r>
            <a:r>
              <a:rPr lang="tr-TR" altLang="tr-TR" b="1" dirty="0"/>
              <a:t>sorumluluk verme</a:t>
            </a:r>
            <a:r>
              <a:rPr lang="tr-TR" altLang="tr-TR" dirty="0"/>
              <a:t>,</a:t>
            </a:r>
          </a:p>
        </p:txBody>
      </p:sp>
    </p:spTree>
    <p:extLst>
      <p:ext uri="{BB962C8B-B14F-4D97-AF65-F5344CB8AC3E}">
        <p14:creationId xmlns:p14="http://schemas.microsoft.com/office/powerpoint/2010/main" val="3597476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algn="ctr"/>
            <a:r>
              <a:rPr lang="tr-TR" altLang="tr-TR" sz="4000" b="1"/>
              <a:t>KLASİK YÖNETİM AKIMINA HENRİ FAYOL’UN KATKILARI</a:t>
            </a:r>
          </a:p>
        </p:txBody>
      </p:sp>
      <p:sp>
        <p:nvSpPr>
          <p:cNvPr id="65539" name="Rectangle 3"/>
          <p:cNvSpPr>
            <a:spLocks noGrp="1" noChangeArrowheads="1"/>
          </p:cNvSpPr>
          <p:nvPr>
            <p:ph type="body" idx="1"/>
          </p:nvPr>
        </p:nvSpPr>
        <p:spPr/>
        <p:txBody>
          <a:bodyPr/>
          <a:lstStyle/>
          <a:p>
            <a:pPr>
              <a:buClr>
                <a:schemeClr val="hlink"/>
              </a:buClr>
              <a:buFont typeface="Wingdings" panose="05000000000000000000" pitchFamily="2" charset="2"/>
              <a:buChar char="ü"/>
            </a:pPr>
            <a:r>
              <a:rPr lang="tr-TR" altLang="tr-TR" dirty="0"/>
              <a:t> İşlerin belirli bir düzen içinde ve belirli zamanlarda yerine getirilmesi için </a:t>
            </a:r>
            <a:r>
              <a:rPr lang="tr-TR" altLang="tr-TR" b="1" dirty="0"/>
              <a:t>disiplin sistemi </a:t>
            </a:r>
            <a:r>
              <a:rPr lang="tr-TR" altLang="tr-TR" dirty="0"/>
              <a:t>kurma,</a:t>
            </a:r>
          </a:p>
          <a:p>
            <a:pPr>
              <a:buClr>
                <a:schemeClr val="hlink"/>
              </a:buClr>
              <a:buFont typeface="Wingdings" panose="05000000000000000000" pitchFamily="2" charset="2"/>
              <a:buChar char="ü"/>
            </a:pPr>
            <a:r>
              <a:rPr lang="tr-TR" altLang="tr-TR" dirty="0"/>
              <a:t> Her astın sadece bir yöneticiden emir alması ve ona rapor vermesini sağlayacak bir kumanda birliği oluşturma,</a:t>
            </a:r>
          </a:p>
        </p:txBody>
      </p:sp>
    </p:spTree>
    <p:extLst>
      <p:ext uri="{BB962C8B-B14F-4D97-AF65-F5344CB8AC3E}">
        <p14:creationId xmlns:p14="http://schemas.microsoft.com/office/powerpoint/2010/main" val="646826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algn="ctr"/>
            <a:r>
              <a:rPr lang="tr-TR" altLang="tr-TR" sz="4000" b="1"/>
              <a:t>KLASİK YÖNETİM AKIMINA HENRİ FAYOL’UN KATKILARI</a:t>
            </a:r>
          </a:p>
        </p:txBody>
      </p:sp>
      <p:sp>
        <p:nvSpPr>
          <p:cNvPr id="66563" name="Rectangle 3"/>
          <p:cNvSpPr>
            <a:spLocks noGrp="1" noChangeArrowheads="1"/>
          </p:cNvSpPr>
          <p:nvPr>
            <p:ph type="body" idx="1"/>
          </p:nvPr>
        </p:nvSpPr>
        <p:spPr/>
        <p:txBody>
          <a:bodyPr/>
          <a:lstStyle/>
          <a:p>
            <a:pPr>
              <a:buClr>
                <a:schemeClr val="hlink"/>
              </a:buClr>
              <a:buFont typeface="Wingdings" panose="05000000000000000000" pitchFamily="2" charset="2"/>
              <a:buChar char="Ø"/>
            </a:pPr>
            <a:r>
              <a:rPr lang="tr-TR" altLang="tr-TR"/>
              <a:t> Personelde devamlılığı sağlama, düzenli ve dengeli bir iş verimini gerçekleştirme,</a:t>
            </a:r>
          </a:p>
          <a:p>
            <a:pPr>
              <a:buClr>
                <a:schemeClr val="hlink"/>
              </a:buClr>
              <a:buFont typeface="Wingdings" panose="05000000000000000000" pitchFamily="2" charset="2"/>
              <a:buChar char="Ø"/>
            </a:pPr>
            <a:r>
              <a:rPr lang="tr-TR" altLang="tr-TR"/>
              <a:t> Örgütü ilgilendiren genel amaç ve çıkarları, bölümsel ve kişisel amaç ve çıkarlardan üstün tutma,</a:t>
            </a:r>
          </a:p>
          <a:p>
            <a:pPr>
              <a:buClr>
                <a:schemeClr val="hlink"/>
              </a:buClr>
              <a:buFont typeface="Wingdings" panose="05000000000000000000" pitchFamily="2" charset="2"/>
              <a:buNone/>
            </a:pPr>
            <a:endParaRPr lang="tr-TR" altLang="tr-TR"/>
          </a:p>
        </p:txBody>
      </p:sp>
      <p:pic>
        <p:nvPicPr>
          <p:cNvPr id="66564" name="Picture 4" descr="MC90005678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12126" y="4691063"/>
            <a:ext cx="1814513" cy="1719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46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algn="ctr"/>
            <a:r>
              <a:rPr lang="tr-TR" altLang="tr-TR" sz="4000" b="1"/>
              <a:t>KLASİK YÖNETİM AKIMINA HENRİ FAYOL’UN KATKILARI</a:t>
            </a:r>
          </a:p>
        </p:txBody>
      </p:sp>
      <p:sp>
        <p:nvSpPr>
          <p:cNvPr id="68611" name="Rectangle 3"/>
          <p:cNvSpPr>
            <a:spLocks noGrp="1" noChangeArrowheads="1"/>
          </p:cNvSpPr>
          <p:nvPr>
            <p:ph type="body" idx="1"/>
          </p:nvPr>
        </p:nvSpPr>
        <p:spPr/>
        <p:txBody>
          <a:bodyPr/>
          <a:lstStyle/>
          <a:p>
            <a:pPr>
              <a:buClr>
                <a:schemeClr val="hlink"/>
              </a:buClr>
              <a:buFont typeface="Wingdings" panose="05000000000000000000" pitchFamily="2" charset="2"/>
              <a:buChar char="Ø"/>
            </a:pPr>
            <a:r>
              <a:rPr lang="tr-TR" altLang="tr-TR"/>
              <a:t> Yönetsel yetkilerin dağıtımında titiz olma, israfa meydan bırakmama ve tüm çabaları genel amaçlara yönlendirecek merkezcil bir yönetim sistemi kurma,</a:t>
            </a:r>
          </a:p>
          <a:p>
            <a:pPr>
              <a:buClr>
                <a:schemeClr val="hlink"/>
              </a:buClr>
              <a:buFont typeface="Wingdings" panose="05000000000000000000" pitchFamily="2" charset="2"/>
              <a:buChar char="Ø"/>
            </a:pPr>
            <a:r>
              <a:rPr lang="tr-TR" altLang="tr-TR"/>
              <a:t> Astlar ve tüm çalışanlar arasında birlik ve beraberlik ruhunun yerleşmesi için çalışma.</a:t>
            </a:r>
          </a:p>
        </p:txBody>
      </p:sp>
      <p:pic>
        <p:nvPicPr>
          <p:cNvPr id="68612" name="Picture 4" descr="MP900289882[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08889" y="5200650"/>
            <a:ext cx="2447925" cy="1657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3559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algn="ctr"/>
            <a:r>
              <a:rPr lang="tr-TR" altLang="tr-TR" b="1"/>
              <a:t>MAX WEBER’İN BÜROKRASİ MODELİ</a:t>
            </a:r>
          </a:p>
        </p:txBody>
      </p:sp>
      <p:sp>
        <p:nvSpPr>
          <p:cNvPr id="69635" name="Rectangle 3"/>
          <p:cNvSpPr>
            <a:spLocks noGrp="1" noChangeArrowheads="1"/>
          </p:cNvSpPr>
          <p:nvPr>
            <p:ph type="body" idx="1"/>
          </p:nvPr>
        </p:nvSpPr>
        <p:spPr/>
        <p:txBody>
          <a:bodyPr/>
          <a:lstStyle/>
          <a:p>
            <a:pPr>
              <a:lnSpc>
                <a:spcPct val="90000"/>
              </a:lnSpc>
              <a:buFont typeface="Wingdings" panose="05000000000000000000" pitchFamily="2" charset="2"/>
              <a:buBlip>
                <a:blip r:embed="rId2"/>
              </a:buBlip>
            </a:pPr>
            <a:r>
              <a:rPr lang="tr-TR" altLang="tr-TR" dirty="0"/>
              <a:t> </a:t>
            </a:r>
            <a:r>
              <a:rPr lang="tr-TR" altLang="tr-TR" dirty="0" err="1"/>
              <a:t>Weber</a:t>
            </a:r>
            <a:r>
              <a:rPr lang="tr-TR" altLang="tr-TR" dirty="0"/>
              <a:t>, Alman asıllı bir bilim adamı ve </a:t>
            </a:r>
            <a:r>
              <a:rPr lang="tr-TR" altLang="tr-TR" dirty="0" err="1"/>
              <a:t>sosyologtur</a:t>
            </a:r>
            <a:r>
              <a:rPr lang="tr-TR" altLang="tr-TR" dirty="0"/>
              <a:t>.</a:t>
            </a:r>
          </a:p>
          <a:p>
            <a:pPr algn="just">
              <a:lnSpc>
                <a:spcPct val="90000"/>
              </a:lnSpc>
              <a:buFont typeface="Wingdings" panose="05000000000000000000" pitchFamily="2" charset="2"/>
              <a:buBlip>
                <a:blip r:embed="rId2"/>
              </a:buBlip>
            </a:pPr>
            <a:r>
              <a:rPr lang="tr-TR" altLang="tr-TR" dirty="0"/>
              <a:t>Bu modelde, klasik ve </a:t>
            </a:r>
            <a:r>
              <a:rPr lang="tr-TR" altLang="tr-TR" dirty="0" err="1"/>
              <a:t>neoklasik</a:t>
            </a:r>
            <a:r>
              <a:rPr lang="tr-TR" altLang="tr-TR" dirty="0"/>
              <a:t> yönetim görüşleri gibi örgüt, çevresinden soyutlanmış </a:t>
            </a:r>
            <a:r>
              <a:rPr lang="tr-TR" altLang="tr-TR" b="1" dirty="0"/>
              <a:t>kapalı bir sistem </a:t>
            </a:r>
            <a:r>
              <a:rPr lang="tr-TR" altLang="tr-TR" dirty="0"/>
              <a:t>olarak düşünülmekte ve rasyonel olarak çalışmanın; diğer bir deyimle verimli ve etkin olmanın yönetimde her şeyden önce gelen amaçlar olduğu, bütün kuralların bu akılcı temel amaçlara hizmet etmesi gerektiği öne sürülmektedir.  </a:t>
            </a:r>
          </a:p>
        </p:txBody>
      </p:sp>
      <p:pic>
        <p:nvPicPr>
          <p:cNvPr id="69636" name="Picture 4" descr="MC90002404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514" y="230188"/>
            <a:ext cx="1395413" cy="1452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50471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algn="ctr"/>
            <a:r>
              <a:rPr lang="tr-TR" altLang="tr-TR" sz="4000" b="1">
                <a:solidFill>
                  <a:schemeClr val="hlink"/>
                </a:solidFill>
              </a:rPr>
              <a:t>YÖNETİMDE NEOKLASİK VE İNSAN İLİŞKİLERİ YAKLAŞIMI</a:t>
            </a:r>
          </a:p>
        </p:txBody>
      </p:sp>
      <p:sp>
        <p:nvSpPr>
          <p:cNvPr id="70659"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tr-TR" altLang="tr-TR"/>
              <a:t>   </a:t>
            </a:r>
            <a:r>
              <a:rPr lang="tr-TR" altLang="tr-TR" b="1">
                <a:solidFill>
                  <a:schemeClr val="folHlink"/>
                </a:solidFill>
              </a:rPr>
              <a:t>A)İNSAN İLİŞKİLERİ YAKLAŞIMININ DAYANDIĞI BAZI ARAŞTIRMALAR</a:t>
            </a:r>
          </a:p>
          <a:p>
            <a:pPr>
              <a:lnSpc>
                <a:spcPct val="90000"/>
              </a:lnSpc>
              <a:buClr>
                <a:schemeClr val="hlink"/>
              </a:buClr>
              <a:buFont typeface="Wingdings" panose="05000000000000000000" pitchFamily="2" charset="2"/>
              <a:buChar char="Ø"/>
            </a:pPr>
            <a:r>
              <a:rPr lang="tr-TR" altLang="tr-TR" b="1">
                <a:solidFill>
                  <a:schemeClr val="folHlink"/>
                </a:solidFill>
              </a:rPr>
              <a:t> </a:t>
            </a:r>
            <a:r>
              <a:rPr lang="tr-TR" altLang="tr-TR"/>
              <a:t>K.Lewin ve Arkadaşlarının Önderlik Araştırması,</a:t>
            </a:r>
          </a:p>
          <a:p>
            <a:pPr>
              <a:lnSpc>
                <a:spcPct val="90000"/>
              </a:lnSpc>
              <a:buClr>
                <a:schemeClr val="hlink"/>
              </a:buClr>
              <a:buFont typeface="Wingdings" panose="05000000000000000000" pitchFamily="2" charset="2"/>
              <a:buChar char="Ø"/>
            </a:pPr>
            <a:r>
              <a:rPr lang="tr-TR" altLang="tr-TR"/>
              <a:t> Hawthorne Araştırmaları Elton Mayo,</a:t>
            </a:r>
          </a:p>
          <a:p>
            <a:pPr>
              <a:lnSpc>
                <a:spcPct val="90000"/>
              </a:lnSpc>
              <a:buClr>
                <a:schemeClr val="hlink"/>
              </a:buClr>
              <a:buFont typeface="Wingdings" panose="05000000000000000000" pitchFamily="2" charset="2"/>
              <a:buChar char="Ø"/>
            </a:pPr>
            <a:r>
              <a:rPr lang="tr-TR" altLang="tr-TR"/>
              <a:t> Yankee City Araştırması,</a:t>
            </a:r>
          </a:p>
          <a:p>
            <a:pPr>
              <a:lnSpc>
                <a:spcPct val="90000"/>
              </a:lnSpc>
              <a:buClr>
                <a:schemeClr val="hlink"/>
              </a:buClr>
              <a:buFont typeface="Wingdings" panose="05000000000000000000" pitchFamily="2" charset="2"/>
              <a:buChar char="Ø"/>
            </a:pPr>
            <a:r>
              <a:rPr lang="tr-TR" altLang="tr-TR" b="1">
                <a:solidFill>
                  <a:schemeClr val="folHlink"/>
                </a:solidFill>
              </a:rPr>
              <a:t> </a:t>
            </a:r>
            <a:r>
              <a:rPr lang="tr-TR" altLang="tr-TR"/>
              <a:t>Harwood İmalat İşletmesi Araştırması,</a:t>
            </a:r>
          </a:p>
          <a:p>
            <a:pPr>
              <a:lnSpc>
                <a:spcPct val="90000"/>
              </a:lnSpc>
              <a:buClr>
                <a:schemeClr val="hlink"/>
              </a:buClr>
              <a:buFont typeface="Wingdings" panose="05000000000000000000" pitchFamily="2" charset="2"/>
              <a:buChar char="Ø"/>
            </a:pPr>
            <a:r>
              <a:rPr lang="tr-TR" altLang="tr-TR" b="1">
                <a:solidFill>
                  <a:schemeClr val="folHlink"/>
                </a:solidFill>
              </a:rPr>
              <a:t> </a:t>
            </a:r>
            <a:r>
              <a:rPr lang="tr-TR" altLang="tr-TR"/>
              <a:t>Tavistock Enstitüsü Araştırması</a:t>
            </a:r>
            <a:r>
              <a:rPr lang="tr-TR" altLang="tr-TR" b="1">
                <a:solidFill>
                  <a:schemeClr val="folHlink"/>
                </a:solidFill>
              </a:rPr>
              <a:t> </a:t>
            </a:r>
          </a:p>
          <a:p>
            <a:pPr>
              <a:lnSpc>
                <a:spcPct val="90000"/>
              </a:lnSpc>
              <a:buFont typeface="Wingdings" panose="05000000000000000000" pitchFamily="2" charset="2"/>
              <a:buNone/>
            </a:pPr>
            <a:r>
              <a:rPr lang="tr-TR" altLang="tr-TR" b="1">
                <a:solidFill>
                  <a:schemeClr val="folHlink"/>
                </a:solidFill>
              </a:rPr>
              <a:t>  </a:t>
            </a:r>
          </a:p>
        </p:txBody>
      </p:sp>
    </p:spTree>
    <p:extLst>
      <p:ext uri="{BB962C8B-B14F-4D97-AF65-F5344CB8AC3E}">
        <p14:creationId xmlns:p14="http://schemas.microsoft.com/office/powerpoint/2010/main" val="397160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tr-TR" altLang="tr-TR" sz="4000" b="1">
                <a:solidFill>
                  <a:schemeClr val="hlink"/>
                </a:solidFill>
              </a:rPr>
              <a:t>YÖNETİMDE NEOKLASİK VE İNSAN İLİŞKİLERİ YAKLAŞIMI</a:t>
            </a:r>
          </a:p>
        </p:txBody>
      </p:sp>
      <p:sp>
        <p:nvSpPr>
          <p:cNvPr id="72707" name="Rectangle 3"/>
          <p:cNvSpPr>
            <a:spLocks noGrp="1" noChangeArrowheads="1"/>
          </p:cNvSpPr>
          <p:nvPr>
            <p:ph type="body" idx="1"/>
          </p:nvPr>
        </p:nvSpPr>
        <p:spPr/>
        <p:txBody>
          <a:bodyPr/>
          <a:lstStyle/>
          <a:p>
            <a:pPr>
              <a:buFont typeface="Wingdings" panose="05000000000000000000" pitchFamily="2" charset="2"/>
              <a:buNone/>
            </a:pPr>
            <a:r>
              <a:rPr lang="tr-TR" altLang="tr-TR" b="1">
                <a:solidFill>
                  <a:schemeClr val="folHlink"/>
                </a:solidFill>
              </a:rPr>
              <a:t>   </a:t>
            </a:r>
            <a:r>
              <a:rPr lang="tr-TR" altLang="tr-TR" sz="2400" b="1">
                <a:solidFill>
                  <a:schemeClr val="folHlink"/>
                </a:solidFill>
              </a:rPr>
              <a:t>B)YÖNETİMDE NEOKLASİK VE İNSAN İLİŞKİLERİNİN TEMEL KURAMSAL GÖRÜŞLERİ</a:t>
            </a:r>
          </a:p>
          <a:p>
            <a:pPr>
              <a:buFont typeface="Wingdings" panose="05000000000000000000" pitchFamily="2" charset="2"/>
              <a:buNone/>
            </a:pPr>
            <a:r>
              <a:rPr lang="tr-TR" altLang="tr-TR" sz="2400">
                <a:solidFill>
                  <a:schemeClr val="folHlink"/>
                </a:solidFill>
              </a:rPr>
              <a:t>   Douglas McGregor’un X ve Y kuramları:</a:t>
            </a:r>
          </a:p>
          <a:p>
            <a:pPr>
              <a:buFont typeface="Wingdings" panose="05000000000000000000" pitchFamily="2" charset="2"/>
              <a:buNone/>
            </a:pPr>
            <a:r>
              <a:rPr lang="tr-TR" altLang="tr-TR" sz="2400" b="1">
                <a:solidFill>
                  <a:schemeClr val="folHlink"/>
                </a:solidFill>
              </a:rPr>
              <a:t>   </a:t>
            </a:r>
            <a:r>
              <a:rPr lang="tr-TR" altLang="tr-TR" sz="2400"/>
              <a:t>Dr.</a:t>
            </a:r>
            <a:r>
              <a:rPr lang="tr-TR" altLang="tr-TR" sz="2400" b="1"/>
              <a:t> </a:t>
            </a:r>
            <a:r>
              <a:rPr lang="tr-TR" altLang="tr-TR" sz="2400"/>
              <a:t>Mayo’nun çalışmalarından da büyük ölçüde esinlenen McGregor, önce Taylor ve Fayol’un geliştirmiş olduğu klasik yönetim kuramının betimlenmesine girişmiş ve buna </a:t>
            </a:r>
            <a:r>
              <a:rPr lang="tr-TR" altLang="tr-TR" sz="2400" b="1"/>
              <a:t>X Kuramı </a:t>
            </a:r>
            <a:r>
              <a:rPr lang="tr-TR" altLang="tr-TR" sz="2400"/>
              <a:t>adını vermiştir. Daha sonra da, bu teoriyi şiddetle eleştirerek </a:t>
            </a:r>
            <a:r>
              <a:rPr lang="tr-TR" altLang="tr-TR" sz="2400" b="1"/>
              <a:t>Y Teorisi</a:t>
            </a:r>
            <a:r>
              <a:rPr lang="tr-TR" altLang="tr-TR" sz="2400"/>
              <a:t> adını verdiği beşeri ilişkiler kuramının ilkelerini ortaya atmıştır.</a:t>
            </a:r>
          </a:p>
        </p:txBody>
      </p:sp>
    </p:spTree>
    <p:extLst>
      <p:ext uri="{BB962C8B-B14F-4D97-AF65-F5344CB8AC3E}">
        <p14:creationId xmlns:p14="http://schemas.microsoft.com/office/powerpoint/2010/main" val="3881312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type="body" idx="1"/>
          </p:nvPr>
        </p:nvSpPr>
        <p:spPr>
          <a:xfrm>
            <a:off x="2711450" y="692151"/>
            <a:ext cx="7767638" cy="5440363"/>
          </a:xfrm>
        </p:spPr>
        <p:txBody>
          <a:bodyPr/>
          <a:lstStyle/>
          <a:p>
            <a:pPr>
              <a:buFont typeface="Wingdings" panose="05000000000000000000" pitchFamily="2" charset="2"/>
              <a:buNone/>
            </a:pPr>
            <a:r>
              <a:rPr lang="tr-TR" altLang="tr-TR"/>
              <a:t>  </a:t>
            </a:r>
            <a:r>
              <a:rPr lang="tr-TR" altLang="tr-TR" b="1" i="1">
                <a:solidFill>
                  <a:schemeClr val="hlink"/>
                </a:solidFill>
              </a:rPr>
              <a:t>McGregor’e göre X Kuramının Varsayımları Şunlardır:</a:t>
            </a:r>
          </a:p>
          <a:p>
            <a:pPr>
              <a:buClr>
                <a:schemeClr val="hlink"/>
              </a:buClr>
              <a:buFont typeface="Wingdings" panose="05000000000000000000" pitchFamily="2" charset="2"/>
              <a:buChar char="Ø"/>
            </a:pPr>
            <a:r>
              <a:rPr lang="tr-TR" altLang="tr-TR" b="1" i="1">
                <a:solidFill>
                  <a:schemeClr val="hlink"/>
                </a:solidFill>
              </a:rPr>
              <a:t> </a:t>
            </a:r>
            <a:r>
              <a:rPr lang="tr-TR" altLang="tr-TR"/>
              <a:t>Ortalama insan işi sevmez ve elinden geldiği ölçüde işten kaçma yollarını arar.</a:t>
            </a:r>
          </a:p>
          <a:p>
            <a:pPr>
              <a:buClr>
                <a:schemeClr val="hlink"/>
              </a:buClr>
              <a:buFont typeface="Wingdings" panose="05000000000000000000" pitchFamily="2" charset="2"/>
              <a:buChar char="Ø"/>
            </a:pPr>
            <a:r>
              <a:rPr lang="tr-TR" altLang="tr-TR"/>
              <a:t> İnsanlar yönetilmeyi tercih eder, sorumluluktan kaçar, hırslı değildir; güvenliğe olan tutkusu fazladır.</a:t>
            </a:r>
          </a:p>
          <a:p>
            <a:pPr>
              <a:buClr>
                <a:schemeClr val="hlink"/>
              </a:buClr>
              <a:buFont typeface="Wingdings" panose="05000000000000000000" pitchFamily="2" charset="2"/>
              <a:buChar char="Ø"/>
            </a:pPr>
            <a:r>
              <a:rPr lang="tr-TR" altLang="tr-TR"/>
              <a:t> Bencildir, kendi arzu ve amaçlarını, örgüt amaçlarına tercih eder. Bu nedenle sıkı ve yakından denetlenmelidir.</a:t>
            </a:r>
          </a:p>
        </p:txBody>
      </p:sp>
      <p:pic>
        <p:nvPicPr>
          <p:cNvPr id="73732" name="Picture 4" descr="MC90019848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6226" y="4811714"/>
            <a:ext cx="2284413" cy="20462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33868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type="body" idx="1"/>
          </p:nvPr>
        </p:nvSpPr>
        <p:spPr>
          <a:xfrm>
            <a:off x="2711450" y="1989138"/>
            <a:ext cx="7772400" cy="4114800"/>
          </a:xfrm>
        </p:spPr>
        <p:txBody>
          <a:bodyPr/>
          <a:lstStyle/>
          <a:p>
            <a:pPr>
              <a:buClr>
                <a:schemeClr val="hlink"/>
              </a:buClr>
              <a:buFont typeface="Wingdings" panose="05000000000000000000" pitchFamily="2" charset="2"/>
              <a:buChar char="Ø"/>
            </a:pPr>
            <a:r>
              <a:rPr lang="tr-TR" altLang="tr-TR"/>
              <a:t> İnsan yaradılışı gereği yenilik ve değişiklikten hoşlanmaz ve bu tür olgulara direnir, isyan eder; alışkanlıklarına tutkusu fazladır.</a:t>
            </a:r>
          </a:p>
          <a:p>
            <a:pPr>
              <a:buClr>
                <a:schemeClr val="hlink"/>
              </a:buClr>
              <a:buFont typeface="Wingdings" panose="05000000000000000000" pitchFamily="2" charset="2"/>
              <a:buChar char="Ø"/>
            </a:pPr>
            <a:r>
              <a:rPr lang="tr-TR" altLang="tr-TR"/>
              <a:t> Ortalama insanın örgütlerin sorunların çözümünde çok az yaratıcı yeteneği bulunur.</a:t>
            </a:r>
          </a:p>
          <a:p>
            <a:pPr>
              <a:buClr>
                <a:schemeClr val="hlink"/>
              </a:buClr>
              <a:buFont typeface="Wingdings" panose="05000000000000000000" pitchFamily="2" charset="2"/>
              <a:buChar char="Ø"/>
            </a:pPr>
            <a:r>
              <a:rPr lang="tr-TR" altLang="tr-TR"/>
              <a:t> İnsanlar parlak zekalı değildir, kolayca kandırılabilir.</a:t>
            </a:r>
          </a:p>
        </p:txBody>
      </p:sp>
      <p:pic>
        <p:nvPicPr>
          <p:cNvPr id="74756" name="Picture 4" descr="MC90033243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5463" y="4784725"/>
            <a:ext cx="1808162" cy="1868488"/>
          </a:xfrm>
          <a:prstGeom prst="rect">
            <a:avLst/>
          </a:prstGeom>
          <a:noFill/>
          <a:extLst>
            <a:ext uri="{909E8E84-426E-40DD-AFC4-6F175D3DCCD1}">
              <a14:hiddenFill xmlns:a14="http://schemas.microsoft.com/office/drawing/2010/main">
                <a:solidFill>
                  <a:srgbClr val="FFFFFF"/>
                </a:solidFill>
              </a14:hiddenFill>
            </a:ext>
          </a:extLst>
        </p:spPr>
      </p:pic>
      <p:pic>
        <p:nvPicPr>
          <p:cNvPr id="74757" name="Picture 5" descr="MC90044042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1651" y="11113"/>
            <a:ext cx="1736725"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71129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type="body" idx="1"/>
          </p:nvPr>
        </p:nvSpPr>
        <p:spPr>
          <a:xfrm>
            <a:off x="2495551" y="1196975"/>
            <a:ext cx="7916863" cy="4546600"/>
          </a:xfrm>
        </p:spPr>
        <p:txBody>
          <a:bodyPr/>
          <a:lstStyle/>
          <a:p>
            <a:pPr>
              <a:lnSpc>
                <a:spcPct val="90000"/>
              </a:lnSpc>
              <a:buFont typeface="Wingdings" panose="05000000000000000000" pitchFamily="2" charset="2"/>
              <a:buNone/>
            </a:pPr>
            <a:r>
              <a:rPr lang="tr-TR" altLang="tr-TR"/>
              <a:t> </a:t>
            </a:r>
            <a:r>
              <a:rPr lang="tr-TR" altLang="tr-TR" b="1" i="1">
                <a:solidFill>
                  <a:schemeClr val="hlink"/>
                </a:solidFill>
              </a:rPr>
              <a:t>Y Kuramının Varsayımları:</a:t>
            </a:r>
          </a:p>
          <a:p>
            <a:pPr>
              <a:lnSpc>
                <a:spcPct val="90000"/>
              </a:lnSpc>
              <a:buFont typeface="Wingdings" panose="05000000000000000000" pitchFamily="2" charset="2"/>
              <a:buBlip>
                <a:blip r:embed="rId2"/>
              </a:buBlip>
            </a:pPr>
            <a:r>
              <a:rPr lang="tr-TR" altLang="tr-TR" b="1" i="1">
                <a:solidFill>
                  <a:schemeClr val="hlink"/>
                </a:solidFill>
              </a:rPr>
              <a:t> </a:t>
            </a:r>
            <a:r>
              <a:rPr lang="tr-TR" altLang="tr-TR"/>
              <a:t>İşyerinde,</a:t>
            </a:r>
            <a:r>
              <a:rPr lang="tr-TR" altLang="tr-TR" b="1" i="1">
                <a:solidFill>
                  <a:schemeClr val="hlink"/>
                </a:solidFill>
              </a:rPr>
              <a:t> </a:t>
            </a:r>
            <a:r>
              <a:rPr lang="tr-TR" altLang="tr-TR"/>
              <a:t>iş görenin fiziksel ve düşünsel çaba harcaması oyun ya da dinlenme kadar doğaldır. Ortalama insan işten nefret etmez. İş, başarı ve tatmin kaynağıdır.</a:t>
            </a:r>
          </a:p>
          <a:p>
            <a:pPr>
              <a:lnSpc>
                <a:spcPct val="90000"/>
              </a:lnSpc>
              <a:buFont typeface="Wingdings" panose="05000000000000000000" pitchFamily="2" charset="2"/>
              <a:buBlip>
                <a:blip r:embed="rId2"/>
              </a:buBlip>
            </a:pPr>
            <a:r>
              <a:rPr lang="tr-TR" altLang="tr-TR"/>
              <a:t> Sıkı denetim ve ceza ile korkutma kişiyi örgütsel amaçlara yöneltecek tek yol değildir. İnsanlar örgüte bağlanır, işi ve iş arkadaşlarını severse, kendi kendini yönetme ve denetim yollarını kullanarak örgüte daha yararlı olmaya ve hizmet etmeye çalışır.</a:t>
            </a:r>
            <a:r>
              <a:rPr lang="tr-TR" altLang="tr-TR" b="1" i="1">
                <a:solidFill>
                  <a:schemeClr val="hlink"/>
                </a:solidFill>
              </a:rPr>
              <a:t> </a:t>
            </a:r>
          </a:p>
        </p:txBody>
      </p:sp>
      <p:pic>
        <p:nvPicPr>
          <p:cNvPr id="75780" name="Picture 4" descr="MC90033273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01051" y="5273676"/>
            <a:ext cx="1712913" cy="1584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3674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algn="ctr"/>
            <a:r>
              <a:rPr lang="tr-TR" altLang="tr-TR" sz="3200" b="1" dirty="0"/>
              <a:t>YÖNETİM YAKLAŞIMLARINA GENEL BİR BAKIŞ VE </a:t>
            </a:r>
            <a:r>
              <a:rPr lang="tr-TR" altLang="tr-TR" sz="3200" b="1" dirty="0" smtClean="0"/>
              <a:t/>
            </a:r>
            <a:br>
              <a:rPr lang="tr-TR" altLang="tr-TR" sz="3200" b="1" dirty="0" smtClean="0"/>
            </a:br>
            <a:r>
              <a:rPr lang="tr-TR" altLang="tr-TR" sz="3200" b="1" dirty="0" smtClean="0"/>
              <a:t>YÖNETİM </a:t>
            </a:r>
            <a:r>
              <a:rPr lang="tr-TR" altLang="tr-TR" sz="3200" b="1" dirty="0"/>
              <a:t>TEORİLERİNİN EVRİMİ</a:t>
            </a:r>
          </a:p>
        </p:txBody>
      </p:sp>
      <p:sp>
        <p:nvSpPr>
          <p:cNvPr id="56323" name="Rectangle 3"/>
          <p:cNvSpPr>
            <a:spLocks noGrp="1" noChangeArrowheads="1"/>
          </p:cNvSpPr>
          <p:nvPr>
            <p:ph type="body" idx="1"/>
          </p:nvPr>
        </p:nvSpPr>
        <p:spPr/>
        <p:txBody>
          <a:bodyPr/>
          <a:lstStyle/>
          <a:p>
            <a:pPr>
              <a:buFont typeface="Wingdings" panose="05000000000000000000" pitchFamily="2" charset="2"/>
              <a:buBlip>
                <a:blip r:embed="rId2"/>
              </a:buBlip>
            </a:pPr>
            <a:r>
              <a:rPr lang="tr-TR" altLang="tr-TR"/>
              <a:t> Tarihi çok eskilere, insanlığın varoluşuna dayanan yönetim bilimi, ancak 20.yy başından bu yana yani Frederick Taylor’un 1911 yılında </a:t>
            </a:r>
            <a:r>
              <a:rPr lang="tr-TR" altLang="tr-TR" b="1"/>
              <a:t>“Bilimsel Yönetim”</a:t>
            </a:r>
            <a:r>
              <a:rPr lang="tr-TR" altLang="tr-TR"/>
              <a:t> adlı kitabını yazmasından sonra ciddi olarak sosyal bilim haline gelmiştir.</a:t>
            </a:r>
          </a:p>
        </p:txBody>
      </p:sp>
      <p:pic>
        <p:nvPicPr>
          <p:cNvPr id="56324" name="Picture 4" descr="j030107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86725" y="4937125"/>
            <a:ext cx="18288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74156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type="body" idx="1"/>
          </p:nvPr>
        </p:nvSpPr>
        <p:spPr>
          <a:xfrm>
            <a:off x="2640013" y="1196976"/>
            <a:ext cx="7772400" cy="4259263"/>
          </a:xfrm>
        </p:spPr>
        <p:txBody>
          <a:bodyPr/>
          <a:lstStyle/>
          <a:p>
            <a:pPr>
              <a:buFont typeface="Wingdings" panose="05000000000000000000" pitchFamily="2" charset="2"/>
              <a:buNone/>
            </a:pPr>
            <a:r>
              <a:rPr lang="tr-TR" altLang="tr-TR"/>
              <a:t> </a:t>
            </a:r>
            <a:r>
              <a:rPr lang="tr-TR" altLang="tr-TR" b="1" i="1">
                <a:solidFill>
                  <a:schemeClr val="hlink"/>
                </a:solidFill>
              </a:rPr>
              <a:t>Y Kuramının Varsayımları:</a:t>
            </a:r>
          </a:p>
          <a:p>
            <a:pPr>
              <a:buFont typeface="Wingdings" panose="05000000000000000000" pitchFamily="2" charset="2"/>
              <a:buBlip>
                <a:blip r:embed="rId2"/>
              </a:buBlip>
            </a:pPr>
            <a:r>
              <a:rPr lang="tr-TR" altLang="tr-TR" b="1" i="1">
                <a:solidFill>
                  <a:schemeClr val="hlink"/>
                </a:solidFill>
              </a:rPr>
              <a:t> </a:t>
            </a:r>
            <a:r>
              <a:rPr lang="tr-TR" altLang="tr-TR"/>
              <a:t>Elverişli koşullar sağlandığı takdirde, normal insan sorumluluğu kabul etmekle kalmaz, onu aramayı da öğrenir.</a:t>
            </a:r>
          </a:p>
          <a:p>
            <a:pPr>
              <a:buFont typeface="Wingdings" panose="05000000000000000000" pitchFamily="2" charset="2"/>
              <a:buBlip>
                <a:blip r:embed="rId2"/>
              </a:buBlip>
            </a:pPr>
            <a:r>
              <a:rPr lang="tr-TR" altLang="tr-TR"/>
              <a:t> Örgütsel amaçlara bağlılık, onların elde edilmesi ile ilgili ödüllere bağlıdır.</a:t>
            </a:r>
          </a:p>
        </p:txBody>
      </p:sp>
      <p:pic>
        <p:nvPicPr>
          <p:cNvPr id="77828" name="Picture 4" descr="MC90044190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37526" y="4868864"/>
            <a:ext cx="1781175" cy="1571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65618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algn="ctr"/>
            <a:r>
              <a:rPr lang="tr-TR" altLang="tr-TR" sz="2800" b="1">
                <a:solidFill>
                  <a:schemeClr val="hlink"/>
                </a:solidFill>
              </a:rPr>
              <a:t>BATI YÖNETİM BİÇİMİ KARŞISINDA JAPON YÖNETİM UYGULAMALARI VE YÖNETİMDE Z TEORİSİ</a:t>
            </a:r>
          </a:p>
        </p:txBody>
      </p:sp>
      <p:sp>
        <p:nvSpPr>
          <p:cNvPr id="82947" name="Rectangle 3"/>
          <p:cNvSpPr>
            <a:spLocks noGrp="1" noChangeArrowheads="1"/>
          </p:cNvSpPr>
          <p:nvPr>
            <p:ph type="body" idx="1"/>
          </p:nvPr>
        </p:nvSpPr>
        <p:spPr/>
        <p:txBody>
          <a:bodyPr/>
          <a:lstStyle/>
          <a:p>
            <a:pPr>
              <a:buFont typeface="Wingdings" panose="05000000000000000000" pitchFamily="2" charset="2"/>
              <a:buNone/>
            </a:pPr>
            <a:r>
              <a:rPr lang="tr-TR" altLang="tr-TR" dirty="0"/>
              <a:t>   Bu konuda uzman bir düşünür olan William </a:t>
            </a:r>
            <a:r>
              <a:rPr lang="tr-TR" altLang="tr-TR" dirty="0" err="1"/>
              <a:t>Ouchi’nin</a:t>
            </a:r>
            <a:r>
              <a:rPr lang="tr-TR" altLang="tr-TR" dirty="0"/>
              <a:t> </a:t>
            </a:r>
            <a:r>
              <a:rPr lang="tr-TR" altLang="tr-TR" b="1" i="1" dirty="0"/>
              <a:t>Z Teorisi </a:t>
            </a:r>
            <a:r>
              <a:rPr lang="tr-TR" altLang="tr-TR" dirty="0"/>
              <a:t>adını verdiği bu yönetim görüşünün temelini </a:t>
            </a:r>
            <a:r>
              <a:rPr lang="tr-TR" altLang="tr-TR" dirty="0" smtClean="0"/>
              <a:t>aşağıdaki hususlar </a:t>
            </a:r>
            <a:r>
              <a:rPr lang="tr-TR" altLang="tr-TR" dirty="0"/>
              <a:t>oluşturmaktadır:</a:t>
            </a:r>
          </a:p>
          <a:p>
            <a:pPr>
              <a:buClr>
                <a:schemeClr val="hlink"/>
              </a:buClr>
              <a:buFont typeface="Wingdings" panose="05000000000000000000" pitchFamily="2" charset="2"/>
              <a:buChar char="ü"/>
            </a:pPr>
            <a:r>
              <a:rPr lang="tr-TR" altLang="tr-TR" dirty="0"/>
              <a:t> Ömür boyu istihdam</a:t>
            </a:r>
          </a:p>
          <a:p>
            <a:pPr>
              <a:buClr>
                <a:schemeClr val="hlink"/>
              </a:buClr>
              <a:buFont typeface="Wingdings" panose="05000000000000000000" pitchFamily="2" charset="2"/>
              <a:buChar char="ü"/>
            </a:pPr>
            <a:r>
              <a:rPr lang="tr-TR" altLang="tr-TR" dirty="0"/>
              <a:t> Yavaş değerleme ve terfi</a:t>
            </a:r>
          </a:p>
          <a:p>
            <a:pPr>
              <a:buClr>
                <a:schemeClr val="hlink"/>
              </a:buClr>
              <a:buFont typeface="Wingdings" panose="05000000000000000000" pitchFamily="2" charset="2"/>
              <a:buChar char="ü"/>
            </a:pPr>
            <a:r>
              <a:rPr lang="tr-TR" altLang="tr-TR" dirty="0"/>
              <a:t> Uzmanlaşmamış mesleki </a:t>
            </a:r>
            <a:r>
              <a:rPr lang="tr-TR" altLang="tr-TR" dirty="0" smtClean="0"/>
              <a:t>gelişme</a:t>
            </a:r>
          </a:p>
          <a:p>
            <a:pPr>
              <a:buClr>
                <a:schemeClr val="hlink"/>
              </a:buClr>
              <a:buFont typeface="Wingdings" panose="05000000000000000000" pitchFamily="2" charset="2"/>
              <a:buChar char="ü"/>
            </a:pPr>
            <a:r>
              <a:rPr lang="tr-TR" altLang="tr-TR" dirty="0"/>
              <a:t>Müşterek sorumluluk</a:t>
            </a:r>
          </a:p>
          <a:p>
            <a:pPr>
              <a:buClr>
                <a:schemeClr val="hlink"/>
              </a:buClr>
              <a:buFont typeface="Wingdings" panose="05000000000000000000" pitchFamily="2" charset="2"/>
              <a:buChar char="ü"/>
            </a:pPr>
            <a:r>
              <a:rPr lang="tr-TR" altLang="tr-TR" dirty="0"/>
              <a:t>Örtülü kontrol mekanizmaları</a:t>
            </a:r>
          </a:p>
          <a:p>
            <a:pPr>
              <a:buClr>
                <a:schemeClr val="hlink"/>
              </a:buClr>
              <a:buFont typeface="Wingdings" panose="05000000000000000000" pitchFamily="2" charset="2"/>
              <a:buChar char="ü"/>
            </a:pPr>
            <a:r>
              <a:rPr lang="tr-TR" altLang="tr-TR" dirty="0"/>
              <a:t>Bütünlük kavramı </a:t>
            </a:r>
          </a:p>
          <a:p>
            <a:pPr>
              <a:buClr>
                <a:schemeClr val="hlink"/>
              </a:buClr>
              <a:buFont typeface="Wingdings" panose="05000000000000000000" pitchFamily="2" charset="2"/>
              <a:buChar char="ü"/>
            </a:pPr>
            <a:endParaRPr lang="tr-TR" altLang="tr-TR" dirty="0"/>
          </a:p>
        </p:txBody>
      </p:sp>
    </p:spTree>
    <p:extLst>
      <p:ext uri="{BB962C8B-B14F-4D97-AF65-F5344CB8AC3E}">
        <p14:creationId xmlns:p14="http://schemas.microsoft.com/office/powerpoint/2010/main" val="1831590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type="body" idx="1"/>
          </p:nvPr>
        </p:nvSpPr>
        <p:spPr/>
        <p:txBody>
          <a:bodyPr/>
          <a:lstStyle/>
          <a:p>
            <a:pPr algn="ctr">
              <a:buFont typeface="Wingdings" panose="05000000000000000000" pitchFamily="2" charset="2"/>
              <a:buNone/>
            </a:pPr>
            <a:r>
              <a:rPr lang="tr-TR" altLang="tr-TR" sz="3400" b="1">
                <a:solidFill>
                  <a:srgbClr val="CC0000"/>
                </a:solidFill>
                <a:latin typeface="Comic Sans MS" panose="030F0702030302020204" pitchFamily="66" charset="0"/>
              </a:rPr>
              <a:t>KAYNAK:</a:t>
            </a:r>
          </a:p>
          <a:p>
            <a:pPr algn="ctr">
              <a:buFont typeface="Wingdings" panose="05000000000000000000" pitchFamily="2" charset="2"/>
              <a:buNone/>
            </a:pPr>
            <a:r>
              <a:rPr lang="tr-TR" altLang="tr-TR" sz="3400" b="1">
                <a:solidFill>
                  <a:srgbClr val="CC0000"/>
                </a:solidFill>
                <a:latin typeface="Comic Sans MS" panose="030F0702030302020204" pitchFamily="66" charset="0"/>
              </a:rPr>
              <a:t>YÖNETİM VE ORGANİZASYON</a:t>
            </a:r>
          </a:p>
          <a:p>
            <a:pPr algn="ctr">
              <a:buFont typeface="Wingdings" panose="05000000000000000000" pitchFamily="2" charset="2"/>
              <a:buNone/>
            </a:pPr>
            <a:r>
              <a:rPr lang="tr-TR" altLang="tr-TR" sz="3400" b="1">
                <a:solidFill>
                  <a:srgbClr val="CC0000"/>
                </a:solidFill>
                <a:latin typeface="Comic Sans MS" panose="030F0702030302020204" pitchFamily="66" charset="0"/>
              </a:rPr>
              <a:t>Prof.Dr. Erol EREN</a:t>
            </a:r>
          </a:p>
        </p:txBody>
      </p:sp>
    </p:spTree>
    <p:extLst>
      <p:ext uri="{BB962C8B-B14F-4D97-AF65-F5344CB8AC3E}">
        <p14:creationId xmlns:p14="http://schemas.microsoft.com/office/powerpoint/2010/main" val="2016109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849351" y="2506662"/>
            <a:ext cx="10515600" cy="4351338"/>
          </a:xfrm>
        </p:spPr>
        <p:txBody>
          <a:bodyPr/>
          <a:lstStyle/>
          <a:p>
            <a:pPr>
              <a:buFontTx/>
              <a:buNone/>
            </a:pPr>
            <a:r>
              <a:rPr lang="tr-TR" altLang="tr-TR" dirty="0"/>
              <a:t> </a:t>
            </a:r>
          </a:p>
          <a:p>
            <a:pPr>
              <a:buFontTx/>
              <a:buChar char="o"/>
            </a:pPr>
            <a:r>
              <a:rPr lang="tr-TR" altLang="tr-TR" dirty="0"/>
              <a:t>1911 yılında yayınlanan Taylor’un kitabını </a:t>
            </a:r>
            <a:r>
              <a:rPr lang="tr-TR" altLang="tr-TR" dirty="0" err="1"/>
              <a:t>Henri</a:t>
            </a:r>
            <a:r>
              <a:rPr lang="tr-TR" altLang="tr-TR" dirty="0"/>
              <a:t> </a:t>
            </a:r>
            <a:r>
              <a:rPr lang="tr-TR" altLang="tr-TR" dirty="0" err="1"/>
              <a:t>Fayol</a:t>
            </a:r>
            <a:r>
              <a:rPr lang="tr-TR" altLang="tr-TR" dirty="0"/>
              <a:t> ve </a:t>
            </a:r>
            <a:r>
              <a:rPr lang="tr-TR" altLang="tr-TR" dirty="0" err="1"/>
              <a:t>Max</a:t>
            </a:r>
            <a:r>
              <a:rPr lang="tr-TR" altLang="tr-TR" dirty="0"/>
              <a:t> </a:t>
            </a:r>
            <a:r>
              <a:rPr lang="tr-TR" altLang="tr-TR" dirty="0" err="1"/>
              <a:t>Weber’in</a:t>
            </a:r>
            <a:r>
              <a:rPr lang="tr-TR" altLang="tr-TR" dirty="0"/>
              <a:t> yapıtları izlemiştir.</a:t>
            </a:r>
          </a:p>
          <a:p>
            <a:pPr>
              <a:buFontTx/>
              <a:buChar char="o"/>
            </a:pPr>
            <a:r>
              <a:rPr lang="tr-TR" altLang="tr-TR" dirty="0"/>
              <a:t> Bu eserler klasik yönetim yaklaşımının temelini oluşturmuşlardır.</a:t>
            </a:r>
          </a:p>
        </p:txBody>
      </p:sp>
      <p:pic>
        <p:nvPicPr>
          <p:cNvPr id="57348" name="Picture 4" descr="j021769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6225" y="4797426"/>
            <a:ext cx="1747838" cy="1693863"/>
          </a:xfrm>
          <a:prstGeom prst="rect">
            <a:avLst/>
          </a:prstGeom>
          <a:noFill/>
          <a:extLst>
            <a:ext uri="{909E8E84-426E-40DD-AFC4-6F175D3DCCD1}">
              <a14:hiddenFill xmlns:a14="http://schemas.microsoft.com/office/drawing/2010/main">
                <a:solidFill>
                  <a:srgbClr val="FFFFFF"/>
                </a:solidFill>
              </a14:hiddenFill>
            </a:ext>
          </a:extLst>
        </p:spPr>
      </p:pic>
      <p:pic>
        <p:nvPicPr>
          <p:cNvPr id="57351" name="Picture 7" descr="MP900438678[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40013" y="0"/>
            <a:ext cx="4032250" cy="25923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4551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algn="ctr"/>
            <a:r>
              <a:rPr lang="tr-TR" altLang="tr-TR" sz="3600" b="1"/>
              <a:t>KLASİK ÖNCESİ YAKLAŞIMA KATKIDA BULUNANLAR</a:t>
            </a:r>
          </a:p>
        </p:txBody>
      </p:sp>
      <p:sp>
        <p:nvSpPr>
          <p:cNvPr id="58371" name="Rectangle 3"/>
          <p:cNvSpPr>
            <a:spLocks noGrp="1" noChangeArrowheads="1"/>
          </p:cNvSpPr>
          <p:nvPr>
            <p:ph type="body" idx="1"/>
          </p:nvPr>
        </p:nvSpPr>
        <p:spPr/>
        <p:txBody>
          <a:bodyPr/>
          <a:lstStyle/>
          <a:p>
            <a:pPr>
              <a:buFont typeface="Wingdings" panose="05000000000000000000" pitchFamily="2" charset="2"/>
              <a:buNone/>
            </a:pPr>
            <a:r>
              <a:rPr lang="tr-TR" altLang="tr-TR"/>
              <a:t>    </a:t>
            </a:r>
            <a:r>
              <a:rPr lang="tr-TR" altLang="tr-TR" b="1">
                <a:solidFill>
                  <a:schemeClr val="hlink"/>
                </a:solidFill>
              </a:rPr>
              <a:t>ROBERT OWEN:</a:t>
            </a:r>
          </a:p>
          <a:p>
            <a:pPr>
              <a:buClr>
                <a:schemeClr val="hlink"/>
              </a:buClr>
              <a:buFont typeface="Wingdings" panose="05000000000000000000" pitchFamily="2" charset="2"/>
              <a:buChar char="v"/>
            </a:pPr>
            <a:r>
              <a:rPr lang="tr-TR" altLang="tr-TR" b="1">
                <a:solidFill>
                  <a:schemeClr val="hlink"/>
                </a:solidFill>
              </a:rPr>
              <a:t> </a:t>
            </a:r>
            <a:r>
              <a:rPr lang="tr-TR" altLang="tr-TR"/>
              <a:t>İnsan kaynaklarının önemini anlayan başarılı bir İngiliz girişimci olan Owen sahibi olduğu İskoçya’daki Cotton Mill’de çalışanlarının çalışma ve yaşam koşulları ile özellikle ilgilenmiştir. </a:t>
            </a:r>
          </a:p>
        </p:txBody>
      </p:sp>
      <p:pic>
        <p:nvPicPr>
          <p:cNvPr id="58372" name="Picture 4" descr="MC90033556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4426" y="5138738"/>
            <a:ext cx="2665413" cy="1719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34773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2495550" y="1557338"/>
            <a:ext cx="7772400" cy="4114800"/>
          </a:xfrm>
        </p:spPr>
        <p:txBody>
          <a:bodyPr/>
          <a:lstStyle/>
          <a:p>
            <a:pPr algn="just">
              <a:lnSpc>
                <a:spcPct val="90000"/>
              </a:lnSpc>
              <a:buFont typeface="Wingdings" panose="05000000000000000000" pitchFamily="2" charset="2"/>
              <a:buChar char="Ø"/>
            </a:pPr>
            <a:r>
              <a:rPr lang="tr-TR" altLang="tr-TR" dirty="0" err="1"/>
              <a:t>Owen</a:t>
            </a:r>
            <a:r>
              <a:rPr lang="tr-TR" altLang="tr-TR" dirty="0"/>
              <a:t> kendi gibi diğer işyeri sahiplerini işçilere daha iyi davranmaları için ikna etmeye çalışmış, onlara böylece verimlilikte %50, hatta %100 ‘</a:t>
            </a:r>
            <a:r>
              <a:rPr lang="tr-TR" altLang="tr-TR" dirty="0" err="1"/>
              <a:t>lere</a:t>
            </a:r>
            <a:r>
              <a:rPr lang="tr-TR" altLang="tr-TR" dirty="0"/>
              <a:t> varan artış sağlayacaklarını iddia etmiştir.</a:t>
            </a:r>
          </a:p>
          <a:p>
            <a:pPr algn="just">
              <a:lnSpc>
                <a:spcPct val="90000"/>
              </a:lnSpc>
              <a:buFont typeface="Wingdings" panose="05000000000000000000" pitchFamily="2" charset="2"/>
              <a:buChar char="Ø"/>
            </a:pPr>
            <a:r>
              <a:rPr lang="tr-TR" altLang="tr-TR" dirty="0"/>
              <a:t>Ancak; onları ikna etmekte başarısız olunca, fabrikalarda 10 yaşından küçük çocukların çalıştırılmasını ve gece vardiyasında çocuk çalıştırılmasını yasaklayan ve mesaiyi 10.5 saate indiren bir önerge sunmuştur.</a:t>
            </a:r>
          </a:p>
        </p:txBody>
      </p:sp>
      <p:pic>
        <p:nvPicPr>
          <p:cNvPr id="59397" name="Picture 5" descr="MM900283619[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927351" y="260350"/>
            <a:ext cx="1800225" cy="1296988"/>
          </a:xfrm>
          <a:prstGeom prst="rect">
            <a:avLst/>
          </a:prstGeom>
          <a:noFill/>
          <a:extLst>
            <a:ext uri="{909E8E84-426E-40DD-AFC4-6F175D3DCCD1}">
              <a14:hiddenFill xmlns:a14="http://schemas.microsoft.com/office/drawing/2010/main">
                <a:solidFill>
                  <a:srgbClr val="FFFFFF"/>
                </a:solidFill>
              </a14:hiddenFill>
            </a:ext>
          </a:extLst>
        </p:spPr>
      </p:pic>
      <p:pic>
        <p:nvPicPr>
          <p:cNvPr id="59398" name="Picture 6" descr="MC90043251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43925" y="5467350"/>
            <a:ext cx="1841500" cy="1390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8283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tr-TR" altLang="tr-TR" sz="3600" b="1"/>
              <a:t>KLASİK ÖNCESİ YAKLAŞIMA KATKIDA BULUNANLAR</a:t>
            </a:r>
          </a:p>
        </p:txBody>
      </p:sp>
      <p:sp>
        <p:nvSpPr>
          <p:cNvPr id="60419" name="Rectangle 3"/>
          <p:cNvSpPr>
            <a:spLocks noGrp="1" noChangeArrowheads="1"/>
          </p:cNvSpPr>
          <p:nvPr>
            <p:ph type="body" idx="1"/>
          </p:nvPr>
        </p:nvSpPr>
        <p:spPr/>
        <p:txBody>
          <a:bodyPr/>
          <a:lstStyle/>
          <a:p>
            <a:pPr>
              <a:buFont typeface="Wingdings" panose="05000000000000000000" pitchFamily="2" charset="2"/>
              <a:buNone/>
            </a:pPr>
            <a:r>
              <a:rPr lang="tr-TR" altLang="tr-TR" dirty="0"/>
              <a:t>  </a:t>
            </a:r>
            <a:r>
              <a:rPr lang="tr-TR" altLang="tr-TR" b="1" dirty="0">
                <a:solidFill>
                  <a:schemeClr val="hlink"/>
                </a:solidFill>
              </a:rPr>
              <a:t>CHARLES BABBAGE:</a:t>
            </a:r>
          </a:p>
          <a:p>
            <a:pPr algn="just">
              <a:buClr>
                <a:schemeClr val="hlink"/>
              </a:buClr>
              <a:buFont typeface="Wingdings" panose="05000000000000000000" pitchFamily="2" charset="2"/>
              <a:buChar char="v"/>
            </a:pPr>
            <a:r>
              <a:rPr lang="tr-TR" altLang="tr-TR" b="1" dirty="0">
                <a:solidFill>
                  <a:schemeClr val="hlink"/>
                </a:solidFill>
              </a:rPr>
              <a:t> </a:t>
            </a:r>
            <a:r>
              <a:rPr lang="tr-TR" altLang="tr-TR" dirty="0"/>
              <a:t>Ünlü İngiliz matematikçi Charles </a:t>
            </a:r>
            <a:r>
              <a:rPr lang="tr-TR" altLang="tr-TR" dirty="0" err="1"/>
              <a:t>Babbage</a:t>
            </a:r>
            <a:r>
              <a:rPr lang="tr-TR" altLang="tr-TR" dirty="0"/>
              <a:t>, hesap makinesi, modern bilgisayar dizaynı ve kullanımının babası olarak bilinir. Ancak; onun işletme düşüncesine de doğrudan katkıları olmuştur.</a:t>
            </a:r>
          </a:p>
          <a:p>
            <a:pPr>
              <a:buFont typeface="Wingdings" panose="05000000000000000000" pitchFamily="2" charset="2"/>
              <a:buNone/>
            </a:pPr>
            <a:endParaRPr lang="tr-TR" altLang="tr-TR" dirty="0"/>
          </a:p>
        </p:txBody>
      </p:sp>
      <p:pic>
        <p:nvPicPr>
          <p:cNvPr id="60420" name="Picture 4" descr="MC900286528[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6589" y="5205414"/>
            <a:ext cx="1781175" cy="1652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0663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algn="ctr"/>
            <a:r>
              <a:rPr lang="tr-TR" altLang="tr-TR" sz="3600" b="1"/>
              <a:t>KLASİK ÖNCESİ YAKLAŞIMA KATKIDA BULUNANLAR</a:t>
            </a:r>
          </a:p>
        </p:txBody>
      </p:sp>
      <p:sp>
        <p:nvSpPr>
          <p:cNvPr id="61443" name="Rectangle 3"/>
          <p:cNvSpPr>
            <a:spLocks noGrp="1" noChangeArrowheads="1"/>
          </p:cNvSpPr>
          <p:nvPr>
            <p:ph type="body" idx="1"/>
          </p:nvPr>
        </p:nvSpPr>
        <p:spPr/>
        <p:txBody>
          <a:bodyPr/>
          <a:lstStyle/>
          <a:p>
            <a:pPr>
              <a:buFont typeface="Wingdings" panose="05000000000000000000" pitchFamily="2" charset="2"/>
              <a:buNone/>
            </a:pPr>
            <a:r>
              <a:rPr lang="tr-TR" altLang="tr-TR" dirty="0"/>
              <a:t>  </a:t>
            </a:r>
            <a:r>
              <a:rPr lang="tr-TR" altLang="tr-TR" b="1" dirty="0">
                <a:solidFill>
                  <a:schemeClr val="hlink"/>
                </a:solidFill>
              </a:rPr>
              <a:t>HENRY TOWNE:</a:t>
            </a:r>
          </a:p>
          <a:p>
            <a:pPr algn="just">
              <a:buClr>
                <a:schemeClr val="hlink"/>
              </a:buClr>
              <a:buFont typeface="Wingdings" panose="05000000000000000000" pitchFamily="2" charset="2"/>
              <a:buChar char="v"/>
            </a:pPr>
            <a:r>
              <a:rPr lang="tr-TR" altLang="tr-TR" b="1" dirty="0">
                <a:solidFill>
                  <a:schemeClr val="hlink"/>
                </a:solidFill>
              </a:rPr>
              <a:t>  </a:t>
            </a:r>
            <a:r>
              <a:rPr lang="tr-TR" altLang="tr-TR" dirty="0"/>
              <a:t>Hem Yale Üniversitesi’nin Rektörü, hem de makine mühendisi olan Henry </a:t>
            </a:r>
            <a:r>
              <a:rPr lang="tr-TR" altLang="tr-TR" dirty="0" err="1"/>
              <a:t>Towne</a:t>
            </a:r>
            <a:r>
              <a:rPr lang="tr-TR" altLang="tr-TR" dirty="0"/>
              <a:t> “işletmenin” mühendislik kadar önemli ve onun kadar eşit ölçüde bilimsellik düzeyi olan bir araştırma konusu olduğunu iddia eden bir bilim adamıdır.</a:t>
            </a:r>
          </a:p>
          <a:p>
            <a:pPr>
              <a:buFont typeface="Wingdings" panose="05000000000000000000" pitchFamily="2" charset="2"/>
              <a:buNone/>
            </a:pPr>
            <a:endParaRPr lang="tr-TR" altLang="tr-TR" dirty="0"/>
          </a:p>
        </p:txBody>
      </p:sp>
    </p:spTree>
    <p:extLst>
      <p:ext uri="{BB962C8B-B14F-4D97-AF65-F5344CB8AC3E}">
        <p14:creationId xmlns:p14="http://schemas.microsoft.com/office/powerpoint/2010/main" val="904363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lgn="ctr"/>
            <a:r>
              <a:rPr lang="tr-TR" altLang="tr-TR" sz="4000" b="1">
                <a:solidFill>
                  <a:schemeClr val="hlink"/>
                </a:solidFill>
              </a:rPr>
              <a:t>KLASİK YÖNETİM YAKLAŞIMLARI</a:t>
            </a:r>
          </a:p>
        </p:txBody>
      </p:sp>
      <p:sp>
        <p:nvSpPr>
          <p:cNvPr id="62467" name="Rectangle 3"/>
          <p:cNvSpPr>
            <a:spLocks noGrp="1" noChangeArrowheads="1"/>
          </p:cNvSpPr>
          <p:nvPr>
            <p:ph type="body" idx="1"/>
          </p:nvPr>
        </p:nvSpPr>
        <p:spPr/>
        <p:txBody>
          <a:bodyPr/>
          <a:lstStyle/>
          <a:p>
            <a:pPr>
              <a:buFont typeface="Wingdings" panose="05000000000000000000" pitchFamily="2" charset="2"/>
              <a:buNone/>
            </a:pPr>
            <a:r>
              <a:rPr lang="tr-TR" altLang="tr-TR" b="1" dirty="0">
                <a:solidFill>
                  <a:schemeClr val="folHlink"/>
                </a:solidFill>
              </a:rPr>
              <a:t>  A)</a:t>
            </a:r>
            <a:r>
              <a:rPr lang="tr-TR" altLang="tr-TR" dirty="0"/>
              <a:t> </a:t>
            </a:r>
            <a:r>
              <a:rPr lang="tr-TR" altLang="tr-TR" b="1" dirty="0">
                <a:solidFill>
                  <a:schemeClr val="folHlink"/>
                </a:solidFill>
              </a:rPr>
              <a:t>FREDERİCK TAYLOR’UN BİLİMSEL YÖNETİM AKIMI</a:t>
            </a:r>
          </a:p>
          <a:p>
            <a:pPr>
              <a:buFont typeface="Wingdings" panose="05000000000000000000" pitchFamily="2" charset="2"/>
              <a:buNone/>
            </a:pPr>
            <a:r>
              <a:rPr lang="tr-TR" altLang="tr-TR" b="1" dirty="0">
                <a:solidFill>
                  <a:schemeClr val="folHlink"/>
                </a:solidFill>
              </a:rPr>
              <a:t>   </a:t>
            </a:r>
            <a:r>
              <a:rPr lang="tr-TR" altLang="tr-TR" b="1" dirty="0"/>
              <a:t>Taylor’un üç ana ilkesi vardı:</a:t>
            </a:r>
          </a:p>
          <a:p>
            <a:pPr>
              <a:buFont typeface="Wingdings" panose="05000000000000000000" pitchFamily="2" charset="2"/>
              <a:buChar char="Ø"/>
            </a:pPr>
            <a:r>
              <a:rPr lang="tr-TR" altLang="tr-TR" dirty="0"/>
              <a:t> Bir iş en verimli şekilde yapılmak isteniyorsa, eski alışılmış usulleri bir kenara bırakarak, </a:t>
            </a:r>
            <a:r>
              <a:rPr lang="tr-TR" altLang="tr-TR" b="1" dirty="0"/>
              <a:t>yeni yöntem </a:t>
            </a:r>
            <a:r>
              <a:rPr lang="tr-TR" altLang="tr-TR" dirty="0"/>
              <a:t>geliştirmeye çalışılmalıdır.</a:t>
            </a:r>
          </a:p>
          <a:p>
            <a:pPr>
              <a:buFont typeface="Wingdings" panose="05000000000000000000" pitchFamily="2" charset="2"/>
              <a:buNone/>
            </a:pPr>
            <a:endParaRPr lang="tr-TR" altLang="tr-TR" dirty="0"/>
          </a:p>
        </p:txBody>
      </p:sp>
    </p:spTree>
    <p:extLst>
      <p:ext uri="{BB962C8B-B14F-4D97-AF65-F5344CB8AC3E}">
        <p14:creationId xmlns:p14="http://schemas.microsoft.com/office/powerpoint/2010/main" val="2579024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type="body" idx="1"/>
          </p:nvPr>
        </p:nvSpPr>
        <p:spPr>
          <a:xfrm>
            <a:off x="938561" y="2673117"/>
            <a:ext cx="10515600" cy="4351338"/>
          </a:xfrm>
        </p:spPr>
        <p:txBody>
          <a:bodyPr/>
          <a:lstStyle/>
          <a:p>
            <a:pPr>
              <a:buFont typeface="Wingdings" panose="05000000000000000000" pitchFamily="2" charset="2"/>
              <a:buChar char="Ø"/>
            </a:pPr>
            <a:r>
              <a:rPr lang="tr-TR" altLang="tr-TR" dirty="0"/>
              <a:t> İşi etkin(en iyi şekilde) ve hızlı bir biçimde yapabilmesi için iş göreni özendirmelidir.</a:t>
            </a:r>
          </a:p>
          <a:p>
            <a:pPr>
              <a:buFont typeface="Wingdings" panose="05000000000000000000" pitchFamily="2" charset="2"/>
              <a:buChar char="Ø"/>
            </a:pPr>
            <a:r>
              <a:rPr lang="tr-TR" altLang="tr-TR" dirty="0"/>
              <a:t> İş görenin çalışmasını belirleyen kuralları kapsayan yöntemi uygulamak ve diğer çalışma </a:t>
            </a:r>
            <a:r>
              <a:rPr lang="tr-TR" altLang="tr-TR" dirty="0" smtClean="0"/>
              <a:t>koşullarını (</a:t>
            </a:r>
            <a:r>
              <a:rPr lang="tr-TR" altLang="tr-TR" dirty="0"/>
              <a:t>makinelerin hızı, işlerin sırası gibi) düzenlemek için tecrübeli ustabaşılar kullanmalıdır.</a:t>
            </a:r>
          </a:p>
        </p:txBody>
      </p:sp>
      <p:pic>
        <p:nvPicPr>
          <p:cNvPr id="63492" name="Picture 4" descr="MC90023317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8026" y="1"/>
            <a:ext cx="1495425" cy="2163763"/>
          </a:xfrm>
          <a:prstGeom prst="rect">
            <a:avLst/>
          </a:prstGeom>
          <a:noFill/>
          <a:extLst>
            <a:ext uri="{909E8E84-426E-40DD-AFC4-6F175D3DCCD1}">
              <a14:hiddenFill xmlns:a14="http://schemas.microsoft.com/office/drawing/2010/main">
                <a:solidFill>
                  <a:srgbClr val="FFFFFF"/>
                </a:solidFill>
              </a14:hiddenFill>
            </a:ext>
          </a:extLst>
        </p:spPr>
      </p:pic>
      <p:pic>
        <p:nvPicPr>
          <p:cNvPr id="63493" name="Picture 5" descr="MC90014974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5914" y="0"/>
            <a:ext cx="2536825" cy="212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07598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957</Words>
  <Application>Microsoft Office PowerPoint</Application>
  <PresentationFormat>Geniş ekran</PresentationFormat>
  <Paragraphs>75</Paragraphs>
  <Slides>22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22</vt:i4>
      </vt:variant>
    </vt:vector>
  </HeadingPairs>
  <TitlesOfParts>
    <vt:vector size="28" baseType="lpstr">
      <vt:lpstr>Arial</vt:lpstr>
      <vt:lpstr>Calibri</vt:lpstr>
      <vt:lpstr>Calibri Light</vt:lpstr>
      <vt:lpstr>Comic Sans MS</vt:lpstr>
      <vt:lpstr>Wingdings</vt:lpstr>
      <vt:lpstr>Office Teması</vt:lpstr>
      <vt:lpstr>PowerPoint Sunusu</vt:lpstr>
      <vt:lpstr>YÖNETİM YAKLAŞIMLARINA GENEL BİR BAKIŞ VE  YÖNETİM TEORİLERİNİN EVRİMİ</vt:lpstr>
      <vt:lpstr>PowerPoint Sunusu</vt:lpstr>
      <vt:lpstr>KLASİK ÖNCESİ YAKLAŞIMA KATKIDA BULUNANLAR</vt:lpstr>
      <vt:lpstr>PowerPoint Sunusu</vt:lpstr>
      <vt:lpstr>KLASİK ÖNCESİ YAKLAŞIMA KATKIDA BULUNANLAR</vt:lpstr>
      <vt:lpstr>KLASİK ÖNCESİ YAKLAŞIMA KATKIDA BULUNANLAR</vt:lpstr>
      <vt:lpstr>KLASİK YÖNETİM YAKLAŞIMLARI</vt:lpstr>
      <vt:lpstr>PowerPoint Sunusu</vt:lpstr>
      <vt:lpstr>KLASİK YÖNETİM AKIMINA HENRİ FAYOL’UN KATKILARI</vt:lpstr>
      <vt:lpstr>KLASİK YÖNETİM AKIMINA HENRİ FAYOL’UN KATKILARI</vt:lpstr>
      <vt:lpstr>KLASİK YÖNETİM AKIMINA HENRİ FAYOL’UN KATKILARI</vt:lpstr>
      <vt:lpstr>KLASİK YÖNETİM AKIMINA HENRİ FAYOL’UN KATKILARI</vt:lpstr>
      <vt:lpstr>MAX WEBER’İN BÜROKRASİ MODELİ</vt:lpstr>
      <vt:lpstr>YÖNETİMDE NEOKLASİK VE İNSAN İLİŞKİLERİ YAKLAŞIMI</vt:lpstr>
      <vt:lpstr>YÖNETİMDE NEOKLASİK VE İNSAN İLİŞKİLERİ YAKLAŞIMI</vt:lpstr>
      <vt:lpstr>PowerPoint Sunusu</vt:lpstr>
      <vt:lpstr>PowerPoint Sunusu</vt:lpstr>
      <vt:lpstr>PowerPoint Sunusu</vt:lpstr>
      <vt:lpstr>PowerPoint Sunusu</vt:lpstr>
      <vt:lpstr>BATI YÖNETİM BİÇİMİ KARŞISINDA JAPON YÖNETİM UYGULAMALARI VE YÖNETİMDE Z TEORİSİ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gülbin özçelikay</dc:creator>
  <cp:lastModifiedBy>gülbin özçelikay</cp:lastModifiedBy>
  <cp:revision>8</cp:revision>
  <dcterms:created xsi:type="dcterms:W3CDTF">2021-02-15T13:35:30Z</dcterms:created>
  <dcterms:modified xsi:type="dcterms:W3CDTF">2021-02-25T12:15:31Z</dcterms:modified>
</cp:coreProperties>
</file>