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5"/>
    <p:restoredTop sz="94655"/>
  </p:normalViewPr>
  <p:slideViewPr>
    <p:cSldViewPr snapToGrid="0" snapToObjects="1">
      <p:cViewPr varScale="1">
        <p:scale>
          <a:sx n="166" d="100"/>
          <a:sy n="166" d="100"/>
        </p:scale>
        <p:origin x="192"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C5EF3D1-50B4-554F-B13F-417CFD8CB672}" type="datetimeFigureOut">
              <a:rPr lang="tr-TR" smtClean="0"/>
              <a:t>11.02.2018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C0B9AD64-E1A6-F84C-958A-AC5A3534847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C5EF3D1-50B4-554F-B13F-417CFD8CB672}"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B9AD64-E1A6-F84C-958A-AC5A3534847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C5EF3D1-50B4-554F-B13F-417CFD8CB672}"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B9AD64-E1A6-F84C-958A-AC5A3534847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C5EF3D1-50B4-554F-B13F-417CFD8CB672}"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B9AD64-E1A6-F84C-958A-AC5A3534847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C5EF3D1-50B4-554F-B13F-417CFD8CB672}"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B9AD64-E1A6-F84C-958A-AC5A3534847D}"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C5EF3D1-50B4-554F-B13F-417CFD8CB672}"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B9AD64-E1A6-F84C-958A-AC5A3534847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C5EF3D1-50B4-554F-B13F-417CFD8CB672}"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B9AD64-E1A6-F84C-958A-AC5A3534847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C5EF3D1-50B4-554F-B13F-417CFD8CB672}"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B9AD64-E1A6-F84C-958A-AC5A3534847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C5EF3D1-50B4-554F-B13F-417CFD8CB672}"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B9AD64-E1A6-F84C-958A-AC5A3534847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C5EF3D1-50B4-554F-B13F-417CFD8CB672}"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B9AD64-E1A6-F84C-958A-AC5A3534847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C5EF3D1-50B4-554F-B13F-417CFD8CB672}" type="datetimeFigureOut">
              <a:rPr lang="tr-TR" smtClean="0"/>
              <a:t>11.02.2018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B9AD64-E1A6-F84C-958A-AC5A3534847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C5EF3D1-50B4-554F-B13F-417CFD8CB672}"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B9AD64-E1A6-F84C-958A-AC5A3534847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C5EF3D1-50B4-554F-B13F-417CFD8CB672}" type="datetimeFigureOut">
              <a:rPr lang="tr-TR" smtClean="0"/>
              <a:t>11.02.2018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0B9AD64-E1A6-F84C-958A-AC5A3534847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Date Placeholder 2"/>
          <p:cNvSpPr>
            <a:spLocks noGrp="1"/>
          </p:cNvSpPr>
          <p:nvPr>
            <p:ph type="dt" sz="half" idx="10"/>
          </p:nvPr>
        </p:nvSpPr>
        <p:spPr/>
        <p:txBody>
          <a:bodyPr/>
          <a:lstStyle/>
          <a:p>
            <a:fld id="{2C5EF3D1-50B4-554F-B13F-417CFD8CB672}" type="datetimeFigureOut">
              <a:rPr lang="tr-TR" smtClean="0"/>
              <a:t>11.02.2018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0B9AD64-E1A6-F84C-958A-AC5A3534847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EF3D1-50B4-554F-B13F-417CFD8CB672}" type="datetimeFigureOut">
              <a:rPr lang="tr-TR" smtClean="0"/>
              <a:t>11.02.2018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0B9AD64-E1A6-F84C-958A-AC5A3534847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C5EF3D1-50B4-554F-B13F-417CFD8CB672}"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B9AD64-E1A6-F84C-958A-AC5A3534847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C5EF3D1-50B4-554F-B13F-417CFD8CB672}" type="datetimeFigureOut">
              <a:rPr lang="tr-TR" smtClean="0"/>
              <a:t>11.02.2018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B9AD64-E1A6-F84C-958A-AC5A3534847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5EF3D1-50B4-554F-B13F-417CFD8CB672}" type="datetimeFigureOut">
              <a:rPr lang="tr-TR" smtClean="0"/>
              <a:t>11.02.2018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B9AD64-E1A6-F84C-958A-AC5A3534847D}" type="slidenum">
              <a:rPr lang="tr-TR" smtClean="0"/>
              <a:t>‹#›</a:t>
            </a:fld>
            <a:endParaRPr lang="tr-TR"/>
          </a:p>
        </p:txBody>
      </p:sp>
    </p:spTree>
    <p:extLst>
      <p:ext uri="{BB962C8B-B14F-4D97-AF65-F5344CB8AC3E}">
        <p14:creationId xmlns:p14="http://schemas.microsoft.com/office/powerpoint/2010/main" val="314332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51099" y="1544491"/>
            <a:ext cx="7292148" cy="3373290"/>
          </a:xfrm>
        </p:spPr>
        <p:txBody>
          <a:bodyPr>
            <a:normAutofit/>
          </a:bodyPr>
          <a:lstStyle/>
          <a:p>
            <a:r>
              <a:rPr lang="tr-TR" sz="3200" dirty="0"/>
              <a:t>Toplu İş Sözleşmesinin Yer Açısından Kapsamı, Süre Açısından Kapsamı, Toplu İş Sözleşmesinin Uygulanması, </a:t>
            </a:r>
            <a:r>
              <a:rPr lang="tr-TR" sz="3200" dirty="0" smtClean="0"/>
              <a:t>Toplu İş </a:t>
            </a:r>
            <a:r>
              <a:rPr lang="tr-TR" sz="3200" dirty="0"/>
              <a:t>Sözleşmesinin Hükümsüzlüğü</a:t>
            </a:r>
            <a:r>
              <a:rPr lang="tr-TR" dirty="0"/>
              <a:t/>
            </a:r>
            <a:br>
              <a:rPr lang="tr-TR" dirty="0"/>
            </a:br>
            <a:endParaRPr lang="tr-TR" dirty="0"/>
          </a:p>
        </p:txBody>
      </p:sp>
      <p:sp>
        <p:nvSpPr>
          <p:cNvPr id="3" name="Alt Konu Başlığı 2"/>
          <p:cNvSpPr>
            <a:spLocks noGrp="1"/>
          </p:cNvSpPr>
          <p:nvPr>
            <p:ph type="subTitle" idx="1"/>
          </p:nvPr>
        </p:nvSpPr>
        <p:spPr>
          <a:xfrm>
            <a:off x="2692398" y="4372215"/>
            <a:ext cx="6815669" cy="606184"/>
          </a:xfrm>
        </p:spPr>
        <p:txBody>
          <a:bodyPr/>
          <a:lstStyle/>
          <a:p>
            <a:r>
              <a:rPr lang="tr-TR" dirty="0" smtClean="0"/>
              <a:t>Hafta 9</a:t>
            </a:r>
            <a:endParaRPr lang="tr-TR" dirty="0"/>
          </a:p>
        </p:txBody>
      </p:sp>
    </p:spTree>
    <p:extLst>
      <p:ext uri="{BB962C8B-B14F-4D97-AF65-F5344CB8AC3E}">
        <p14:creationId xmlns:p14="http://schemas.microsoft.com/office/powerpoint/2010/main" val="66271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Yer açısından kapsam</a:t>
            </a:r>
            <a:endParaRPr lang="tr-TR" dirty="0"/>
          </a:p>
        </p:txBody>
      </p:sp>
      <p:sp>
        <p:nvSpPr>
          <p:cNvPr id="3" name="İçerik Yer Tutucusu 2"/>
          <p:cNvSpPr>
            <a:spLocks noGrp="1"/>
          </p:cNvSpPr>
          <p:nvPr>
            <p:ph idx="1"/>
          </p:nvPr>
        </p:nvSpPr>
        <p:spPr/>
        <p:txBody>
          <a:bodyPr/>
          <a:lstStyle/>
          <a:p>
            <a:r>
              <a:rPr lang="tr-TR" dirty="0" smtClean="0"/>
              <a:t>Toplu iş sözleşmesi aynı işkolundaki bir ya da birden fazla işyerini kapsar.</a:t>
            </a:r>
          </a:p>
          <a:p>
            <a:r>
              <a:rPr lang="tr-TR" dirty="0" smtClean="0"/>
              <a:t>Grup TİS birden fazla işyerini,</a:t>
            </a:r>
          </a:p>
          <a:p>
            <a:r>
              <a:rPr lang="tr-TR" dirty="0" smtClean="0"/>
              <a:t>İşletme TİS aynı işveren ait aynı işkolundaki işyerlerini,</a:t>
            </a:r>
          </a:p>
          <a:p>
            <a:r>
              <a:rPr lang="tr-TR" dirty="0" smtClean="0"/>
              <a:t>İşyeri TİS tek bir işyerini kapsar.</a:t>
            </a:r>
            <a:endParaRPr lang="tr-TR" dirty="0"/>
          </a:p>
        </p:txBody>
      </p:sp>
    </p:spTree>
    <p:extLst>
      <p:ext uri="{BB962C8B-B14F-4D97-AF65-F5344CB8AC3E}">
        <p14:creationId xmlns:p14="http://schemas.microsoft.com/office/powerpoint/2010/main" val="171950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İşyeri devrinin toplu iş sözleşmesine etkisi</a:t>
            </a:r>
            <a:endParaRPr lang="tr-TR" dirty="0"/>
          </a:p>
        </p:txBody>
      </p:sp>
      <p:sp>
        <p:nvSpPr>
          <p:cNvPr id="3" name="İçerik Yer Tutucusu 2"/>
          <p:cNvSpPr>
            <a:spLocks noGrp="1"/>
          </p:cNvSpPr>
          <p:nvPr>
            <p:ph idx="1"/>
          </p:nvPr>
        </p:nvSpPr>
        <p:spPr/>
        <p:txBody>
          <a:bodyPr>
            <a:normAutofit lnSpcReduction="10000"/>
          </a:bodyPr>
          <a:lstStyle/>
          <a:p>
            <a:pPr algn="just"/>
            <a:r>
              <a:rPr lang="en-US" b="1" u="sng" dirty="0" smtClean="0">
                <a:solidFill>
                  <a:srgbClr val="000090"/>
                </a:solidFill>
              </a:rPr>
              <a:t>Devredilen </a:t>
            </a:r>
            <a:r>
              <a:rPr lang="en-US" b="1" u="sng" dirty="0" err="1" smtClean="0">
                <a:solidFill>
                  <a:srgbClr val="000090"/>
                </a:solidFill>
              </a:rPr>
              <a:t>İşyeri</a:t>
            </a:r>
            <a:r>
              <a:rPr lang="en-US" b="1" dirty="0" smtClean="0">
                <a:solidFill>
                  <a:srgbClr val="000090"/>
                </a:solidFill>
              </a:rPr>
              <a:t>	</a:t>
            </a:r>
            <a:r>
              <a:rPr lang="tr-TR" b="1" dirty="0" smtClean="0">
                <a:solidFill>
                  <a:srgbClr val="000090"/>
                </a:solidFill>
              </a:rPr>
              <a:t>			</a:t>
            </a:r>
            <a:r>
              <a:rPr lang="en-US" b="1" u="sng" dirty="0" err="1" smtClean="0">
                <a:solidFill>
                  <a:srgbClr val="000090"/>
                </a:solidFill>
              </a:rPr>
              <a:t>Devralan</a:t>
            </a:r>
            <a:r>
              <a:rPr lang="en-US" b="1" u="sng" dirty="0" smtClean="0">
                <a:solidFill>
                  <a:srgbClr val="000090"/>
                </a:solidFill>
              </a:rPr>
              <a:t> </a:t>
            </a:r>
            <a:r>
              <a:rPr lang="en-US" b="1" u="sng" dirty="0" err="1" smtClean="0">
                <a:solidFill>
                  <a:srgbClr val="000090"/>
                </a:solidFill>
              </a:rPr>
              <a:t>İşyeri</a:t>
            </a:r>
            <a:endParaRPr lang="en-US" b="1" u="sng" dirty="0" smtClean="0">
              <a:solidFill>
                <a:srgbClr val="000090"/>
              </a:solidFill>
            </a:endParaRPr>
          </a:p>
          <a:p>
            <a:pPr algn="just"/>
            <a:r>
              <a:rPr lang="tr-TR" b="1" dirty="0">
                <a:solidFill>
                  <a:srgbClr val="000090"/>
                </a:solidFill>
              </a:rPr>
              <a:t>İşletme </a:t>
            </a:r>
            <a:r>
              <a:rPr lang="en-US" b="1" dirty="0">
                <a:solidFill>
                  <a:srgbClr val="000090"/>
                </a:solidFill>
              </a:rPr>
              <a:t>TİS</a:t>
            </a:r>
            <a:r>
              <a:rPr lang="tr-TR" b="1" dirty="0">
                <a:solidFill>
                  <a:srgbClr val="000090"/>
                </a:solidFill>
              </a:rPr>
              <a:t> kapsamında ya 	</a:t>
            </a:r>
          </a:p>
          <a:p>
            <a:pPr algn="just">
              <a:buNone/>
            </a:pPr>
            <a:r>
              <a:rPr lang="tr-TR" b="1" dirty="0">
                <a:solidFill>
                  <a:srgbClr val="000090"/>
                </a:solidFill>
              </a:rPr>
              <a:t>da TİS kapsamında bir işyeri</a:t>
            </a:r>
            <a:r>
              <a:rPr lang="en-US" b="1" dirty="0">
                <a:solidFill>
                  <a:srgbClr val="000090"/>
                </a:solidFill>
              </a:rPr>
              <a:t> 	</a:t>
            </a:r>
            <a:r>
              <a:rPr lang="en-US" b="1" dirty="0" smtClean="0">
                <a:solidFill>
                  <a:srgbClr val="000090"/>
                </a:solidFill>
              </a:rPr>
              <a:t>	&gt; </a:t>
            </a:r>
            <a:r>
              <a:rPr lang="tr-TR" b="1" dirty="0">
                <a:solidFill>
                  <a:srgbClr val="000090"/>
                </a:solidFill>
              </a:rPr>
              <a:t>TİS var ise </a:t>
            </a:r>
            <a:r>
              <a:rPr lang="en-US" b="1" dirty="0" err="1">
                <a:solidFill>
                  <a:srgbClr val="000090"/>
                </a:solidFill>
              </a:rPr>
              <a:t>iş</a:t>
            </a:r>
            <a:r>
              <a:rPr lang="en-US" b="1" dirty="0">
                <a:solidFill>
                  <a:srgbClr val="000090"/>
                </a:solidFill>
              </a:rPr>
              <a:t> </a:t>
            </a:r>
            <a:r>
              <a:rPr lang="en-US" b="1" dirty="0" err="1" smtClean="0">
                <a:solidFill>
                  <a:srgbClr val="000090"/>
                </a:solidFill>
              </a:rPr>
              <a:t>sözleşmesi</a:t>
            </a:r>
            <a:r>
              <a:rPr lang="tr-TR" b="1" dirty="0" smtClean="0">
                <a:solidFill>
                  <a:srgbClr val="000090"/>
                </a:solidFill>
              </a:rPr>
              <a:t> </a:t>
            </a:r>
            <a:r>
              <a:rPr lang="en-US" b="1" dirty="0" err="1">
                <a:solidFill>
                  <a:srgbClr val="000090"/>
                </a:solidFill>
              </a:rPr>
              <a:t>hükmü</a:t>
            </a:r>
            <a:r>
              <a:rPr lang="tr-TR" b="1" dirty="0">
                <a:solidFill>
                  <a:srgbClr val="000090"/>
                </a:solidFill>
              </a:rPr>
              <a:t>	</a:t>
            </a:r>
            <a:endParaRPr lang="en-US" b="1" dirty="0">
              <a:solidFill>
                <a:srgbClr val="000090"/>
              </a:solidFill>
            </a:endParaRPr>
          </a:p>
          <a:p>
            <a:pPr algn="just"/>
            <a:r>
              <a:rPr lang="en-US" b="1" dirty="0">
                <a:solidFill>
                  <a:srgbClr val="008000"/>
                </a:solidFill>
              </a:rPr>
              <a:t>TİS	</a:t>
            </a:r>
            <a:r>
              <a:rPr lang="tr-TR" b="1" dirty="0">
                <a:solidFill>
                  <a:srgbClr val="008000"/>
                </a:solidFill>
              </a:rPr>
              <a:t>yoksa				</a:t>
            </a:r>
            <a:r>
              <a:rPr lang="en-US" b="1" dirty="0">
                <a:solidFill>
                  <a:srgbClr val="008000"/>
                </a:solidFill>
              </a:rPr>
              <a:t>  </a:t>
            </a:r>
            <a:r>
              <a:rPr lang="en-US" b="1" dirty="0" smtClean="0">
                <a:solidFill>
                  <a:srgbClr val="008000"/>
                </a:solidFill>
              </a:rPr>
              <a:t>	&gt; </a:t>
            </a:r>
            <a:r>
              <a:rPr lang="en-US" b="1" dirty="0" err="1">
                <a:solidFill>
                  <a:srgbClr val="008000"/>
                </a:solidFill>
              </a:rPr>
              <a:t>yeni</a:t>
            </a:r>
            <a:r>
              <a:rPr lang="en-US" b="1" dirty="0">
                <a:solidFill>
                  <a:srgbClr val="008000"/>
                </a:solidFill>
              </a:rPr>
              <a:t> TİS </a:t>
            </a:r>
            <a:r>
              <a:rPr lang="en-US" b="1" dirty="0" err="1">
                <a:solidFill>
                  <a:srgbClr val="008000"/>
                </a:solidFill>
              </a:rPr>
              <a:t>yapılıncaya</a:t>
            </a:r>
            <a:r>
              <a:rPr lang="en-US" b="1" dirty="0">
                <a:solidFill>
                  <a:srgbClr val="008000"/>
                </a:solidFill>
              </a:rPr>
              <a:t> </a:t>
            </a:r>
            <a:r>
              <a:rPr lang="tr-TR" b="1" dirty="0">
                <a:solidFill>
                  <a:srgbClr val="008000"/>
                </a:solidFill>
              </a:rPr>
              <a:t>	</a:t>
            </a:r>
            <a:r>
              <a:rPr lang="en-US" b="1" dirty="0" err="1" smtClean="0">
                <a:solidFill>
                  <a:srgbClr val="008000"/>
                </a:solidFill>
              </a:rPr>
              <a:t>kadar</a:t>
            </a:r>
            <a:r>
              <a:rPr lang="en-US" b="1" dirty="0" smtClean="0">
                <a:solidFill>
                  <a:srgbClr val="008000"/>
                </a:solidFill>
              </a:rPr>
              <a:t> 						TİS </a:t>
            </a:r>
            <a:r>
              <a:rPr lang="en-US" b="1" dirty="0" err="1">
                <a:solidFill>
                  <a:srgbClr val="008000"/>
                </a:solidFill>
              </a:rPr>
              <a:t>hükmü</a:t>
            </a:r>
            <a:r>
              <a:rPr lang="en-US" b="1" dirty="0">
                <a:solidFill>
                  <a:srgbClr val="008000"/>
                </a:solidFill>
              </a:rPr>
              <a:t> </a:t>
            </a:r>
            <a:r>
              <a:rPr lang="en-US" b="1" dirty="0" err="1" smtClean="0">
                <a:solidFill>
                  <a:srgbClr val="008000"/>
                </a:solidFill>
              </a:rPr>
              <a:t>olarak</a:t>
            </a:r>
            <a:r>
              <a:rPr lang="en-US" b="1" dirty="0" smtClean="0">
                <a:solidFill>
                  <a:srgbClr val="008000"/>
                </a:solidFill>
              </a:rPr>
              <a:t> </a:t>
            </a:r>
            <a:r>
              <a:rPr lang="en-US" b="1" dirty="0" err="1">
                <a:solidFill>
                  <a:srgbClr val="008000"/>
                </a:solidFill>
              </a:rPr>
              <a:t>devam</a:t>
            </a:r>
            <a:r>
              <a:rPr lang="en-US" b="1" dirty="0">
                <a:solidFill>
                  <a:srgbClr val="008000"/>
                </a:solidFill>
              </a:rPr>
              <a:t> </a:t>
            </a:r>
            <a:r>
              <a:rPr lang="en-US" b="1" dirty="0" err="1">
                <a:solidFill>
                  <a:srgbClr val="008000"/>
                </a:solidFill>
              </a:rPr>
              <a:t>eder</a:t>
            </a:r>
            <a:endParaRPr lang="en-US" b="1" dirty="0">
              <a:solidFill>
                <a:srgbClr val="008000"/>
              </a:solidFill>
            </a:endParaRPr>
          </a:p>
          <a:p>
            <a:pPr algn="just">
              <a:buNone/>
            </a:pPr>
            <a:r>
              <a:rPr lang="tr-TR" b="1" dirty="0">
                <a:solidFill>
                  <a:srgbClr val="FF6600"/>
                </a:solidFill>
              </a:rPr>
              <a:t>	Toplu iş sözleşmesi bulunmayan bir işyeri, işletme TİS tarafı olan bir işverence devralınırsa işyeri işletme TİS kapsamına girer.</a:t>
            </a:r>
            <a:endParaRPr lang="en-US" b="1" dirty="0">
              <a:solidFill>
                <a:srgbClr val="FF6600"/>
              </a:solidFill>
            </a:endParaRPr>
          </a:p>
          <a:p>
            <a:endParaRPr lang="tr-TR" dirty="0"/>
          </a:p>
        </p:txBody>
      </p:sp>
    </p:spTree>
    <p:extLst>
      <p:ext uri="{BB962C8B-B14F-4D97-AF65-F5344CB8AC3E}">
        <p14:creationId xmlns:p14="http://schemas.microsoft.com/office/powerpoint/2010/main" val="95452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 iş sözleşmesinin süresi </a:t>
            </a:r>
            <a:endParaRPr lang="tr-TR" dirty="0"/>
          </a:p>
        </p:txBody>
      </p:sp>
      <p:sp>
        <p:nvSpPr>
          <p:cNvPr id="3" name="İçerik Yer Tutucusu 2"/>
          <p:cNvSpPr>
            <a:spLocks noGrp="1"/>
          </p:cNvSpPr>
          <p:nvPr>
            <p:ph idx="1"/>
          </p:nvPr>
        </p:nvSpPr>
        <p:spPr/>
        <p:txBody>
          <a:bodyPr/>
          <a:lstStyle/>
          <a:p>
            <a:pPr algn="just"/>
            <a:r>
              <a:rPr lang="tr-TR" dirty="0"/>
              <a:t>Toplu iş sözleşmesi en az bir ve en çok üç yıl süreli olarak yapılabilir. Toplu iş sözleşmesinin süresi, sözleşmenin imzalanmasından sonra taraflarca uzatılamaz, kısaltılamaz ve sözleşme süresinden önce sona erdirilemez.</a:t>
            </a:r>
          </a:p>
          <a:p>
            <a:pPr algn="just"/>
            <a:r>
              <a:rPr lang="tr-TR" dirty="0" smtClean="0"/>
              <a:t>Faaliyetleri </a:t>
            </a:r>
            <a:r>
              <a:rPr lang="tr-TR" dirty="0"/>
              <a:t>bir yıldan az süren işlerde uygulanmak üzere yapılan toplu iş sözleşmelerinin süresi bir yıldan az olabilir. İşin bitmemesi hâlinde bu sözleşmeler bir yılın sonuna kadar uygulanır.</a:t>
            </a:r>
          </a:p>
        </p:txBody>
      </p:sp>
    </p:spTree>
    <p:extLst>
      <p:ext uri="{BB962C8B-B14F-4D97-AF65-F5344CB8AC3E}">
        <p14:creationId xmlns:p14="http://schemas.microsoft.com/office/powerpoint/2010/main" val="992041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 iş sözleşmesinin uygulanması </a:t>
            </a:r>
            <a:endParaRPr lang="tr-TR" dirty="0"/>
          </a:p>
        </p:txBody>
      </p:sp>
      <p:sp>
        <p:nvSpPr>
          <p:cNvPr id="3" name="İçerik Yer Tutucusu 2"/>
          <p:cNvSpPr>
            <a:spLocks noGrp="1"/>
          </p:cNvSpPr>
          <p:nvPr>
            <p:ph idx="1"/>
          </p:nvPr>
        </p:nvSpPr>
        <p:spPr/>
        <p:txBody>
          <a:bodyPr/>
          <a:lstStyle/>
          <a:p>
            <a:pPr algn="just"/>
            <a:r>
              <a:rPr lang="tr-TR" dirty="0" smtClean="0"/>
              <a:t>Toplu iş sözleşmesinin uygulanması sırasında bir hükmün yorumunda taraflar arasında görüş ayrılığı olursa bu sorun yorum davası yoluyla çözülür.</a:t>
            </a:r>
          </a:p>
          <a:p>
            <a:pPr algn="just"/>
            <a:r>
              <a:rPr lang="tr-TR" dirty="0"/>
              <a:t>Uygulanmakta olan bir toplu iş sözleşmesinin yorumundan doğan uyuşmazlıklarda sözleşmenin taraflarınca dava açılabilir. Mahkeme en geç iki ay içinde karar verir. </a:t>
            </a:r>
            <a:r>
              <a:rPr lang="tr-TR" dirty="0" smtClean="0"/>
              <a:t>Karar </a:t>
            </a:r>
            <a:r>
              <a:rPr lang="tr-TR" dirty="0"/>
              <a:t>hakkında istinaf yoluna başvurulması hâlinde bölge adliye mahkemesi, uyuşmazlığı iki ay içinde kesin olarak karara bağlar.</a:t>
            </a:r>
            <a:r>
              <a:rPr lang="tr-TR" dirty="0" smtClean="0">
                <a:effectLst/>
              </a:rPr>
              <a:t> </a:t>
            </a:r>
            <a:endParaRPr lang="tr-TR" dirty="0"/>
          </a:p>
        </p:txBody>
      </p:sp>
    </p:spTree>
    <p:extLst>
      <p:ext uri="{BB962C8B-B14F-4D97-AF65-F5344CB8AC3E}">
        <p14:creationId xmlns:p14="http://schemas.microsoft.com/office/powerpoint/2010/main" val="18487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 iş sözleşmesinin hükümsüzlüğü </a:t>
            </a: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t>I. Kesin Hükümsüzlük</a:t>
            </a:r>
          </a:p>
          <a:p>
            <a:pPr lvl="1"/>
            <a:r>
              <a:rPr lang="tr-TR" dirty="0" smtClean="0"/>
              <a:t>Ehliyetsiz bir kuruluşun toplu iş sözleşmesi imzalaması</a:t>
            </a:r>
          </a:p>
          <a:p>
            <a:pPr lvl="1"/>
            <a:r>
              <a:rPr lang="tr-TR" dirty="0" smtClean="0"/>
              <a:t>Şekil şartına uyulmadan toplu iş sözleşmesi yapılması </a:t>
            </a:r>
          </a:p>
          <a:p>
            <a:r>
              <a:rPr lang="tr-TR" dirty="0" smtClean="0"/>
              <a:t>II. Kısmi Hükümsüzlük </a:t>
            </a:r>
          </a:p>
          <a:p>
            <a:pPr lvl="1"/>
            <a:r>
              <a:rPr lang="tr-TR" dirty="0" smtClean="0"/>
              <a:t>Toplu iş sözleşmesinde Anayasa ve kanunların mutlak emredici hükümlerine aykırı düzenlemelerin olması </a:t>
            </a:r>
          </a:p>
          <a:p>
            <a:r>
              <a:rPr lang="tr-TR" dirty="0" smtClean="0"/>
              <a:t>III. Toplu iş sözleşmesinin iptali</a:t>
            </a:r>
          </a:p>
          <a:p>
            <a:pPr lvl="1"/>
            <a:r>
              <a:rPr lang="tr-TR" dirty="0" smtClean="0"/>
              <a:t>TBK uyarınca irade fesadı hallerinin olması </a:t>
            </a:r>
          </a:p>
          <a:p>
            <a:pPr lvl="1"/>
            <a:r>
              <a:rPr lang="tr-TR" dirty="0" smtClean="0"/>
              <a:t>6356 </a:t>
            </a:r>
            <a:r>
              <a:rPr lang="tr-TR" dirty="0" err="1" smtClean="0"/>
              <a:t>sk</a:t>
            </a:r>
            <a:r>
              <a:rPr lang="tr-TR" dirty="0" smtClean="0"/>
              <a:t> md 45</a:t>
            </a:r>
          </a:p>
          <a:p>
            <a:endParaRPr lang="tr-TR" dirty="0"/>
          </a:p>
        </p:txBody>
      </p:sp>
    </p:spTree>
    <p:extLst>
      <p:ext uri="{BB962C8B-B14F-4D97-AF65-F5344CB8AC3E}">
        <p14:creationId xmlns:p14="http://schemas.microsoft.com/office/powerpoint/2010/main" val="194060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6356 </a:t>
            </a:r>
            <a:r>
              <a:rPr lang="tr-TR" dirty="0" err="1" smtClean="0"/>
              <a:t>sk</a:t>
            </a:r>
            <a:r>
              <a:rPr lang="tr-TR" dirty="0" smtClean="0"/>
              <a:t> md 45</a:t>
            </a:r>
            <a:endParaRPr lang="tr-TR" dirty="0"/>
          </a:p>
        </p:txBody>
      </p:sp>
      <p:sp>
        <p:nvSpPr>
          <p:cNvPr id="3" name="İçerik Yer Tutucusu 2"/>
          <p:cNvSpPr>
            <a:spLocks noGrp="1"/>
          </p:cNvSpPr>
          <p:nvPr>
            <p:ph idx="1"/>
          </p:nvPr>
        </p:nvSpPr>
        <p:spPr/>
        <p:txBody>
          <a:bodyPr/>
          <a:lstStyle/>
          <a:p>
            <a:pPr algn="just"/>
            <a:r>
              <a:rPr lang="tr-TR" dirty="0"/>
              <a:t>Yetki belgesi bulunmaksızın yapılan bir toplu iş sözleşmesinde taraflardan birinin veya ikisinin yetki şartlarına sahip olmadığı ve bu nedenle sözleşmenin hükümsüzlüğü, Bakanlıkça durumun tespitinden itibaren kırk beş gün içinde, ilgililerce veya Bakanlıkça mahkemede dava yolu ile ileri sürülebilir.</a:t>
            </a:r>
          </a:p>
          <a:p>
            <a:pPr algn="just"/>
            <a:r>
              <a:rPr lang="tr-TR" dirty="0" smtClean="0"/>
              <a:t>Talep </a:t>
            </a:r>
            <a:r>
              <a:rPr lang="tr-TR" dirty="0"/>
              <a:t>hâlinde mahkeme, toplu iş sözleşmesinin uygulanmasını dava sonuna kadar durdurabilir.</a:t>
            </a:r>
          </a:p>
          <a:p>
            <a:endParaRPr lang="tr-TR" dirty="0"/>
          </a:p>
        </p:txBody>
      </p:sp>
    </p:spTree>
    <p:extLst>
      <p:ext uri="{BB962C8B-B14F-4D97-AF65-F5344CB8AC3E}">
        <p14:creationId xmlns:p14="http://schemas.microsoft.com/office/powerpoint/2010/main" val="1888877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124</TotalTime>
  <Words>313</Words>
  <Application>Microsoft Macintosh PowerPoint</Application>
  <PresentationFormat>Geniş Ekran</PresentationFormat>
  <Paragraphs>31</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Garamond</vt:lpstr>
      <vt:lpstr>Arial</vt:lpstr>
      <vt:lpstr>Organik</vt:lpstr>
      <vt:lpstr>Toplu İş Sözleşmesinin Yer Açısından Kapsamı, Süre Açısından Kapsamı, Toplu İş Sözleşmesinin Uygulanması, Toplu İş Sözleşmesinin Hükümsüzlüğü </vt:lpstr>
      <vt:lpstr>Yer açısından kapsam</vt:lpstr>
      <vt:lpstr>İşyeri devrinin toplu iş sözleşmesine etkisi</vt:lpstr>
      <vt:lpstr>Toplu iş sözleşmesinin süresi </vt:lpstr>
      <vt:lpstr>Toplu iş sözleşmesinin uygulanması </vt:lpstr>
      <vt:lpstr>Toplu iş sözleşmesinin hükümsüzlüğü </vt:lpstr>
      <vt:lpstr>6356 sk md 45</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 İş Sözleşmesinin Yer Açısından Kapsamı, Süre Açısından Kapsamı, Toplu İş Sözleşmesinin Uygulanması, Toplu İş Sözleşmesinin Hükümsüzlüğü </dc:title>
  <dc:creator>Microsoft Office Kullanıcısı</dc:creator>
  <cp:lastModifiedBy>Microsoft Office Kullanıcısı</cp:lastModifiedBy>
  <cp:revision>4</cp:revision>
  <dcterms:created xsi:type="dcterms:W3CDTF">2018-02-11T16:32:41Z</dcterms:created>
  <dcterms:modified xsi:type="dcterms:W3CDTF">2018-02-11T18:37:09Z</dcterms:modified>
</cp:coreProperties>
</file>