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1" d="100"/>
          <a:sy n="81" d="100"/>
        </p:scale>
        <p:origin x="96" y="5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540329A6-1A69-4B38-81F8-E2395EDCBB23}" type="datetimeFigureOut">
              <a:rPr lang="tr-TR" smtClean="0"/>
              <a:t>24.05.2019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2768989-4891-427F-8D39-945DD05D79F5}" type="slidenum">
              <a:rPr lang="tr-TR" smtClean="0"/>
              <a:t>‹#›</a:t>
            </a:fld>
            <a:endParaRPr lang="tr-TR"/>
          </a:p>
        </p:txBody>
      </p:sp>
    </p:spTree>
    <p:extLst>
      <p:ext uri="{BB962C8B-B14F-4D97-AF65-F5344CB8AC3E}">
        <p14:creationId xmlns:p14="http://schemas.microsoft.com/office/powerpoint/2010/main" val="23676444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40329A6-1A69-4B38-81F8-E2395EDCBB23}" type="datetimeFigureOut">
              <a:rPr lang="tr-TR" smtClean="0"/>
              <a:t>24.05.2019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2768989-4891-427F-8D39-945DD05D79F5}" type="slidenum">
              <a:rPr lang="tr-TR" smtClean="0"/>
              <a:t>‹#›</a:t>
            </a:fld>
            <a:endParaRPr lang="tr-TR"/>
          </a:p>
        </p:txBody>
      </p:sp>
    </p:spTree>
    <p:extLst>
      <p:ext uri="{BB962C8B-B14F-4D97-AF65-F5344CB8AC3E}">
        <p14:creationId xmlns:p14="http://schemas.microsoft.com/office/powerpoint/2010/main" val="7549051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40329A6-1A69-4B38-81F8-E2395EDCBB23}" type="datetimeFigureOut">
              <a:rPr lang="tr-TR" smtClean="0"/>
              <a:t>24.05.2019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2768989-4891-427F-8D39-945DD05D79F5}" type="slidenum">
              <a:rPr lang="tr-TR" smtClean="0"/>
              <a:t>‹#›</a:t>
            </a:fld>
            <a:endParaRPr lang="tr-TR"/>
          </a:p>
        </p:txBody>
      </p:sp>
    </p:spTree>
    <p:extLst>
      <p:ext uri="{BB962C8B-B14F-4D97-AF65-F5344CB8AC3E}">
        <p14:creationId xmlns:p14="http://schemas.microsoft.com/office/powerpoint/2010/main" val="12358706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40329A6-1A69-4B38-81F8-E2395EDCBB23}" type="datetimeFigureOut">
              <a:rPr lang="tr-TR" smtClean="0"/>
              <a:t>24.05.2019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2768989-4891-427F-8D39-945DD05D79F5}" type="slidenum">
              <a:rPr lang="tr-TR" smtClean="0"/>
              <a:t>‹#›</a:t>
            </a:fld>
            <a:endParaRPr lang="tr-TR"/>
          </a:p>
        </p:txBody>
      </p:sp>
    </p:spTree>
    <p:extLst>
      <p:ext uri="{BB962C8B-B14F-4D97-AF65-F5344CB8AC3E}">
        <p14:creationId xmlns:p14="http://schemas.microsoft.com/office/powerpoint/2010/main" val="31673682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540329A6-1A69-4B38-81F8-E2395EDCBB23}" type="datetimeFigureOut">
              <a:rPr lang="tr-TR" smtClean="0"/>
              <a:t>24.05.2019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2768989-4891-427F-8D39-945DD05D79F5}" type="slidenum">
              <a:rPr lang="tr-TR" smtClean="0"/>
              <a:t>‹#›</a:t>
            </a:fld>
            <a:endParaRPr lang="tr-TR"/>
          </a:p>
        </p:txBody>
      </p:sp>
    </p:spTree>
    <p:extLst>
      <p:ext uri="{BB962C8B-B14F-4D97-AF65-F5344CB8AC3E}">
        <p14:creationId xmlns:p14="http://schemas.microsoft.com/office/powerpoint/2010/main" val="19924955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40329A6-1A69-4B38-81F8-E2395EDCBB23}" type="datetimeFigureOut">
              <a:rPr lang="tr-TR" smtClean="0"/>
              <a:t>24.05.2019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2768989-4891-427F-8D39-945DD05D79F5}" type="slidenum">
              <a:rPr lang="tr-TR" smtClean="0"/>
              <a:t>‹#›</a:t>
            </a:fld>
            <a:endParaRPr lang="tr-TR"/>
          </a:p>
        </p:txBody>
      </p:sp>
    </p:spTree>
    <p:extLst>
      <p:ext uri="{BB962C8B-B14F-4D97-AF65-F5344CB8AC3E}">
        <p14:creationId xmlns:p14="http://schemas.microsoft.com/office/powerpoint/2010/main" val="17008993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40329A6-1A69-4B38-81F8-E2395EDCBB23}" type="datetimeFigureOut">
              <a:rPr lang="tr-TR" smtClean="0"/>
              <a:t>24.05.2019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B2768989-4891-427F-8D39-945DD05D79F5}" type="slidenum">
              <a:rPr lang="tr-TR" smtClean="0"/>
              <a:t>‹#›</a:t>
            </a:fld>
            <a:endParaRPr lang="tr-TR"/>
          </a:p>
        </p:txBody>
      </p:sp>
    </p:spTree>
    <p:extLst>
      <p:ext uri="{BB962C8B-B14F-4D97-AF65-F5344CB8AC3E}">
        <p14:creationId xmlns:p14="http://schemas.microsoft.com/office/powerpoint/2010/main" val="30142646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40329A6-1A69-4B38-81F8-E2395EDCBB23}" type="datetimeFigureOut">
              <a:rPr lang="tr-TR" smtClean="0"/>
              <a:t>24.05.2019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B2768989-4891-427F-8D39-945DD05D79F5}" type="slidenum">
              <a:rPr lang="tr-TR" smtClean="0"/>
              <a:t>‹#›</a:t>
            </a:fld>
            <a:endParaRPr lang="tr-TR"/>
          </a:p>
        </p:txBody>
      </p:sp>
    </p:spTree>
    <p:extLst>
      <p:ext uri="{BB962C8B-B14F-4D97-AF65-F5344CB8AC3E}">
        <p14:creationId xmlns:p14="http://schemas.microsoft.com/office/powerpoint/2010/main" val="39283145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40329A6-1A69-4B38-81F8-E2395EDCBB23}" type="datetimeFigureOut">
              <a:rPr lang="tr-TR" smtClean="0"/>
              <a:t>24.05.2019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B2768989-4891-427F-8D39-945DD05D79F5}" type="slidenum">
              <a:rPr lang="tr-TR" smtClean="0"/>
              <a:t>‹#›</a:t>
            </a:fld>
            <a:endParaRPr lang="tr-TR"/>
          </a:p>
        </p:txBody>
      </p:sp>
    </p:spTree>
    <p:extLst>
      <p:ext uri="{BB962C8B-B14F-4D97-AF65-F5344CB8AC3E}">
        <p14:creationId xmlns:p14="http://schemas.microsoft.com/office/powerpoint/2010/main" val="27832567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540329A6-1A69-4B38-81F8-E2395EDCBB23}" type="datetimeFigureOut">
              <a:rPr lang="tr-TR" smtClean="0"/>
              <a:t>24.05.2019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2768989-4891-427F-8D39-945DD05D79F5}" type="slidenum">
              <a:rPr lang="tr-TR" smtClean="0"/>
              <a:t>‹#›</a:t>
            </a:fld>
            <a:endParaRPr lang="tr-TR"/>
          </a:p>
        </p:txBody>
      </p:sp>
    </p:spTree>
    <p:extLst>
      <p:ext uri="{BB962C8B-B14F-4D97-AF65-F5344CB8AC3E}">
        <p14:creationId xmlns:p14="http://schemas.microsoft.com/office/powerpoint/2010/main" val="33014854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540329A6-1A69-4B38-81F8-E2395EDCBB23}" type="datetimeFigureOut">
              <a:rPr lang="tr-TR" smtClean="0"/>
              <a:t>24.05.2019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2768989-4891-427F-8D39-945DD05D79F5}" type="slidenum">
              <a:rPr lang="tr-TR" smtClean="0"/>
              <a:t>‹#›</a:t>
            </a:fld>
            <a:endParaRPr lang="tr-TR"/>
          </a:p>
        </p:txBody>
      </p:sp>
    </p:spTree>
    <p:extLst>
      <p:ext uri="{BB962C8B-B14F-4D97-AF65-F5344CB8AC3E}">
        <p14:creationId xmlns:p14="http://schemas.microsoft.com/office/powerpoint/2010/main" val="14033418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40329A6-1A69-4B38-81F8-E2395EDCBB23}" type="datetimeFigureOut">
              <a:rPr lang="tr-TR" smtClean="0"/>
              <a:t>24.05.2019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768989-4891-427F-8D39-945DD05D79F5}" type="slidenum">
              <a:rPr lang="tr-TR" smtClean="0"/>
              <a:t>‹#›</a:t>
            </a:fld>
            <a:endParaRPr lang="tr-TR"/>
          </a:p>
        </p:txBody>
      </p:sp>
    </p:spTree>
    <p:extLst>
      <p:ext uri="{BB962C8B-B14F-4D97-AF65-F5344CB8AC3E}">
        <p14:creationId xmlns:p14="http://schemas.microsoft.com/office/powerpoint/2010/main" val="34068328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Mimari </a:t>
            </a:r>
            <a:endParaRPr lang="tr-TR" dirty="0"/>
          </a:p>
        </p:txBody>
      </p:sp>
      <p:sp>
        <p:nvSpPr>
          <p:cNvPr id="3" name="İçerik Yer Tutucusu 2"/>
          <p:cNvSpPr>
            <a:spLocks noGrp="1"/>
          </p:cNvSpPr>
          <p:nvPr>
            <p:ph idx="1"/>
          </p:nvPr>
        </p:nvSpPr>
        <p:spPr/>
        <p:txBody>
          <a:bodyPr/>
          <a:lstStyle/>
          <a:p>
            <a:r>
              <a:rPr lang="tr-TR" dirty="0" err="1" smtClean="0"/>
              <a:t>Mi‘mârî</a:t>
            </a:r>
            <a:r>
              <a:rPr lang="tr-TR" dirty="0" smtClean="0"/>
              <a:t> kelimesi “uzun ömürlü olmak, ömrünü uzatmak; (bir ev) meskûn ve bayındır olmak, (evi) meskûn ve bayındır hale getirmek” anlamlarındaki </a:t>
            </a:r>
            <a:r>
              <a:rPr lang="tr-TR" dirty="0" err="1" smtClean="0"/>
              <a:t>amr</a:t>
            </a:r>
            <a:r>
              <a:rPr lang="tr-TR" dirty="0" smtClean="0"/>
              <a:t> (</a:t>
            </a:r>
            <a:r>
              <a:rPr lang="tr-TR" dirty="0" err="1" smtClean="0"/>
              <a:t>umr</a:t>
            </a:r>
            <a:r>
              <a:rPr lang="tr-TR" dirty="0" smtClean="0"/>
              <a:t>) </a:t>
            </a:r>
            <a:r>
              <a:rPr lang="tr-TR" dirty="0" err="1" smtClean="0"/>
              <a:t>masdarından</a:t>
            </a:r>
            <a:r>
              <a:rPr lang="tr-TR" dirty="0" smtClean="0"/>
              <a:t> türetilmiştir.</a:t>
            </a:r>
          </a:p>
          <a:p>
            <a:r>
              <a:rPr lang="tr-TR" dirty="0"/>
              <a:t> Konu hakkındaki bir Osmanlı klasiğinde mimarlık kelimesine yer verilmekte, </a:t>
            </a:r>
            <a:r>
              <a:rPr lang="tr-TR" dirty="0" err="1"/>
              <a:t>Arapça’da</a:t>
            </a:r>
            <a:r>
              <a:rPr lang="tr-TR" dirty="0"/>
              <a:t> </a:t>
            </a:r>
            <a:r>
              <a:rPr lang="tr-TR" dirty="0" err="1"/>
              <a:t>mi‘mârın</a:t>
            </a:r>
            <a:r>
              <a:rPr lang="tr-TR" dirty="0"/>
              <a:t> “</a:t>
            </a:r>
            <a:r>
              <a:rPr lang="tr-TR" dirty="0" err="1"/>
              <a:t>mâmur</a:t>
            </a:r>
            <a:r>
              <a:rPr lang="tr-TR" dirty="0"/>
              <a:t> edici” anlamına geldiği, Eski </a:t>
            </a:r>
            <a:r>
              <a:rPr lang="tr-TR" dirty="0" err="1"/>
              <a:t>Türkçe’de</a:t>
            </a:r>
            <a:r>
              <a:rPr lang="tr-TR" dirty="0"/>
              <a:t> (</a:t>
            </a:r>
            <a:r>
              <a:rPr lang="tr-TR" dirty="0" err="1"/>
              <a:t>kadîmî</a:t>
            </a:r>
            <a:r>
              <a:rPr lang="tr-TR" dirty="0"/>
              <a:t> Türkî) bu kelimenin artık pek kullanılmayan karşılığının “</a:t>
            </a:r>
            <a:r>
              <a:rPr lang="tr-TR" dirty="0" err="1"/>
              <a:t>şenledici</a:t>
            </a:r>
            <a:r>
              <a:rPr lang="tr-TR" dirty="0"/>
              <a:t>” olduğu </a:t>
            </a:r>
            <a:r>
              <a:rPr lang="tr-TR" dirty="0" smtClean="0"/>
              <a:t>belirtilmektedir.</a:t>
            </a:r>
            <a:endParaRPr lang="tr-TR" dirty="0"/>
          </a:p>
        </p:txBody>
      </p:sp>
    </p:spTree>
    <p:extLst>
      <p:ext uri="{BB962C8B-B14F-4D97-AF65-F5344CB8AC3E}">
        <p14:creationId xmlns:p14="http://schemas.microsoft.com/office/powerpoint/2010/main" val="23543261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71945" y="816223"/>
            <a:ext cx="10515600" cy="4351338"/>
          </a:xfrm>
        </p:spPr>
        <p:txBody>
          <a:bodyPr/>
          <a:lstStyle/>
          <a:p>
            <a:pPr algn="just">
              <a:lnSpc>
                <a:spcPct val="150000"/>
              </a:lnSpc>
            </a:pPr>
            <a:r>
              <a:rPr lang="tr-TR" dirty="0"/>
              <a:t>Teknik anlamıyla mimari, medenî yahut şehirli bir toplumun pratik ihtiyaçlarını karşılamanın yanı sıra kendini ifade etmek üzere gerçekleştirdiği yapım tekniği ve sanatıdır. Bu açıdan mimari yapılar, yalnızca barınmayla ilgili zorunlu ihtiyaçların karşılanmasına yönelik olmayıp medenî kurumların hangi yönde geliştiğini yansıtan birer sembol olarak da anlam taşımaktadır.</a:t>
            </a:r>
          </a:p>
        </p:txBody>
      </p:sp>
    </p:spTree>
    <p:extLst>
      <p:ext uri="{BB962C8B-B14F-4D97-AF65-F5344CB8AC3E}">
        <p14:creationId xmlns:p14="http://schemas.microsoft.com/office/powerpoint/2010/main" val="13573012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78824" y="768721"/>
            <a:ext cx="10515600" cy="4351338"/>
          </a:xfrm>
        </p:spPr>
        <p:txBody>
          <a:bodyPr>
            <a:normAutofit fontScale="85000" lnSpcReduction="20000"/>
          </a:bodyPr>
          <a:lstStyle/>
          <a:p>
            <a:pPr marL="0" indent="0" algn="just">
              <a:lnSpc>
                <a:spcPct val="150000"/>
              </a:lnSpc>
              <a:buNone/>
            </a:pPr>
            <a:r>
              <a:rPr lang="tr-TR" dirty="0" smtClean="0"/>
              <a:t>Mimari </a:t>
            </a:r>
            <a:r>
              <a:rPr lang="tr-TR" dirty="0"/>
              <a:t>D</a:t>
            </a:r>
            <a:r>
              <a:rPr lang="tr-TR" dirty="0" smtClean="0"/>
              <a:t>in İlişkisi:</a:t>
            </a:r>
          </a:p>
          <a:p>
            <a:pPr algn="just">
              <a:lnSpc>
                <a:spcPct val="150000"/>
              </a:lnSpc>
            </a:pPr>
            <a:r>
              <a:rPr lang="tr-TR" dirty="0" smtClean="0"/>
              <a:t>Bütün büyük dinler kendi amaçlarına göre tasarlanmış mimari yapılara sahiptir.</a:t>
            </a:r>
          </a:p>
          <a:p>
            <a:pPr algn="just">
              <a:lnSpc>
                <a:spcPct val="150000"/>
              </a:lnSpc>
            </a:pPr>
            <a:r>
              <a:rPr lang="tr-TR" dirty="0" smtClean="0"/>
              <a:t>Dinî mimari </a:t>
            </a:r>
            <a:r>
              <a:rPr lang="tr-TR" dirty="0" err="1" smtClean="0"/>
              <a:t>mâbede</a:t>
            </a:r>
            <a:r>
              <a:rPr lang="tr-TR" dirty="0" smtClean="0"/>
              <a:t> ait terminoloji, mekân organizasyonu ve işlevler bakımından çeşitli tasniflere tâbi tutulmaktadır. Meselâ bazı </a:t>
            </a:r>
            <a:r>
              <a:rPr lang="tr-TR" dirty="0" err="1" smtClean="0"/>
              <a:t>mâbedler</a:t>
            </a:r>
            <a:r>
              <a:rPr lang="tr-TR" dirty="0" smtClean="0"/>
              <a:t> için “Tanrı’nın evi” (</a:t>
            </a:r>
            <a:r>
              <a:rPr lang="tr-TR" dirty="0" err="1" smtClean="0"/>
              <a:t>beytullah</a:t>
            </a:r>
            <a:r>
              <a:rPr lang="tr-TR" dirty="0" smtClean="0"/>
              <a:t>) ya da “toplanma yeri” (cami) tabirlerinin kullanılışı, </a:t>
            </a:r>
            <a:r>
              <a:rPr lang="tr-TR" dirty="0" err="1" smtClean="0"/>
              <a:t>mâbedin</a:t>
            </a:r>
            <a:r>
              <a:rPr lang="tr-TR" dirty="0" smtClean="0"/>
              <a:t> bir şahıs ya da kutsal sayılan bir olaya </a:t>
            </a:r>
            <a:r>
              <a:rPr lang="tr-TR" dirty="0" err="1" smtClean="0"/>
              <a:t>nisbet</a:t>
            </a:r>
            <a:r>
              <a:rPr lang="tr-TR" dirty="0" smtClean="0"/>
              <a:t> edilerek anılışı (Hz. Muhammed’in </a:t>
            </a:r>
            <a:r>
              <a:rPr lang="tr-TR" dirty="0" err="1" smtClean="0"/>
              <a:t>mi‘raca</a:t>
            </a:r>
            <a:r>
              <a:rPr lang="tr-TR" dirty="0" smtClean="0"/>
              <a:t> yükseldiği </a:t>
            </a:r>
            <a:r>
              <a:rPr lang="tr-TR" dirty="0" err="1" smtClean="0"/>
              <a:t>Kubbetü’s</a:t>
            </a:r>
            <a:r>
              <a:rPr lang="tr-TR" dirty="0" smtClean="0"/>
              <a:t>-sahre) yahut dinî faaliyetin biçimiyle (</a:t>
            </a:r>
            <a:r>
              <a:rPr lang="tr-TR" dirty="0" err="1" smtClean="0"/>
              <a:t>mescid</a:t>
            </a:r>
            <a:r>
              <a:rPr lang="tr-TR" dirty="0" smtClean="0"/>
              <a:t> “secde yeri”, namazgâh) ilgili terminoloji böyle bir tasnife imkân vermektedir. </a:t>
            </a:r>
            <a:endParaRPr lang="tr-TR" dirty="0"/>
          </a:p>
        </p:txBody>
      </p:sp>
    </p:spTree>
    <p:extLst>
      <p:ext uri="{BB962C8B-B14F-4D97-AF65-F5344CB8AC3E}">
        <p14:creationId xmlns:p14="http://schemas.microsoft.com/office/powerpoint/2010/main" val="25797081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19446" y="697469"/>
            <a:ext cx="10515600" cy="4351338"/>
          </a:xfrm>
        </p:spPr>
        <p:txBody>
          <a:bodyPr>
            <a:noAutofit/>
          </a:bodyPr>
          <a:lstStyle/>
          <a:p>
            <a:pPr algn="just">
              <a:lnSpc>
                <a:spcPct val="160000"/>
              </a:lnSpc>
            </a:pPr>
            <a:r>
              <a:rPr lang="tr-TR" sz="2000" dirty="0"/>
              <a:t>Müslümanların kendi medeniyet tecrübesi içinde ortaya koydukları mimari geleneği “İslâm mimarisi” ya da “İslâmî mimari” olarak isimlendirilir</a:t>
            </a:r>
            <a:r>
              <a:rPr lang="tr-TR" sz="2000" dirty="0" smtClean="0"/>
              <a:t>.</a:t>
            </a:r>
          </a:p>
          <a:p>
            <a:pPr algn="just">
              <a:lnSpc>
                <a:spcPct val="160000"/>
              </a:lnSpc>
            </a:pPr>
            <a:r>
              <a:rPr lang="tr-TR" sz="2000" dirty="0"/>
              <a:t>İslâm kültürünün yaşadığı bölgelerdeki mimari, daha eski kültürlerden gelen inşa teknolojileriyle İslâmî akaidin o gün için gerektirdiği ihtiyaçların kavşak noktasında ortaya çıkmıştır. Yapı türlerindeki çeşitlilik, </a:t>
            </a:r>
            <a:r>
              <a:rPr lang="tr-TR" sz="2000" dirty="0" err="1"/>
              <a:t>hânedanların</a:t>
            </a:r>
            <a:r>
              <a:rPr lang="tr-TR" sz="2000" dirty="0"/>
              <a:t> veya devletlerin hüküm sürdükleri şehirlerin </a:t>
            </a:r>
            <a:r>
              <a:rPr lang="tr-TR" sz="2000" dirty="0" err="1"/>
              <a:t>silüetlerinde</a:t>
            </a:r>
            <a:r>
              <a:rPr lang="tr-TR" sz="2000" dirty="0"/>
              <a:t> beliren girintiler ve çıkıntılar, belirli sosyokültürel ideallerin yerel teknolojilerle birleşebildiği ölçüde zenginlik kazanmıştır. Minare, kubbe ya da konut formları, insanların hangi kültür çevresinde yaşadığını anlatırken mimari dokuya yaklaştıkça belirginleşen kemer formları, </a:t>
            </a:r>
            <a:r>
              <a:rPr lang="tr-TR" sz="2000" dirty="0" err="1"/>
              <a:t>taçkapılar</a:t>
            </a:r>
            <a:r>
              <a:rPr lang="tr-TR" sz="2000" dirty="0"/>
              <a:t> ve diğer unsurlar, hangi kültür çevresi ya da dönemin üslûbuna yaklaşıldığını açıkça </a:t>
            </a:r>
            <a:r>
              <a:rPr lang="tr-TR" sz="2000" dirty="0" err="1"/>
              <a:t>farkettiren</a:t>
            </a:r>
            <a:r>
              <a:rPr lang="tr-TR" sz="2000" dirty="0"/>
              <a:t> göstergelerdir. </a:t>
            </a:r>
          </a:p>
        </p:txBody>
      </p:sp>
    </p:spTree>
    <p:extLst>
      <p:ext uri="{BB962C8B-B14F-4D97-AF65-F5344CB8AC3E}">
        <p14:creationId xmlns:p14="http://schemas.microsoft.com/office/powerpoint/2010/main" val="8429637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14450" y="1219983"/>
            <a:ext cx="10515600" cy="4351338"/>
          </a:xfrm>
        </p:spPr>
        <p:txBody>
          <a:bodyPr>
            <a:normAutofit fontScale="85000" lnSpcReduction="10000"/>
          </a:bodyPr>
          <a:lstStyle/>
          <a:p>
            <a:pPr algn="just">
              <a:lnSpc>
                <a:spcPct val="150000"/>
              </a:lnSpc>
            </a:pPr>
            <a:r>
              <a:rPr lang="tr-TR" dirty="0"/>
              <a:t>İslâm inancının mimari tasarıma yön verecek siyasal iradeye dönüşmesiyle birlikte inanca dayalı anlayış farkı, hem bölgelerin eski mimarisinden hem de çağdaşı olan diğer kültürlerden ayrılmaya başlamıştır. Üslûbun şekil kazanma sürecinde yapılardaki kütle kompozisyonu, mekânların yerleşme düzeni, mimari unsurlar ve dekorasyon belirli bir istikamet kazanmış, Endülüs’ten Hindistan’a kadar uzanan coğrafyadaki bölgesel çeşitlilikler yanında ortak paydalar daha çok belirmiş, böylesine farklı çözümleri planlayıp çizen ve uygulayan mimarlar önemli bir toplumsal konum elde </a:t>
            </a:r>
            <a:r>
              <a:rPr lang="tr-TR" dirty="0" err="1"/>
              <a:t>etmişlerd</a:t>
            </a:r>
            <a:endParaRPr lang="tr-TR" dirty="0"/>
          </a:p>
        </p:txBody>
      </p:sp>
    </p:spTree>
    <p:extLst>
      <p:ext uri="{BB962C8B-B14F-4D97-AF65-F5344CB8AC3E}">
        <p14:creationId xmlns:p14="http://schemas.microsoft.com/office/powerpoint/2010/main" val="7948785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algn="just">
              <a:lnSpc>
                <a:spcPct val="150000"/>
              </a:lnSpc>
            </a:pPr>
            <a:r>
              <a:rPr lang="tr-TR" dirty="0"/>
              <a:t>D</a:t>
            </a:r>
            <a:r>
              <a:rPr lang="tr-TR" dirty="0" smtClean="0"/>
              <a:t>ört halife döneminde, </a:t>
            </a:r>
            <a:r>
              <a:rPr lang="tr-TR" dirty="0" err="1" smtClean="0"/>
              <a:t>Emevî</a:t>
            </a:r>
            <a:r>
              <a:rPr lang="tr-TR" dirty="0" smtClean="0"/>
              <a:t> ve Endülüs mimarisinde hızla genişleyen siyasî hâkimiyetin coğrafî ölçüleri her bölgede bulunan en uygun inşaat malzemesinin kullanılmasına, aynı şekilde inancına ve mensubiyetine bakılmaksızın her ulustan mimara görev verilmesine sebep olmuş, sonuç olarak biçimde fazla seçici davranılmamıştır. </a:t>
            </a:r>
            <a:endParaRPr lang="tr-TR" dirty="0"/>
          </a:p>
        </p:txBody>
      </p:sp>
    </p:spTree>
    <p:extLst>
      <p:ext uri="{BB962C8B-B14F-4D97-AF65-F5344CB8AC3E}">
        <p14:creationId xmlns:p14="http://schemas.microsoft.com/office/powerpoint/2010/main" val="10420885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92500" lnSpcReduction="20000"/>
          </a:bodyPr>
          <a:lstStyle/>
          <a:p>
            <a:pPr algn="just">
              <a:lnSpc>
                <a:spcPct val="150000"/>
              </a:lnSpc>
            </a:pPr>
            <a:r>
              <a:rPr lang="tr-TR" dirty="0" smtClean="0"/>
              <a:t>Selçuklu, </a:t>
            </a:r>
            <a:r>
              <a:rPr lang="tr-TR" dirty="0" err="1" smtClean="0"/>
              <a:t>Memlük</a:t>
            </a:r>
            <a:r>
              <a:rPr lang="tr-TR" dirty="0" smtClean="0"/>
              <a:t> ve </a:t>
            </a:r>
            <a:r>
              <a:rPr lang="tr-TR" dirty="0" err="1" smtClean="0"/>
              <a:t>Eyyûbî</a:t>
            </a:r>
            <a:r>
              <a:rPr lang="tr-TR" dirty="0" smtClean="0"/>
              <a:t> yapılarının masrafları daha çok sultan, devlet adamları, varlıklı tüccarlar ve şehir ileri gelenleri tarafından karşılanmaktaydı. Arşiv belgeleri ve yapı </a:t>
            </a:r>
            <a:r>
              <a:rPr lang="tr-TR" dirty="0" err="1" smtClean="0"/>
              <a:t>kitâbelerinden</a:t>
            </a:r>
            <a:r>
              <a:rPr lang="tr-TR" dirty="0" smtClean="0"/>
              <a:t> okunan usta isimleri, mimarlık alanında yerli ve farklı coğrafyalardan gelen </a:t>
            </a:r>
            <a:r>
              <a:rPr lang="tr-TR" dirty="0" err="1" smtClean="0"/>
              <a:t>müslüman</a:t>
            </a:r>
            <a:r>
              <a:rPr lang="tr-TR" dirty="0" smtClean="0"/>
              <a:t> ustaların yanı sıra gayri </a:t>
            </a:r>
            <a:r>
              <a:rPr lang="tr-TR" dirty="0" err="1" smtClean="0"/>
              <a:t>müslim</a:t>
            </a:r>
            <a:r>
              <a:rPr lang="tr-TR" dirty="0" smtClean="0"/>
              <a:t> olanların, özellikle de Ermeni ve Rum ustaların görev aldığını açıkça göstermektedir. Usta adlarının “</a:t>
            </a:r>
            <a:r>
              <a:rPr lang="tr-TR" dirty="0" err="1" smtClean="0"/>
              <a:t>bennâ</a:t>
            </a:r>
            <a:r>
              <a:rPr lang="tr-TR" dirty="0" smtClean="0"/>
              <a:t>, </a:t>
            </a:r>
            <a:r>
              <a:rPr lang="tr-TR" dirty="0" err="1" smtClean="0"/>
              <a:t>neccâr</a:t>
            </a:r>
            <a:r>
              <a:rPr lang="tr-TR" dirty="0" smtClean="0"/>
              <a:t>, mühendis, mimar” unvanlarıyla kaydedilmiş olması bu kişilerin inşaat işinin hangi aşamasında görev aldığını açıkça ortaya koymamaktadır. </a:t>
            </a:r>
            <a:endParaRPr lang="tr-TR" dirty="0"/>
          </a:p>
        </p:txBody>
      </p:sp>
    </p:spTree>
    <p:extLst>
      <p:ext uri="{BB962C8B-B14F-4D97-AF65-F5344CB8AC3E}">
        <p14:creationId xmlns:p14="http://schemas.microsoft.com/office/powerpoint/2010/main" val="12542119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909452" y="1160607"/>
            <a:ext cx="10515600" cy="4351338"/>
          </a:xfrm>
        </p:spPr>
        <p:txBody>
          <a:bodyPr>
            <a:normAutofit fontScale="92500" lnSpcReduction="20000"/>
          </a:bodyPr>
          <a:lstStyle/>
          <a:p>
            <a:pPr algn="just">
              <a:lnSpc>
                <a:spcPct val="150000"/>
              </a:lnSpc>
            </a:pPr>
            <a:r>
              <a:rPr lang="tr-TR" dirty="0" smtClean="0"/>
              <a:t>Klasik devir Osmanlı mimarisinde, XVI. yüzyıla doğru yaklaştıkça çap olarak büyüyen ana kubbe ve buna bağlanan yarım kubbelerden oluşan karmaşık ve kademeli örtü sisteminin ağırlığı, yine karmaşık bir destek sistemi tarafından karşılanabilmiştir. Kemer, kiriş ve hatıl gibi yatay elemanların sıklığından çok bunların büyüklüğü Osmanlı yapılarını karakterize eden mafsal sistemlerini de gündeme getirmiştir. Bir başka deyişle düşey derinlik arttıkça, ortadaki mekânı parçalamadan örtüyü ayakta tutabilmek üzere basit desteklerin yerine yeni tasarımlar ortaya çıkmıştır.</a:t>
            </a:r>
            <a:endParaRPr lang="tr-TR" dirty="0"/>
          </a:p>
        </p:txBody>
      </p:sp>
    </p:spTree>
    <p:extLst>
      <p:ext uri="{BB962C8B-B14F-4D97-AF65-F5344CB8AC3E}">
        <p14:creationId xmlns:p14="http://schemas.microsoft.com/office/powerpoint/2010/main" val="390059531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TotalTime>
  <Words>576</Words>
  <Application>Microsoft Office PowerPoint</Application>
  <PresentationFormat>Geniş ekran</PresentationFormat>
  <Paragraphs>13</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Mimari </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Mimari </dc:title>
  <dc:creator>ferda</dc:creator>
  <cp:lastModifiedBy>ferda</cp:lastModifiedBy>
  <cp:revision>3</cp:revision>
  <dcterms:created xsi:type="dcterms:W3CDTF">2019-05-24T12:57:11Z</dcterms:created>
  <dcterms:modified xsi:type="dcterms:W3CDTF">2019-05-24T13:46:26Z</dcterms:modified>
</cp:coreProperties>
</file>