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7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0" d="100"/>
          <a:sy n="40" d="100"/>
        </p:scale>
        <p:origin x="1002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C943A3E-FD7C-40ED-9A35-D491B8BC2F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C818543-C6F9-4333-8A8F-8CBF7838A6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D677E9A-C0F9-405D-9610-6BB037500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1A57-0508-4BD0-A165-40A14C4B68AF}" type="datetimeFigureOut">
              <a:rPr lang="tr-TR" smtClean="0"/>
              <a:t>11.4.2018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0AC10C0-3C3D-42CA-9BE8-676A0C568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0583C80-C7B5-44F9-B578-8EF741BB6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9B901-4CB1-45E6-8863-BA79498CA3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5484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E5B381D-174C-476D-B9DA-DB4A9D4BA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526A8C9-19D0-4D42-9170-2956D03F84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F58BBFE-FC2F-4E87-86FA-9365E64F5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1A57-0508-4BD0-A165-40A14C4B68AF}" type="datetimeFigureOut">
              <a:rPr lang="tr-TR" smtClean="0"/>
              <a:t>11.4.2018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22FF11D-6E66-4325-A18B-ED030714C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E2F83FA-D6D6-48AF-9DAD-CACF22B08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9B901-4CB1-45E6-8863-BA79498CA3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4224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FD37D34E-1F40-415F-8281-DDF68C721E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DB9F511-5C73-412D-B5D9-6FA2271B97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26BBC6-6D91-4F3D-80DC-38C3E00C6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1A57-0508-4BD0-A165-40A14C4B68AF}" type="datetimeFigureOut">
              <a:rPr lang="tr-TR" smtClean="0"/>
              <a:t>11.4.2018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A7E9BD0-E4EB-46D3-91EC-1B7DA310D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5556C18-74ED-470B-9B37-CDB5EEE0B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9B901-4CB1-45E6-8863-BA79498CA3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95646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11.4.2018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7668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11.4.2018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60484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11.4.2018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06102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11.4.2018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02570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11.4.2018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92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11.4.2018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85300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11.4.2018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27844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11.4.2018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4031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863EE9C-59AB-4F01-831F-31A6226FA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0FB086-3430-4E98-BDBF-F46833FE05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25B1E4D-B182-4FA5-A769-AC088DECA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1A57-0508-4BD0-A165-40A14C4B68AF}" type="datetimeFigureOut">
              <a:rPr lang="tr-TR" smtClean="0"/>
              <a:t>11.4.2018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D86C600-9BF2-448C-AE76-951A842BE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418588E-6B71-4343-BC93-677B5D74D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9B901-4CB1-45E6-8863-BA79498CA3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65419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11.4.2018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65324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11.4.2018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5835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11.4.2018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605138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11.4.2018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53823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11.4.2018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482860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11.4.2018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60823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11.4.2018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01271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11.4.2018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6539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4C59098-72BE-43DD-BAFF-01333B3DAD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EFFF305-BB9E-42B9-95CD-4B0FE46FAF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2125645-BD41-46FA-AD90-575197370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1A57-0508-4BD0-A165-40A14C4B68AF}" type="datetimeFigureOut">
              <a:rPr lang="tr-TR" smtClean="0"/>
              <a:t>11.4.2018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8492EA4-8EB2-46EE-AD85-DD59807B0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6F67630-7F50-4E17-83EE-DBEAADDAC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9B901-4CB1-45E6-8863-BA79498CA3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4504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FDFFEBD-7CC3-46AD-BCE4-600971B894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7A7BA1B-419C-43FA-9C09-7ACBE22C7D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3F55615-9481-428C-97F1-31CC7DCB6E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00B9F30-D047-433D-B423-24124DC951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1A57-0508-4BD0-A165-40A14C4B68AF}" type="datetimeFigureOut">
              <a:rPr lang="tr-TR" smtClean="0"/>
              <a:t>11.4.2018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9B29A0D-1030-44B3-BAF6-50D9D3A9D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66A1D69-D033-46BB-82E8-623FD8B4F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9B901-4CB1-45E6-8863-BA79498CA3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5070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65C5FF5-65D4-4DB6-8914-B3BFC4FB1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494E71E-3EDC-4E38-82A0-8587A36FCF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50A4A7C-3C6A-4A68-A967-A98AF5155C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EC61B5D2-09F2-4422-8CD5-FE9CE92F4E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FFCE31C4-5242-41CA-B8F7-2423512584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5570D47-9D43-44F3-871F-74AE902C4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1A57-0508-4BD0-A165-40A14C4B68AF}" type="datetimeFigureOut">
              <a:rPr lang="tr-TR" smtClean="0"/>
              <a:t>11.4.2018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FF7E2003-754B-4AD0-8746-D5C5FED28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02B12FA4-759D-4534-9343-B8FD9A1D9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9B901-4CB1-45E6-8863-BA79498CA3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0527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8F0FD38-F53B-4EAA-96DD-B1A33BE18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F2998DAD-1CEE-48E1-AE52-B6025919D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1A57-0508-4BD0-A165-40A14C4B68AF}" type="datetimeFigureOut">
              <a:rPr lang="tr-TR" smtClean="0"/>
              <a:t>11.4.2018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747B800D-65D2-4F1F-9498-96FD08625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EF4459C0-224B-482F-AD9B-F3A429A55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9B901-4CB1-45E6-8863-BA79498CA3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6401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DF2D497-30D6-41D9-92A7-20B8837368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1A57-0508-4BD0-A165-40A14C4B68AF}" type="datetimeFigureOut">
              <a:rPr lang="tr-TR" smtClean="0"/>
              <a:t>11.4.2018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97E02B30-8769-4D96-97E8-B7733011B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6D2CC46E-2AF0-476E-B46E-0849AF3F1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9B901-4CB1-45E6-8863-BA79498CA3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1610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6B37A5D-FEB5-4770-9883-1D9BDDF31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1747A99-7930-48B0-B179-438427D380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E292C68-174C-4271-8F25-763C7C11B2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D32FD90-A39B-48EC-8E30-7B747C7DF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1A57-0508-4BD0-A165-40A14C4B68AF}" type="datetimeFigureOut">
              <a:rPr lang="tr-TR" smtClean="0"/>
              <a:t>11.4.2018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8C769D8-E4BC-47EF-A0DD-3FB5895F3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1137829-D664-4F5C-9598-C79B29D56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9B901-4CB1-45E6-8863-BA79498CA3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8228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0C16B2F-0D6E-4F22-8E2F-5ED903659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114D6FC6-85D5-4706-9306-7A637A40D0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3EC9F4A-F7F6-4619-912E-FDCE3C7054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DBD2A3B-957A-439B-BCB3-CE082166B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1A57-0508-4BD0-A165-40A14C4B68AF}" type="datetimeFigureOut">
              <a:rPr lang="tr-TR" smtClean="0"/>
              <a:t>11.4.2018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ADD9B56-EE54-4E92-8985-EB367D6AD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216BA48-1A78-401B-ACC1-B1A1072C6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9B901-4CB1-45E6-8863-BA79498CA3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656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044C2BCE-4BB9-4F5E-9B0F-CA809EC22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82FFF41-B38A-4A42-902D-0590330CB6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F48D725-C56E-4C9F-832C-65451CF117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E1A57-0508-4BD0-A165-40A14C4B68AF}" type="datetimeFigureOut">
              <a:rPr lang="tr-TR" smtClean="0"/>
              <a:t>11.4.2018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D319A37-3326-4D86-9EF2-1FAA716C48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41AA0DE-08AB-4BC3-860D-5A185988B1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89B901-4CB1-45E6-8863-BA79498CA3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4300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C4DE38-27F7-497F-9F8F-504C06B5BC88}" type="datetimeFigureOut">
              <a:rPr lang="tr-TR" smtClean="0"/>
              <a:t>11.4.2018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097E513-73C5-42F8-9EB8-DDDCD01169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2690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  <a:alpha val="9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3607" y="877329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tr-TR" sz="4000" b="1">
                <a:latin typeface="Batang" panose="02030600000101010101" pitchFamily="18" charset="-127"/>
                <a:ea typeface="Batang" panose="02030600000101010101" pitchFamily="18" charset="-127"/>
              </a:rPr>
              <a:t>SOS407 – Kadın Çalışmaları</a:t>
            </a:r>
            <a:endParaRPr lang="tr-TR" sz="4000" b="1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0566" y="2456268"/>
            <a:ext cx="8915400" cy="3777622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endParaRPr lang="tr-TR" sz="3200" dirty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 algn="ctr"/>
            <a:r>
              <a:rPr lang="tr-TR" sz="3200" dirty="0">
                <a:latin typeface="Batang" panose="02030600000101010101" pitchFamily="18" charset="-127"/>
                <a:ea typeface="Batang" panose="02030600000101010101" pitchFamily="18" charset="-127"/>
              </a:rPr>
              <a:t>Prof. Dr. </a:t>
            </a:r>
            <a:r>
              <a:rPr lang="tr-TR" sz="3200">
                <a:latin typeface="Batang" panose="02030600000101010101" pitchFamily="18" charset="-127"/>
                <a:ea typeface="Batang" panose="02030600000101010101" pitchFamily="18" charset="-127"/>
              </a:rPr>
              <a:t>Nilay ÇABUK KAYA</a:t>
            </a:r>
          </a:p>
          <a:p>
            <a:pPr algn="ctr"/>
            <a:r>
              <a:rPr lang="tr-TR" sz="3200">
                <a:latin typeface="Batang" panose="02030600000101010101" pitchFamily="18" charset="-127"/>
                <a:ea typeface="Batang" panose="02030600000101010101" pitchFamily="18" charset="-127"/>
              </a:rPr>
              <a:t>Ankara Üniversitesi</a:t>
            </a:r>
          </a:p>
          <a:p>
            <a:pPr algn="ctr"/>
            <a:r>
              <a:rPr lang="tr-TR" sz="3200" dirty="0">
                <a:latin typeface="Batang" panose="02030600000101010101" pitchFamily="18" charset="-127"/>
                <a:ea typeface="Batang" panose="02030600000101010101" pitchFamily="18" charset="-127"/>
              </a:rPr>
              <a:t>Dil ve Tarih-Coğrafya Fakültesi</a:t>
            </a:r>
          </a:p>
          <a:p>
            <a:pPr algn="ctr"/>
            <a:r>
              <a:rPr lang="tr-TR" sz="3200" dirty="0">
                <a:latin typeface="Batang" panose="02030600000101010101" pitchFamily="18" charset="-127"/>
                <a:ea typeface="Batang" panose="02030600000101010101" pitchFamily="18" charset="-127"/>
              </a:rPr>
              <a:t>Sosyoloji Bölümü</a:t>
            </a:r>
          </a:p>
          <a:p>
            <a:pPr algn="ctr"/>
            <a:r>
              <a:rPr lang="tr-TR" sz="3200" dirty="0">
                <a:latin typeface="Batang" panose="02030600000101010101" pitchFamily="18" charset="-127"/>
                <a:ea typeface="Batang" panose="02030600000101010101" pitchFamily="18" charset="-127"/>
              </a:rPr>
              <a:t>E-mail: cabukkaya@gmail.com</a:t>
            </a:r>
          </a:p>
          <a:p>
            <a:endParaRPr lang="tr-TR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685960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– Siyaset ve Katılım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b="1" dirty="0">
                <a:latin typeface="Batang" panose="02030600000101010101" pitchFamily="18" charset="-127"/>
                <a:ea typeface="Batang" panose="02030600000101010101" pitchFamily="18" charset="-127"/>
              </a:rPr>
              <a:t>Siyasete Katılım Türleri ve Kadın Katılımı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Vatandaşların en çok kullandığı katılım yöntemi oy vermektir.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Günümüzde, özellikle gelişmiş ülkelerde yapılan araştırmalar, kadın ve erkek arasında oy verme davranışı açısından farkların ortadan kalkmakta olduğunu belirtmişlerdir. Kadınlar da erkekler kadar sıklıkla oy verme haklarını kullanmaktadırlar.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Hangi partilere oy verildiği konusunda bir cinsiyet farklılaşmasından çok, bir kuşak farklılaşmasından söz etmek mümkündür.</a:t>
            </a:r>
          </a:p>
          <a:p>
            <a:pPr marL="0" indent="0">
              <a:buNone/>
            </a:pPr>
            <a:endParaRPr lang="tr-TR" sz="2400" b="1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931750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– Siyaset ve Katılım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b="1" dirty="0">
                <a:latin typeface="Batang" panose="02030600000101010101" pitchFamily="18" charset="-127"/>
                <a:ea typeface="Batang" panose="02030600000101010101" pitchFamily="18" charset="-127"/>
              </a:rPr>
              <a:t>Siyasete Katılım Türleri ve Kadın Katılımı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Kadınlar siyasi partilere, sendikalara ve diğer sivil toplum örgütlerine daha az üye olmakta, hükümetle daha az iletişim kurmaktadırlar. 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Kadınlar özellikle son yıllarda savaş karşıtı, şirket karşı hareketlerde, nükleer karşıtı çevreci hareketlerde yer almaktadırlar.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Kadınların daha çok yardım kuruluşları, kadın dernekleri, mahalle dernekleri gibi organizasyonlarda etkin oldukları gözlenmektedir.</a:t>
            </a:r>
          </a:p>
          <a:p>
            <a:pPr marL="0" indent="0">
              <a:buNone/>
            </a:pPr>
            <a:endParaRPr lang="tr-TR" sz="2400" b="1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986183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– Siyaset ve Katılım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b="1" dirty="0">
                <a:latin typeface="Batang" panose="02030600000101010101" pitchFamily="18" charset="-127"/>
                <a:ea typeface="Batang" panose="02030600000101010101" pitchFamily="18" charset="-127"/>
              </a:rPr>
              <a:t>Kadının Siyasete Katılımındaki Engeller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Kültürel İdeolojik sebepler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Sosyoekonomik faktörler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Siyasi kurumlardan kaynaklanan faktörler</a:t>
            </a:r>
          </a:p>
          <a:p>
            <a:pPr marL="0" indent="0">
              <a:buNone/>
            </a:pPr>
            <a:endParaRPr lang="tr-TR" sz="2400" b="1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816560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– Siyaset ve Katılım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b="1" dirty="0">
                <a:latin typeface="Batang" panose="02030600000101010101" pitchFamily="18" charset="-127"/>
                <a:ea typeface="Batang" panose="02030600000101010101" pitchFamily="18" charset="-127"/>
              </a:rPr>
              <a:t>Kadının Siyasi Katılımını Arttırmaya Yönelik Stratejiler</a:t>
            </a:r>
          </a:p>
          <a:p>
            <a:r>
              <a:rPr lang="tr-TR" sz="2400" dirty="0" err="1">
                <a:latin typeface="Batang" panose="02030600000101010101" pitchFamily="18" charset="-127"/>
                <a:ea typeface="Batang" panose="02030600000101010101" pitchFamily="18" charset="-127"/>
              </a:rPr>
              <a:t>Söylemsel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 stratejiler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Olumlu eylem stratejileri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Pozitif ayrımcılık stratejileri</a:t>
            </a:r>
          </a:p>
          <a:p>
            <a:pPr marL="0" indent="0">
              <a:buNone/>
            </a:pPr>
            <a:endParaRPr lang="tr-TR" sz="2400" b="1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90308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– Siyaset ve Katılım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Toplumsal hayatta ve çalışma hayatında sağlanan ilerlemeler çarpıcı olmakla birlikte, kadınlar bu alandaki etkinlik düzeylerini siyasete taşıyamamışlardır.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Kadınların sendikalara, yerel yönetimlere, parlamentolara, üst düzey bürokratik görevlere, yani karar verme mekanizmalarına katılımları oldukça sınırlıdır.</a:t>
            </a:r>
          </a:p>
        </p:txBody>
      </p:sp>
    </p:spTree>
    <p:extLst>
      <p:ext uri="{BB962C8B-B14F-4D97-AF65-F5344CB8AC3E}">
        <p14:creationId xmlns:p14="http://schemas.microsoft.com/office/powerpoint/2010/main" val="4156318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– Siyaset ve Katılım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Siyaset, kaynak dağıtım süreçlerini etkileyen eylemler bütünüdür. Kaynakların ne şekilde elde edileceği ve bunların hangi gruplar arasında paylaştırılacağı politik kararlardır.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Diğer bir bakış açısıyla siyaset, var olan güç ilişkileri içinde çeşitli çıkarların uzaklaştırılması ya da yeniden kurulması olarak tanımlanabilir.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Kadınların kendi koşullarında değişiklik yaratabilecek siyasi eyleme katılmamaları, kendi koşullarında yapabilecekleri iyileştirmelerin önündeki en önemli engellerden biridir.</a:t>
            </a:r>
          </a:p>
        </p:txBody>
      </p:sp>
    </p:spTree>
    <p:extLst>
      <p:ext uri="{BB962C8B-B14F-4D97-AF65-F5344CB8AC3E}">
        <p14:creationId xmlns:p14="http://schemas.microsoft.com/office/powerpoint/2010/main" val="3228269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– Siyaset ve Katılım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Kamusal alan – Özel alan ayrımı:</a:t>
            </a:r>
          </a:p>
          <a:p>
            <a:pPr marL="0" indent="0">
              <a:buNone/>
            </a:pPr>
            <a:r>
              <a:rPr lang="tr-TR" sz="2400" u="sng" dirty="0">
                <a:latin typeface="Batang" panose="02030600000101010101" pitchFamily="18" charset="-127"/>
                <a:ea typeface="Batang" panose="02030600000101010101" pitchFamily="18" charset="-127"/>
              </a:rPr>
              <a:t>Kamusal alan: 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yasaların yapıldığı, politik ilkelerin tartışılarak kararlaştırıldığı, vatandaşların bu sürece katılarak siyasete dahil olduğu bir alan</a:t>
            </a:r>
          </a:p>
          <a:p>
            <a:pPr marL="0" indent="0">
              <a:buNone/>
            </a:pPr>
            <a:r>
              <a:rPr lang="tr-TR" sz="2400" u="sng" dirty="0">
                <a:latin typeface="Batang" panose="02030600000101010101" pitchFamily="18" charset="-127"/>
                <a:ea typeface="Batang" panose="02030600000101010101" pitchFamily="18" charset="-127"/>
              </a:rPr>
              <a:t>Özel alan: 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aile ve hane içi alanı, günlük ihtiyaçların karşılandığı bir alan</a:t>
            </a:r>
          </a:p>
        </p:txBody>
      </p:sp>
    </p:spTree>
    <p:extLst>
      <p:ext uri="{BB962C8B-B14F-4D97-AF65-F5344CB8AC3E}">
        <p14:creationId xmlns:p14="http://schemas.microsoft.com/office/powerpoint/2010/main" val="40546313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– Siyaset ve Katılım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Kamusal alanı özel alandan ayırmak, özel alanı da siyasetten arındırmaya çalışmak anlamına gelmektedir.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Dolayısıyla aile içi eşitsizlikler, siyasi bir tartışmanın ya da siyasi bir düzenlemenin konusu yapılamaz.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Böyle bir bakış açısından kadınların ev içi emeği, çocuk bakımı ve aile içi şiddet gibi konular siyasi iradenin tartışma ve düzenlemesi dışında bırakılmaktadır.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Bu bakış açısının değişmesi ve kadınların siyasette etkin olarak yer alması fikri tarihsel süreçler, olaylar ve düşünce akımlarının yanı sıra kadın hareketiyle birlikte düşünülmelidir.</a:t>
            </a:r>
          </a:p>
        </p:txBody>
      </p:sp>
    </p:spTree>
    <p:extLst>
      <p:ext uri="{BB962C8B-B14F-4D97-AF65-F5344CB8AC3E}">
        <p14:creationId xmlns:p14="http://schemas.microsoft.com/office/powerpoint/2010/main" val="40322040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– Siyaset ve Katılım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b="1" dirty="0">
                <a:latin typeface="Batang" panose="02030600000101010101" pitchFamily="18" charset="-127"/>
                <a:ea typeface="Batang" panose="02030600000101010101" pitchFamily="18" charset="-127"/>
              </a:rPr>
              <a:t>Birinci Dalga Feminizm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Kadınların erkeklerle eşit olduğu fikri ilk defa Fransız devrimi sırasında telaffuz edilmiştir. Akıl, ilerleme, bireyselleşme ve eğitimin önemi gibi değerler kadın haklarının bu dönemde kendini temellendireceği felsefi altyapıyı oluşturdu.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Kadın haklarına dair ilk teorik çalışmalar da bu dönemde geldi.</a:t>
            </a:r>
          </a:p>
        </p:txBody>
      </p:sp>
    </p:spTree>
    <p:extLst>
      <p:ext uri="{BB962C8B-B14F-4D97-AF65-F5344CB8AC3E}">
        <p14:creationId xmlns:p14="http://schemas.microsoft.com/office/powerpoint/2010/main" val="25485706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– Siyaset ve Katılım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b="1" dirty="0">
                <a:latin typeface="Batang" panose="02030600000101010101" pitchFamily="18" charset="-127"/>
                <a:ea typeface="Batang" panose="02030600000101010101" pitchFamily="18" charset="-127"/>
              </a:rPr>
              <a:t>Birinci Dalga Feminizm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Vatandaşlık kavramı: bir yandan bireyin coğrafi olarak tanımlanmış bir devletle olan yasal bağı anlamına gelirken diğer yandan da ülkenin toplumsal ve siyasal yaşamına tüm katılım hakkını ifade eder.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Vatandaşlık kavramı, kadınlara, kanunlar önünde erkeklerle eşit olma hakkını tanımaktadır.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Cinsiyetleri, etnik kökenleri, koşulları ne olursa olsun, bireyler, vatandaşlık tanımı altında yasalar önünde eşit hak ve yükümlülüklere sahiptirler.</a:t>
            </a:r>
          </a:p>
        </p:txBody>
      </p:sp>
    </p:spTree>
    <p:extLst>
      <p:ext uri="{BB962C8B-B14F-4D97-AF65-F5344CB8AC3E}">
        <p14:creationId xmlns:p14="http://schemas.microsoft.com/office/powerpoint/2010/main" val="9004595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– Siyaset ve Katılım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2400" b="1" dirty="0">
                <a:latin typeface="Batang" panose="02030600000101010101" pitchFamily="18" charset="-127"/>
                <a:ea typeface="Batang" panose="02030600000101010101" pitchFamily="18" charset="-127"/>
              </a:rPr>
              <a:t>Birinci Dalga Feminizm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Oy hakkını kadınlara ilk tanıyan ülkeler, sivil hakların daha gelişmiş olduğu ülkeler oldu.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Türkiye’de kadınlar, diğer ülkelerle karşılaştırıldığında çok daha erken bir tarihte, belediye seçimlerinde oy kullanmaya başlamış (1930), seçme ve seçilme hakkını (1934) kazanmışlardır.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Seçme ve seçilme hakkı gibi mülkiyet, aile hukuku gibi birçok alandaki yasal düzenlemeler bu dönemin ürünleridir.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Yasal alandaki kadın erkek eşitliğini gözeten birçok düzenlemeler toplumsal hayatta gerçek kadın erkek eşitliğini topyekûn yaratamadı.</a:t>
            </a:r>
          </a:p>
        </p:txBody>
      </p:sp>
    </p:spTree>
    <p:extLst>
      <p:ext uri="{BB962C8B-B14F-4D97-AF65-F5344CB8AC3E}">
        <p14:creationId xmlns:p14="http://schemas.microsoft.com/office/powerpoint/2010/main" val="30027591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– Siyaset ve Katılım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b="1" dirty="0">
                <a:latin typeface="Batang" panose="02030600000101010101" pitchFamily="18" charset="-127"/>
                <a:ea typeface="Batang" panose="02030600000101010101" pitchFamily="18" charset="-127"/>
              </a:rPr>
              <a:t>İkinci Dalga Feminizm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1960’larda ortaya çıktı. 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Gündemini, özel alan ve özel alandaki eşitsizlikler bağlamında biçimlendirdi.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Bu akıma göre hane içi roller içerdikleri güç ilişkileriyle birlikte, cinsler arası eşitsizliği besliyordu. Kadınlık rolleri, sosyalizasyon süreçleriyle birlikte nesilden </a:t>
            </a:r>
            <a:r>
              <a:rPr lang="tr-TR" sz="2400" dirty="0" err="1">
                <a:latin typeface="Batang" panose="02030600000101010101" pitchFamily="18" charset="-127"/>
                <a:ea typeface="Batang" panose="02030600000101010101" pitchFamily="18" charset="-127"/>
              </a:rPr>
              <a:t>nesile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 aktarılıyordu.</a:t>
            </a:r>
          </a:p>
        </p:txBody>
      </p:sp>
    </p:spTree>
    <p:extLst>
      <p:ext uri="{BB962C8B-B14F-4D97-AF65-F5344CB8AC3E}">
        <p14:creationId xmlns:p14="http://schemas.microsoft.com/office/powerpoint/2010/main" val="13819275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719</Words>
  <Application>Microsoft Office PowerPoint</Application>
  <PresentationFormat>Geniş ekran</PresentationFormat>
  <Paragraphs>63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13</vt:i4>
      </vt:variant>
    </vt:vector>
  </HeadingPairs>
  <TitlesOfParts>
    <vt:vector size="21" baseType="lpstr">
      <vt:lpstr>Batang</vt:lpstr>
      <vt:lpstr>Arial</vt:lpstr>
      <vt:lpstr>Calibri</vt:lpstr>
      <vt:lpstr>Calibri Light</vt:lpstr>
      <vt:lpstr>Century Gothic</vt:lpstr>
      <vt:lpstr>Wingdings 3</vt:lpstr>
      <vt:lpstr>Office Teması</vt:lpstr>
      <vt:lpstr>Duman</vt:lpstr>
      <vt:lpstr>SOS407 – Kadın Çalışmaları</vt:lpstr>
      <vt:lpstr>Toplumsal Cinsiyet – Siyaset ve Katılım</vt:lpstr>
      <vt:lpstr>Toplumsal Cinsiyet – Siyaset ve Katılım</vt:lpstr>
      <vt:lpstr>Toplumsal Cinsiyet – Siyaset ve Katılım</vt:lpstr>
      <vt:lpstr>Toplumsal Cinsiyet – Siyaset ve Katılım</vt:lpstr>
      <vt:lpstr>Toplumsal Cinsiyet – Siyaset ve Katılım</vt:lpstr>
      <vt:lpstr>Toplumsal Cinsiyet – Siyaset ve Katılım</vt:lpstr>
      <vt:lpstr>Toplumsal Cinsiyet – Siyaset ve Katılım</vt:lpstr>
      <vt:lpstr>Toplumsal Cinsiyet – Siyaset ve Katılım</vt:lpstr>
      <vt:lpstr>Toplumsal Cinsiyet – Siyaset ve Katılım</vt:lpstr>
      <vt:lpstr>Toplumsal Cinsiyet – Siyaset ve Katılım</vt:lpstr>
      <vt:lpstr>Toplumsal Cinsiyet – Siyaset ve Katılım</vt:lpstr>
      <vt:lpstr>Toplumsal Cinsiyet – Siyaset ve Katılım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SOS407 – Kadın Çalışmaları</dc:title>
  <dc:creator>bilgiseyerim</dc:creator>
  <cp:lastModifiedBy>bilgiseyerim</cp:lastModifiedBy>
  <cp:revision>56</cp:revision>
  <dcterms:created xsi:type="dcterms:W3CDTF">2018-04-11T18:33:39Z</dcterms:created>
  <dcterms:modified xsi:type="dcterms:W3CDTF">2018-04-11T18:57:59Z</dcterms:modified>
</cp:coreProperties>
</file>