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-190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7E484-040B-C943-AEAF-FAF1EE1DF248}" type="datetimeFigureOut">
              <a:rPr lang="en-US" smtClean="0"/>
              <a:t>24.03.19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47B6A-EBA2-1C4E-A46A-A776FD80C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014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7E484-040B-C943-AEAF-FAF1EE1DF248}" type="datetimeFigureOut">
              <a:rPr lang="en-US" smtClean="0"/>
              <a:t>24.03.19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47B6A-EBA2-1C4E-A46A-A776FD80C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335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7E484-040B-C943-AEAF-FAF1EE1DF248}" type="datetimeFigureOut">
              <a:rPr lang="en-US" smtClean="0"/>
              <a:t>24.03.19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47B6A-EBA2-1C4E-A46A-A776FD80C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604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7E484-040B-C943-AEAF-FAF1EE1DF248}" type="datetimeFigureOut">
              <a:rPr lang="en-US" smtClean="0"/>
              <a:t>24.03.19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47B6A-EBA2-1C4E-A46A-A776FD80C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201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7E484-040B-C943-AEAF-FAF1EE1DF248}" type="datetimeFigureOut">
              <a:rPr lang="en-US" smtClean="0"/>
              <a:t>24.03.19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47B6A-EBA2-1C4E-A46A-A776FD80C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888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7E484-040B-C943-AEAF-FAF1EE1DF248}" type="datetimeFigureOut">
              <a:rPr lang="en-US" smtClean="0"/>
              <a:t>24.03.19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47B6A-EBA2-1C4E-A46A-A776FD80C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793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7E484-040B-C943-AEAF-FAF1EE1DF248}" type="datetimeFigureOut">
              <a:rPr lang="en-US" smtClean="0"/>
              <a:t>24.03.19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47B6A-EBA2-1C4E-A46A-A776FD80C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116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7E484-040B-C943-AEAF-FAF1EE1DF248}" type="datetimeFigureOut">
              <a:rPr lang="en-US" smtClean="0"/>
              <a:t>24.03.19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47B6A-EBA2-1C4E-A46A-A776FD80C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840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7E484-040B-C943-AEAF-FAF1EE1DF248}" type="datetimeFigureOut">
              <a:rPr lang="en-US" smtClean="0"/>
              <a:t>24.03.19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47B6A-EBA2-1C4E-A46A-A776FD80C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351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7E484-040B-C943-AEAF-FAF1EE1DF248}" type="datetimeFigureOut">
              <a:rPr lang="en-US" smtClean="0"/>
              <a:t>24.03.19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47B6A-EBA2-1C4E-A46A-A776FD80C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843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7E484-040B-C943-AEAF-FAF1EE1DF248}" type="datetimeFigureOut">
              <a:rPr lang="en-US" smtClean="0"/>
              <a:t>24.03.19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47B6A-EBA2-1C4E-A46A-A776FD80C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616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B7E484-040B-C943-AEAF-FAF1EE1DF248}" type="datetimeFigureOut">
              <a:rPr lang="en-US" smtClean="0"/>
              <a:t>24.03.19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547B6A-EBA2-1C4E-A46A-A776FD80C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000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tr-TR">
                <a:latin typeface="Century Gothic" charset="0"/>
              </a:rPr>
              <a:t>Slaytlara paralel bir şekilde aşağıdaki kaynakları okuyunuz.</a:t>
            </a:r>
          </a:p>
        </p:txBody>
      </p:sp>
      <p:sp>
        <p:nvSpPr>
          <p:cNvPr id="307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dirty="0">
                <a:latin typeface="Century Gothic" charset="0"/>
              </a:rPr>
              <a:t>1- Araştırma nedir? Araştırmanın aşamaları nelerdir? Konuları için</a:t>
            </a:r>
          </a:p>
          <a:p>
            <a:pPr eaLnBrk="1" hangingPunct="1"/>
            <a:endParaRPr lang="tr-TR" dirty="0">
              <a:latin typeface="Century Gothic" charset="0"/>
            </a:endParaRPr>
          </a:p>
          <a:p>
            <a:pPr eaLnBrk="1" hangingPunct="1">
              <a:buFontTx/>
              <a:buNone/>
            </a:pPr>
            <a:r>
              <a:rPr lang="tr-TR" dirty="0">
                <a:latin typeface="Century Gothic" charset="0"/>
              </a:rPr>
              <a:t>	a- Haluk </a:t>
            </a:r>
            <a:r>
              <a:rPr lang="tr-TR" dirty="0" err="1">
                <a:latin typeface="Century Gothic" charset="0"/>
              </a:rPr>
              <a:t>Geray’ın</a:t>
            </a:r>
            <a:r>
              <a:rPr lang="tr-TR" dirty="0">
                <a:latin typeface="Century Gothic" charset="0"/>
              </a:rPr>
              <a:t> </a:t>
            </a:r>
            <a:r>
              <a:rPr lang="tr-TR" i="1" dirty="0">
                <a:latin typeface="Century Gothic" charset="0"/>
              </a:rPr>
              <a:t>Toplumsal Araştırmalarda Nicel ve Nitel Yöntemlere Giriş </a:t>
            </a:r>
            <a:r>
              <a:rPr lang="tr-TR" dirty="0">
                <a:latin typeface="Century Gothic" charset="0"/>
              </a:rPr>
              <a:t>kitabının birinci </a:t>
            </a:r>
            <a:r>
              <a:rPr lang="tr-TR" dirty="0" smtClean="0">
                <a:latin typeface="Century Gothic" charset="0"/>
              </a:rPr>
              <a:t>bölümünü </a:t>
            </a:r>
            <a:r>
              <a:rPr lang="tr-TR" dirty="0">
                <a:latin typeface="Century Gothic" charset="0"/>
              </a:rPr>
              <a:t>okuyunuz. </a:t>
            </a:r>
          </a:p>
          <a:p>
            <a:pPr eaLnBrk="1" hangingPunct="1">
              <a:buFontTx/>
              <a:buNone/>
            </a:pPr>
            <a:endParaRPr lang="tr-TR" dirty="0">
              <a:latin typeface="Century Gothic" charset="0"/>
            </a:endParaRPr>
          </a:p>
          <a:p>
            <a:pPr eaLnBrk="1" hangingPunct="1"/>
            <a:endParaRPr lang="tr-TR" dirty="0">
              <a:latin typeface="Century 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44655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>
                <a:latin typeface="Century Gothic" charset="0"/>
              </a:rPr>
              <a:t>Sorunun (problem/konu) saptanması	</a:t>
            </a:r>
          </a:p>
        </p:txBody>
      </p:sp>
      <p:sp>
        <p:nvSpPr>
          <p:cNvPr id="12291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>
                <a:latin typeface="Century Gothic" charset="0"/>
              </a:rPr>
              <a:t>İlgi alanlarınız</a:t>
            </a:r>
          </a:p>
          <a:p>
            <a:r>
              <a:rPr lang="tr-TR">
                <a:latin typeface="Century Gothic" charset="0"/>
              </a:rPr>
              <a:t>Okuma yaptığınız konular</a:t>
            </a:r>
          </a:p>
          <a:p>
            <a:r>
              <a:rPr lang="tr-TR">
                <a:latin typeface="Century Gothic" charset="0"/>
              </a:rPr>
              <a:t>Gözlem yaptığınız konular</a:t>
            </a:r>
          </a:p>
          <a:p>
            <a:r>
              <a:rPr lang="tr-TR">
                <a:latin typeface="Century Gothic" charset="0"/>
              </a:rPr>
              <a:t>Merak ettikleriniz</a:t>
            </a:r>
          </a:p>
          <a:p>
            <a:r>
              <a:rPr lang="tr-TR">
                <a:latin typeface="Century Gothic" charset="0"/>
              </a:rPr>
              <a:t>Şikayet ettikleriniz</a:t>
            </a:r>
          </a:p>
          <a:p>
            <a:r>
              <a:rPr lang="tr-TR">
                <a:latin typeface="Century Gothic" charset="0"/>
              </a:rPr>
              <a:t>Mutlu olduklarınız</a:t>
            </a:r>
          </a:p>
          <a:p>
            <a:r>
              <a:rPr lang="tr-TR">
                <a:latin typeface="Century Gothic" charset="0"/>
              </a:rPr>
              <a:t>Sizi üzen olaylar</a:t>
            </a:r>
          </a:p>
          <a:p>
            <a:r>
              <a:rPr lang="tr-TR">
                <a:latin typeface="Century Gothic" charset="0"/>
              </a:rPr>
              <a:t>Korktuğunuz şeyler</a:t>
            </a:r>
          </a:p>
          <a:p>
            <a:r>
              <a:rPr lang="tr-TR">
                <a:latin typeface="Century Gothic" charset="0"/>
              </a:rPr>
              <a:t>Beklentileriniz …</a:t>
            </a:r>
          </a:p>
        </p:txBody>
      </p:sp>
    </p:spTree>
    <p:extLst>
      <p:ext uri="{BB962C8B-B14F-4D97-AF65-F5344CB8AC3E}">
        <p14:creationId xmlns:p14="http://schemas.microsoft.com/office/powerpoint/2010/main" val="1242893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>
              <a:latin typeface="Century Gothic" charset="0"/>
            </a:endParaRPr>
          </a:p>
        </p:txBody>
      </p:sp>
      <p:sp>
        <p:nvSpPr>
          <p:cNvPr id="409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tr-TR">
                <a:latin typeface="Century Gothic" charset="0"/>
              </a:rPr>
              <a:t>	b) W. Lawrence Neuman’ın </a:t>
            </a:r>
            <a:r>
              <a:rPr lang="tr-TR" i="1">
                <a:latin typeface="Century Gothic" charset="0"/>
              </a:rPr>
              <a:t>Toplumsal Araştırma Yöntemleri Nitel ve Nicel Yaklaşımlar 1 </a:t>
            </a:r>
            <a:r>
              <a:rPr lang="tr-TR">
                <a:latin typeface="Century Gothic" charset="0"/>
              </a:rPr>
              <a:t>kitabında yer alan</a:t>
            </a:r>
          </a:p>
          <a:p>
            <a:pPr eaLnBrk="1" hangingPunct="1">
              <a:buFontTx/>
              <a:buNone/>
            </a:pPr>
            <a:r>
              <a:rPr lang="tr-TR">
                <a:latin typeface="Century Gothic" charset="0"/>
              </a:rPr>
              <a:t>    Araştırmanın boyutları (35-74) kısmını okuyunuz. </a:t>
            </a:r>
          </a:p>
        </p:txBody>
      </p:sp>
    </p:spTree>
    <p:extLst>
      <p:ext uri="{BB962C8B-B14F-4D97-AF65-F5344CB8AC3E}">
        <p14:creationId xmlns:p14="http://schemas.microsoft.com/office/powerpoint/2010/main" val="1353779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>
              <a:latin typeface="Century Gothic" charset="0"/>
            </a:endParaRPr>
          </a:p>
        </p:txBody>
      </p:sp>
      <p:sp>
        <p:nvSpPr>
          <p:cNvPr id="512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>
                <a:latin typeface="Century Gothic" charset="0"/>
              </a:rPr>
              <a:t>2- Konu seçimi ve araştırma soruları için W. Lawrence Neuman’ın  kitabında yer alan 228-232 sayfaları okuyunuz. </a:t>
            </a:r>
          </a:p>
        </p:txBody>
      </p:sp>
    </p:spTree>
    <p:extLst>
      <p:ext uri="{BB962C8B-B14F-4D97-AF65-F5344CB8AC3E}">
        <p14:creationId xmlns:p14="http://schemas.microsoft.com/office/powerpoint/2010/main" val="2739719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>
              <a:latin typeface="Century Gothic" charset="0"/>
            </a:endParaRPr>
          </a:p>
        </p:txBody>
      </p:sp>
      <p:sp>
        <p:nvSpPr>
          <p:cNvPr id="614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tr-TR" dirty="0">
                <a:latin typeface="Century Gothic" charset="0"/>
              </a:rPr>
              <a:t>3- Literatür değerlendirmesi için </a:t>
            </a:r>
            <a:r>
              <a:rPr lang="tr-TR" dirty="0" err="1">
                <a:latin typeface="Century Gothic" charset="0"/>
              </a:rPr>
              <a:t>Neuman’ın</a:t>
            </a:r>
            <a:r>
              <a:rPr lang="tr-TR" dirty="0">
                <a:latin typeface="Century Gothic" charset="0"/>
              </a:rPr>
              <a:t> kitabının 5. bölümünü (163-191) okuyunuz. </a:t>
            </a:r>
          </a:p>
          <a:p>
            <a:pPr eaLnBrk="1" hangingPunct="1">
              <a:buFontTx/>
              <a:buNone/>
            </a:pPr>
            <a:endParaRPr lang="tr-TR" dirty="0">
              <a:latin typeface="Century Gothic" charset="0"/>
            </a:endParaRPr>
          </a:p>
          <a:p>
            <a:pPr eaLnBrk="1" hangingPunct="1">
              <a:buFontTx/>
              <a:buNone/>
            </a:pPr>
            <a:r>
              <a:rPr lang="tr-TR" sz="2000" dirty="0">
                <a:latin typeface="Century Gothic" charset="0"/>
              </a:rPr>
              <a:t>4- </a:t>
            </a:r>
            <a:r>
              <a:rPr lang="tr-TR" sz="2000" dirty="0" smtClean="0">
                <a:latin typeface="Century Gothic" charset="0"/>
              </a:rPr>
              <a:t>Ayrıca</a:t>
            </a:r>
            <a:endParaRPr lang="tr-TR" sz="2000" dirty="0">
              <a:latin typeface="Century Gothic" charset="0"/>
            </a:endParaRPr>
          </a:p>
          <a:p>
            <a:pPr eaLnBrk="1" hangingPunct="1">
              <a:buFontTx/>
              <a:buNone/>
            </a:pPr>
            <a:r>
              <a:rPr lang="tr-TR" sz="2000" dirty="0" err="1">
                <a:latin typeface="Century Gothic" charset="0"/>
              </a:rPr>
              <a:t>Keith</a:t>
            </a:r>
            <a:r>
              <a:rPr lang="tr-TR" sz="2000" dirty="0">
                <a:latin typeface="Century Gothic" charset="0"/>
              </a:rPr>
              <a:t> F. </a:t>
            </a:r>
            <a:r>
              <a:rPr lang="tr-TR" sz="2000" dirty="0" err="1">
                <a:latin typeface="Century Gothic" charset="0"/>
              </a:rPr>
              <a:t>Punch’ın</a:t>
            </a:r>
            <a:r>
              <a:rPr lang="tr-TR" sz="2000" dirty="0">
                <a:latin typeface="Century Gothic" charset="0"/>
              </a:rPr>
              <a:t> </a:t>
            </a:r>
            <a:r>
              <a:rPr lang="tr-TR" sz="2000" i="1" dirty="0">
                <a:latin typeface="Century Gothic" charset="0"/>
              </a:rPr>
              <a:t>Sosyal Araştırmalara Giriş Nicel ve Nitel Yaklaşımlar </a:t>
            </a:r>
            <a:r>
              <a:rPr lang="tr-TR" sz="2000" dirty="0">
                <a:latin typeface="Century Gothic" charset="0"/>
              </a:rPr>
              <a:t>kitabını okuyun. </a:t>
            </a:r>
          </a:p>
        </p:txBody>
      </p:sp>
    </p:spTree>
    <p:extLst>
      <p:ext uri="{BB962C8B-B14F-4D97-AF65-F5344CB8AC3E}">
        <p14:creationId xmlns:p14="http://schemas.microsoft.com/office/powerpoint/2010/main" val="15435915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>
                <a:latin typeface="Century Gothic" charset="0"/>
              </a:rPr>
              <a:t>ARAŞTIRMA NEDİR?</a:t>
            </a:r>
          </a:p>
        </p:txBody>
      </p:sp>
      <p:sp>
        <p:nvSpPr>
          <p:cNvPr id="717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tr-TR" i="1">
                <a:latin typeface="Century Gothic" charset="0"/>
              </a:rPr>
              <a:t>Gündelik Araştırma </a:t>
            </a:r>
          </a:p>
          <a:p>
            <a:pPr eaLnBrk="1" hangingPunct="1">
              <a:buFontTx/>
              <a:buNone/>
            </a:pPr>
            <a:r>
              <a:rPr lang="tr-TR" sz="2400">
                <a:latin typeface="Century Gothic" charset="0"/>
              </a:rPr>
              <a:t>Sezgisel, kendiliğinden, anlık gereksinimler, kişisel karar almaya odaklı, çoğunlukla seçici, arzular ve hedefler</a:t>
            </a:r>
          </a:p>
          <a:p>
            <a:pPr eaLnBrk="1" hangingPunct="1">
              <a:buFontTx/>
              <a:buNone/>
            </a:pPr>
            <a:endParaRPr lang="tr-TR" sz="2400">
              <a:latin typeface="Century Gothic" charset="0"/>
            </a:endParaRPr>
          </a:p>
          <a:p>
            <a:pPr eaLnBrk="1" hangingPunct="1">
              <a:buFontTx/>
              <a:buNone/>
            </a:pPr>
            <a:r>
              <a:rPr lang="tr-TR" i="1">
                <a:latin typeface="Century Gothic" charset="0"/>
              </a:rPr>
              <a:t>Akademik Araştırma </a:t>
            </a:r>
          </a:p>
          <a:p>
            <a:pPr eaLnBrk="1" hangingPunct="1">
              <a:buFontTx/>
              <a:buNone/>
            </a:pPr>
            <a:r>
              <a:rPr lang="tr-TR" sz="2400">
                <a:latin typeface="Century Gothic" charset="0"/>
              </a:rPr>
              <a:t>Kuram temelli, sistematik, planlanmış, gerçekle ilgili bilgiye odaklı, nesnel, bilimsel düşünce </a:t>
            </a:r>
          </a:p>
          <a:p>
            <a:pPr eaLnBrk="1" hangingPunct="1">
              <a:buFontTx/>
              <a:buNone/>
            </a:pPr>
            <a:endParaRPr lang="tr-TR">
              <a:latin typeface="Century 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4665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>
                <a:latin typeface="Century Gothic" charset="0"/>
              </a:rPr>
              <a:t>Toplumsal Akademik Araştırmaların Sınıflanması	</a:t>
            </a:r>
          </a:p>
        </p:txBody>
      </p:sp>
      <p:sp>
        <p:nvSpPr>
          <p:cNvPr id="819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endParaRPr lang="tr-TR">
              <a:latin typeface="Century Gothic" charset="0"/>
            </a:endParaRPr>
          </a:p>
          <a:p>
            <a:pPr>
              <a:buFontTx/>
              <a:buNone/>
            </a:pPr>
            <a:r>
              <a:rPr lang="tr-TR">
                <a:latin typeface="Century Gothic" charset="0"/>
              </a:rPr>
              <a:t>1- Temel Araştırma</a:t>
            </a:r>
          </a:p>
          <a:p>
            <a:pPr>
              <a:buFontTx/>
              <a:buNone/>
            </a:pPr>
            <a:r>
              <a:rPr lang="tr-TR" sz="1200">
                <a:latin typeface="Century Gothic" charset="0"/>
              </a:rPr>
              <a:t>Dünyanın işleyişiyle ilgili esas bilgileri  ilerletmek ve kuramsal açıklamalar oluşturmak/ test etmek için tasarlanan araştırmalardır. Başlıca alıcı kitlesi bilimsel topluluktur.</a:t>
            </a:r>
          </a:p>
          <a:p>
            <a:pPr>
              <a:buFontTx/>
              <a:buNone/>
            </a:pPr>
            <a:r>
              <a:rPr lang="tr-TR" sz="1200">
                <a:latin typeface="Century Gothic" charset="0"/>
              </a:rPr>
              <a:t>Üniversite vb. kurumlar kapsamında yapılır, sonuçları diğer araştırmacılara açıktır, yayınlanmak üzere yapılmıştır, bilimsel bilgi üretimi amaçlanır. </a:t>
            </a:r>
          </a:p>
          <a:p>
            <a:pPr>
              <a:buFontTx/>
              <a:buNone/>
            </a:pPr>
            <a:r>
              <a:rPr lang="tr-TR">
                <a:latin typeface="Century Gothic" charset="0"/>
              </a:rPr>
              <a:t>2- Uygulamalı Araştırma</a:t>
            </a:r>
          </a:p>
          <a:p>
            <a:pPr>
              <a:buFontTx/>
              <a:buNone/>
            </a:pPr>
            <a:r>
              <a:rPr lang="tr-TR" sz="1200">
                <a:latin typeface="Century Gothic" charset="0"/>
              </a:rPr>
              <a:t>Somut bir soruna pratik çözümler sunmak ya da uygulayıcıların acil ve özel gereksinimlerini karşılamak üzere tasarlanmış olan araştırmadır. </a:t>
            </a:r>
          </a:p>
          <a:p>
            <a:pPr>
              <a:buFontTx/>
              <a:buNone/>
            </a:pPr>
            <a:r>
              <a:rPr lang="tr-TR" sz="1200">
                <a:latin typeface="Century Gothic" charset="0"/>
              </a:rPr>
              <a:t>Temel araştırmalarda elde edilen bilgileri belli bir amaca yönelik uygulamayı hedefler. Üniversite, kamu kurumları ortaklaşmasıyla da yapılabilir</a:t>
            </a:r>
          </a:p>
          <a:p>
            <a:pPr>
              <a:buFontTx/>
              <a:buNone/>
            </a:pPr>
            <a:r>
              <a:rPr lang="tr-TR">
                <a:latin typeface="Century Gothic" charset="0"/>
              </a:rPr>
              <a:t>3- Deneysel Araştırma</a:t>
            </a:r>
          </a:p>
        </p:txBody>
      </p:sp>
    </p:spTree>
    <p:extLst>
      <p:ext uri="{BB962C8B-B14F-4D97-AF65-F5344CB8AC3E}">
        <p14:creationId xmlns:p14="http://schemas.microsoft.com/office/powerpoint/2010/main" val="36187055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latin typeface="Century Gothic" charset="0"/>
              </a:rPr>
              <a:t>Örneklerle 1	</a:t>
            </a:r>
          </a:p>
        </p:txBody>
      </p:sp>
      <p:sp>
        <p:nvSpPr>
          <p:cNvPr id="921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>
                <a:latin typeface="Century Gothic" charset="0"/>
              </a:rPr>
              <a:t>Temel araştırma</a:t>
            </a:r>
          </a:p>
          <a:p>
            <a:pPr>
              <a:buFontTx/>
              <a:buNone/>
            </a:pPr>
            <a:r>
              <a:rPr lang="tr-TR" sz="1800">
                <a:latin typeface="Century Gothic" charset="0"/>
              </a:rPr>
              <a:t>Ailenin farklı uygarlıklarda rolünün çalışılması</a:t>
            </a:r>
          </a:p>
          <a:p>
            <a:pPr>
              <a:buFontTx/>
              <a:buNone/>
            </a:pPr>
            <a:endParaRPr lang="tr-TR" sz="1800">
              <a:latin typeface="Century Gothic" charset="0"/>
            </a:endParaRPr>
          </a:p>
          <a:p>
            <a:r>
              <a:rPr lang="tr-TR">
                <a:latin typeface="Century Gothic" charset="0"/>
              </a:rPr>
              <a:t>Uygulamalı araştırma</a:t>
            </a:r>
          </a:p>
          <a:p>
            <a:pPr>
              <a:buFontTx/>
              <a:buNone/>
            </a:pPr>
            <a:r>
              <a:rPr lang="tr-TR" sz="1800">
                <a:latin typeface="Century Gothic" charset="0"/>
              </a:rPr>
              <a:t>İlişkili toplumsal göstergeleri oluşturmak için gününüzde belli bir ülke veya bölgede ailenin konumunun ve rolünün çalışması</a:t>
            </a:r>
          </a:p>
          <a:p>
            <a:pPr>
              <a:buFontTx/>
              <a:buNone/>
            </a:pPr>
            <a:endParaRPr lang="tr-TR" sz="1800">
              <a:latin typeface="Century Gothic" charset="0"/>
            </a:endParaRPr>
          </a:p>
          <a:p>
            <a:r>
              <a:rPr lang="tr-TR">
                <a:latin typeface="Century Gothic" charset="0"/>
              </a:rPr>
              <a:t>Deneysel Geliştirme</a:t>
            </a:r>
          </a:p>
          <a:p>
            <a:pPr>
              <a:buFontTx/>
              <a:buNone/>
            </a:pPr>
            <a:r>
              <a:rPr lang="tr-TR" sz="1800">
                <a:latin typeface="Century Gothic" charset="0"/>
              </a:rPr>
              <a:t>Düşük gelirli çalışan nüfusta aile yapısının korunması için bir programın geliştirilmesi ve sınanması.</a:t>
            </a:r>
          </a:p>
        </p:txBody>
      </p:sp>
    </p:spTree>
    <p:extLst>
      <p:ext uri="{BB962C8B-B14F-4D97-AF65-F5344CB8AC3E}">
        <p14:creationId xmlns:p14="http://schemas.microsoft.com/office/powerpoint/2010/main" val="22363496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latin typeface="Century Gothic" charset="0"/>
              </a:rPr>
              <a:t>Örneklerle 2	</a:t>
            </a:r>
          </a:p>
        </p:txBody>
      </p:sp>
      <p:sp>
        <p:nvSpPr>
          <p:cNvPr id="1024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>
                <a:latin typeface="Century Gothic" charset="0"/>
              </a:rPr>
              <a:t>Temel araştırma</a:t>
            </a:r>
          </a:p>
          <a:p>
            <a:pPr>
              <a:buFontTx/>
              <a:buNone/>
            </a:pPr>
            <a:r>
              <a:rPr lang="tr-TR" sz="1800">
                <a:latin typeface="Century Gothic" charset="0"/>
              </a:rPr>
              <a:t>Yetişkinlerde ve çocuklarda okuma sürecinin çalışılması</a:t>
            </a:r>
          </a:p>
          <a:p>
            <a:pPr>
              <a:buFontTx/>
              <a:buNone/>
            </a:pPr>
            <a:endParaRPr lang="tr-TR" sz="1800">
              <a:latin typeface="Century Gothic" charset="0"/>
            </a:endParaRPr>
          </a:p>
          <a:p>
            <a:r>
              <a:rPr lang="tr-TR">
                <a:latin typeface="Century Gothic" charset="0"/>
              </a:rPr>
              <a:t>Uygulamalı araştırma</a:t>
            </a:r>
          </a:p>
          <a:p>
            <a:pPr>
              <a:buFontTx/>
              <a:buNone/>
            </a:pPr>
            <a:r>
              <a:rPr lang="tr-TR" sz="1800">
                <a:latin typeface="Century Gothic" charset="0"/>
              </a:rPr>
              <a:t>Yeni bir okuma yöntemi geliştirmek için yetişkinlerin ve çocukların okuma süreçlerinin çalışılması</a:t>
            </a:r>
          </a:p>
          <a:p>
            <a:pPr>
              <a:buFontTx/>
              <a:buNone/>
            </a:pPr>
            <a:endParaRPr lang="tr-TR" sz="1800">
              <a:latin typeface="Century Gothic" charset="0"/>
            </a:endParaRPr>
          </a:p>
          <a:p>
            <a:r>
              <a:rPr lang="tr-TR">
                <a:latin typeface="Century Gothic" charset="0"/>
              </a:rPr>
              <a:t>Deneysel Geliştirme</a:t>
            </a:r>
          </a:p>
          <a:p>
            <a:pPr>
              <a:buFontTx/>
              <a:buNone/>
            </a:pPr>
            <a:r>
              <a:rPr lang="tr-TR" sz="1800">
                <a:latin typeface="Century Gothic" charset="0"/>
              </a:rPr>
              <a:t>Göçmen çocuklar arasında özel okuma programlarının geliştirilmesi ve sınanması</a:t>
            </a:r>
          </a:p>
        </p:txBody>
      </p:sp>
    </p:spTree>
    <p:extLst>
      <p:ext uri="{BB962C8B-B14F-4D97-AF65-F5344CB8AC3E}">
        <p14:creationId xmlns:p14="http://schemas.microsoft.com/office/powerpoint/2010/main" val="18754471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latin typeface="Century Gothic" charset="0"/>
              </a:rPr>
              <a:t>Araştırmanın Aşamaları</a:t>
            </a:r>
          </a:p>
        </p:txBody>
      </p:sp>
      <p:sp>
        <p:nvSpPr>
          <p:cNvPr id="1126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>
                <a:latin typeface="Century Gothic" charset="0"/>
              </a:rPr>
              <a:t>Problemin (konu/sorun) saptanması</a:t>
            </a:r>
          </a:p>
          <a:p>
            <a:r>
              <a:rPr lang="tr-TR">
                <a:latin typeface="Century Gothic" charset="0"/>
              </a:rPr>
              <a:t>Araştırma önerisinin hazırlanması</a:t>
            </a:r>
          </a:p>
          <a:p>
            <a:r>
              <a:rPr lang="tr-TR">
                <a:latin typeface="Century Gothic" charset="0"/>
              </a:rPr>
              <a:t>Araştırmanın gerçekleştirilmesi</a:t>
            </a:r>
          </a:p>
          <a:p>
            <a:r>
              <a:rPr lang="tr-TR">
                <a:latin typeface="Century Gothic" charset="0"/>
              </a:rPr>
              <a:t>Araştırmanın yazılıp raporlaştırılması</a:t>
            </a:r>
          </a:p>
        </p:txBody>
      </p:sp>
    </p:spTree>
    <p:extLst>
      <p:ext uri="{BB962C8B-B14F-4D97-AF65-F5344CB8AC3E}">
        <p14:creationId xmlns:p14="http://schemas.microsoft.com/office/powerpoint/2010/main" val="39497316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336</Words>
  <Application>Microsoft Macintosh PowerPoint</Application>
  <PresentationFormat>On-screen Show (4:3)</PresentationFormat>
  <Paragraphs>59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Slaytlara paralel bir şekilde aşağıdaki kaynakları okuyunuz.</vt:lpstr>
      <vt:lpstr>PowerPoint Presentation</vt:lpstr>
      <vt:lpstr>PowerPoint Presentation</vt:lpstr>
      <vt:lpstr>PowerPoint Presentation</vt:lpstr>
      <vt:lpstr>ARAŞTIRMA NEDİR?</vt:lpstr>
      <vt:lpstr>Toplumsal Akademik Araştırmaların Sınıflanması </vt:lpstr>
      <vt:lpstr>Örneklerle 1 </vt:lpstr>
      <vt:lpstr>Örneklerle 2 </vt:lpstr>
      <vt:lpstr>Araştırmanın Aşamaları</vt:lpstr>
      <vt:lpstr>Sorunun (problem/konu) saptanması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Slaytlara paralel bir şekilde aşağıdaki kaynakları okuyunuz.</dc:title>
  <dc:creator>halise</dc:creator>
  <cp:lastModifiedBy>halise</cp:lastModifiedBy>
  <cp:revision>1</cp:revision>
  <dcterms:created xsi:type="dcterms:W3CDTF">2019-03-24T01:05:17Z</dcterms:created>
  <dcterms:modified xsi:type="dcterms:W3CDTF">2019-03-24T01:06:22Z</dcterms:modified>
</cp:coreProperties>
</file>