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"/>
  </p:notesMasterIdLst>
  <p:sldIdLst>
    <p:sldId id="550" r:id="rId2"/>
    <p:sldId id="553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460" autoAdjust="0"/>
    <p:restoredTop sz="90842" autoAdjust="0"/>
  </p:normalViewPr>
  <p:slideViewPr>
    <p:cSldViewPr>
      <p:cViewPr>
        <p:scale>
          <a:sx n="70" d="100"/>
          <a:sy n="70" d="100"/>
        </p:scale>
        <p:origin x="-1200" y="54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C03D8-293F-4E08-A430-91E5EE308A73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700D8-F932-4200-88BA-28D7C62259B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Endüstriyel Boyutta Fermentasyon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u="sng" dirty="0" smtClean="0">
                <a:solidFill>
                  <a:srgbClr val="FFFF00"/>
                </a:solidFill>
              </a:rPr>
              <a:t>Fermentasyon</a:t>
            </a:r>
            <a:r>
              <a:rPr lang="tr-TR" b="1" dirty="0" smtClean="0"/>
              <a:t> endüstriyel bağlamda, </a:t>
            </a:r>
            <a:r>
              <a:rPr lang="tr-TR" dirty="0" smtClean="0"/>
              <a:t>aerobik veya anaerobik olarak herhangi büyük-ölçekli endüstriyel işlem</a:t>
            </a:r>
          </a:p>
          <a:p>
            <a:r>
              <a:rPr lang="tr-TR" b="1" u="sng" dirty="0" smtClean="0">
                <a:solidFill>
                  <a:srgbClr val="FFFF00"/>
                </a:solidFill>
              </a:rPr>
              <a:t>Fermentör</a:t>
            </a:r>
            <a:r>
              <a:rPr lang="tr-TR" b="1" dirty="0" smtClean="0"/>
              <a:t> endüstriyel fermentasyonun </a:t>
            </a:r>
            <a:r>
              <a:rPr lang="tr-TR" dirty="0" smtClean="0"/>
              <a:t>gerçekleştiği tank</a:t>
            </a:r>
          </a:p>
          <a:p>
            <a:r>
              <a:rPr lang="tr-TR" b="1" u="sng" dirty="0" smtClean="0">
                <a:solidFill>
                  <a:srgbClr val="FFFF00"/>
                </a:solidFill>
              </a:rPr>
              <a:t>Fermenter</a:t>
            </a:r>
            <a:r>
              <a:rPr lang="tr-TR" dirty="0" smtClean="0"/>
              <a:t>, fermentasyon reaksiyonu sonucu ürün ortaya çıkaran mikroorganizma </a:t>
            </a:r>
          </a:p>
          <a:p>
            <a:r>
              <a:rPr lang="tr-TR" b="1" u="sng" dirty="0" smtClean="0">
                <a:solidFill>
                  <a:srgbClr val="FFFF00"/>
                </a:solidFill>
              </a:rPr>
              <a:t>Ferment</a:t>
            </a:r>
            <a:r>
              <a:rPr lang="tr-TR" b="1" dirty="0" smtClean="0"/>
              <a:t>,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dirty="0" smtClean="0"/>
              <a:t>fermente edilen bileşik</a:t>
            </a:r>
          </a:p>
          <a:p>
            <a:endParaRPr lang="tr-TR" dirty="0" smtClean="0"/>
          </a:p>
          <a:p>
            <a:r>
              <a:rPr lang="tr-TR" dirty="0" smtClean="0"/>
              <a:t>Pek çok endüstriyel ürün vardır ve onlara, hem </a:t>
            </a:r>
            <a:r>
              <a:rPr lang="tr-TR" i="1" u="sng" dirty="0" smtClean="0"/>
              <a:t>hücreler</a:t>
            </a:r>
            <a:r>
              <a:rPr lang="tr-TR" dirty="0" smtClean="0"/>
              <a:t> hem de </a:t>
            </a:r>
            <a:r>
              <a:rPr lang="tr-TR" i="1" u="sng" dirty="0" smtClean="0"/>
              <a:t>hücreler tarafından üretilen </a:t>
            </a:r>
            <a:r>
              <a:rPr lang="tr-TR" dirty="0" smtClean="0"/>
              <a:t>maddeler dahildir.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Fermentörlerin boyutları ve scale-up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b="1" u="sng" dirty="0" smtClean="0">
                <a:solidFill>
                  <a:srgbClr val="FFFF00"/>
                </a:solidFill>
              </a:rPr>
              <a:t>Fermentör boyutu (litre)</a:t>
            </a:r>
          </a:p>
          <a:p>
            <a:r>
              <a:rPr lang="tr-TR" dirty="0" smtClean="0"/>
              <a:t>5-10 litrelik laboratuvar ölçeği</a:t>
            </a:r>
          </a:p>
          <a:p>
            <a:r>
              <a:rPr lang="tr-TR" dirty="0" smtClean="0"/>
              <a:t>1–20,000 </a:t>
            </a:r>
          </a:p>
          <a:p>
            <a:r>
              <a:rPr lang="tr-TR" dirty="0" smtClean="0"/>
              <a:t>40–80,000</a:t>
            </a:r>
          </a:p>
          <a:p>
            <a:r>
              <a:rPr lang="tr-TR" dirty="0" smtClean="0"/>
              <a:t>100–150,000 </a:t>
            </a:r>
          </a:p>
          <a:p>
            <a:r>
              <a:rPr lang="tr-TR" dirty="0" smtClean="0"/>
              <a:t>200,000–500,000 litrelik endüstriyel ölçek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1060</TotalTime>
  <Words>72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Apex</vt:lpstr>
      <vt:lpstr>Endüstriyel Boyutta Fermentasyon</vt:lpstr>
      <vt:lpstr>Fermentörlerin boyutları ve scale-up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Mikrobiyal ekoloji</dc:title>
  <dc:creator>ARZU</dc:creator>
  <cp:lastModifiedBy>ARZU</cp:lastModifiedBy>
  <cp:revision>138</cp:revision>
  <dcterms:created xsi:type="dcterms:W3CDTF">2014-02-22T13:06:12Z</dcterms:created>
  <dcterms:modified xsi:type="dcterms:W3CDTF">2017-01-31T21:21:09Z</dcterms:modified>
</cp:coreProperties>
</file>