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 id="2147483900" r:id="rId2"/>
    <p:sldMasterId id="2147483912" r:id="rId3"/>
    <p:sldMasterId id="2147483924" r:id="rId4"/>
  </p:sldMasterIdLst>
  <p:notesMasterIdLst>
    <p:notesMasterId r:id="rId17"/>
  </p:notesMasterIdLst>
  <p:sldIdLst>
    <p:sldId id="259" r:id="rId5"/>
    <p:sldId id="260" r:id="rId6"/>
    <p:sldId id="273" r:id="rId7"/>
    <p:sldId id="262" r:id="rId8"/>
    <p:sldId id="274" r:id="rId9"/>
    <p:sldId id="275" r:id="rId10"/>
    <p:sldId id="266" r:id="rId11"/>
    <p:sldId id="272" r:id="rId12"/>
    <p:sldId id="278" r:id="rId13"/>
    <p:sldId id="279" r:id="rId14"/>
    <p:sldId id="280" r:id="rId15"/>
    <p:sldId id="27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48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BFF15D-1259-456D-A053-060C2542267B}" type="datetimeFigureOut">
              <a:rPr lang="tr-TR" smtClean="0"/>
              <a:pPr/>
              <a:t>27.3.2018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D74946-92FA-487A-A930-99BB8E60C778}" type="slidenum">
              <a:rPr lang="tr-TR" smtClean="0"/>
              <a:pPr/>
              <a:t>‹#›</a:t>
            </a:fld>
            <a:endParaRPr lang="tr-TR"/>
          </a:p>
        </p:txBody>
      </p:sp>
    </p:spTree>
    <p:extLst>
      <p:ext uri="{BB962C8B-B14F-4D97-AF65-F5344CB8AC3E}">
        <p14:creationId xmlns:p14="http://schemas.microsoft.com/office/powerpoint/2010/main" val="2236118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a:t>
            </a:r>
            <a:endParaRPr lang="tr-TR" dirty="0"/>
          </a:p>
        </p:txBody>
      </p:sp>
      <p:sp>
        <p:nvSpPr>
          <p:cNvPr id="4" name="Slayt Numarası Yer Tutucusu 3"/>
          <p:cNvSpPr>
            <a:spLocks noGrp="1"/>
          </p:cNvSpPr>
          <p:nvPr>
            <p:ph type="sldNum" sz="quarter" idx="10"/>
          </p:nvPr>
        </p:nvSpPr>
        <p:spPr/>
        <p:txBody>
          <a:bodyPr/>
          <a:lstStyle/>
          <a:p>
            <a:fld id="{ACD74946-92FA-487A-A930-99BB8E60C778}" type="slidenum">
              <a:rPr lang="tr-TR" smtClean="0"/>
              <a:pPr/>
              <a:t>12</a:t>
            </a:fld>
            <a:endParaRPr lang="tr-TR"/>
          </a:p>
        </p:txBody>
      </p:sp>
    </p:spTree>
    <p:extLst>
      <p:ext uri="{BB962C8B-B14F-4D97-AF65-F5344CB8AC3E}">
        <p14:creationId xmlns:p14="http://schemas.microsoft.com/office/powerpoint/2010/main" val="3260034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27.3.2018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65823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27.3.2018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7967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27.3.2018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32524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30111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90938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59445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159855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7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8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73590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29256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2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883091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61413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pPr/>
              <a:t>27.3.2018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2890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745307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064274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328984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312728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181265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555624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23817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7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8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455009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691721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2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14623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F75050-0E15-4C5B-92B0-66D068882F1F}" type="datetimeFigureOut">
              <a:rPr lang="tr-TR" smtClean="0"/>
              <a:pPr/>
              <a:t>27.3.2018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819453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365794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9003690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970368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444909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465336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798872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9678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018721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7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8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234962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39340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F75050-0E15-4C5B-92B0-66D068882F1F}" type="datetimeFigureOut">
              <a:rPr lang="tr-TR" smtClean="0"/>
              <a:pPr/>
              <a:t>27.3.2018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02802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2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3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863199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4492103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6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546481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827857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08107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F75050-0E15-4C5B-92B0-66D068882F1F}" type="datetimeFigureOut">
              <a:rPr lang="tr-TR" smtClean="0"/>
              <a:pPr/>
              <a:t>27.3.2018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144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F75050-0E15-4C5B-92B0-66D068882F1F}" type="datetimeFigureOut">
              <a:rPr lang="tr-TR" smtClean="0"/>
              <a:pPr/>
              <a:t>27.3.2018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5063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pPr/>
              <a:t>27.3.2018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8386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pPr/>
              <a:t>27.3.2018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70515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pPr/>
              <a:t>27.3.2018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84359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27.3.2018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990132257"/>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6454060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20093719"/>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3720DD-5B6D-40BF-8493-A6B52D484E6B}"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27.3.2018</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302176B-0E47-46AC-8F43-DAB4B8A37D06}"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68630253"/>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64704"/>
            <a:ext cx="7886700" cy="5412259"/>
          </a:xfrm>
        </p:spPr>
        <p:txBody>
          <a:bodyPr/>
          <a:lstStyle/>
          <a:p>
            <a:pPr marL="0" indent="0" algn="just">
              <a:buNone/>
            </a:pPr>
            <a:r>
              <a:rPr lang="tr-TR" sz="2000" dirty="0" smtClean="0">
                <a:latin typeface="Calibri" panose="020F0502020204030204" pitchFamily="34" charset="0"/>
                <a:cs typeface="Calibri" panose="020F0502020204030204" pitchFamily="34" charset="0"/>
              </a:rPr>
              <a:t>Yazın Çevirisi</a:t>
            </a:r>
          </a:p>
          <a:p>
            <a:pPr marL="0" indent="0" algn="just">
              <a:buNone/>
            </a:pPr>
            <a:r>
              <a:rPr lang="tr-TR" sz="2000" dirty="0" smtClean="0">
                <a:latin typeface="Calibri" panose="020F0502020204030204" pitchFamily="34" charset="0"/>
                <a:cs typeface="Calibri" panose="020F0502020204030204" pitchFamily="34" charset="0"/>
              </a:rPr>
              <a:t>Kuramsal </a:t>
            </a:r>
            <a:r>
              <a:rPr lang="tr-TR" sz="2000" dirty="0" err="1" smtClean="0">
                <a:latin typeface="Calibri" panose="020F0502020204030204" pitchFamily="34" charset="0"/>
                <a:cs typeface="Calibri" panose="020F0502020204030204" pitchFamily="34" charset="0"/>
              </a:rPr>
              <a:t>Belirleyimler</a:t>
            </a:r>
            <a:endParaRPr lang="tr-TR" sz="2000" dirty="0" smtClean="0">
              <a:latin typeface="Calibri" panose="020F0502020204030204" pitchFamily="34" charset="0"/>
              <a:cs typeface="Calibri" panose="020F0502020204030204" pitchFamily="34" charset="0"/>
            </a:endParaRPr>
          </a:p>
          <a:p>
            <a:pPr marL="0" indent="0" algn="just">
              <a:buNone/>
            </a:pPr>
            <a:endParaRPr lang="tr-TR" sz="2000" dirty="0" smtClean="0">
              <a:latin typeface="Calibri" panose="020F0502020204030204" pitchFamily="34" charset="0"/>
              <a:cs typeface="Calibri" panose="020F0502020204030204" pitchFamily="34" charset="0"/>
            </a:endParaRPr>
          </a:p>
          <a:p>
            <a:pPr marL="0" indent="0" algn="just">
              <a:buNone/>
            </a:pPr>
            <a:r>
              <a:rPr lang="tr-TR" sz="2000" dirty="0" smtClean="0">
                <a:latin typeface="Calibri" panose="020F0502020204030204" pitchFamily="34" charset="0"/>
                <a:cs typeface="Calibri" panose="020F0502020204030204" pitchFamily="34" charset="0"/>
              </a:rPr>
              <a:t>Yazın çevirisine çözümleyici bir yaklaşımla eğilen araştırmacıların çözümlemeleri iki sorun çerçevesinde yoğunlaşır.</a:t>
            </a:r>
          </a:p>
          <a:p>
            <a:pPr marL="0" indent="0" algn="just">
              <a:buNone/>
            </a:pPr>
            <a:r>
              <a:rPr lang="tr-TR" sz="2000" dirty="0" smtClean="0">
                <a:latin typeface="Calibri" panose="020F0502020204030204" pitchFamily="34" charset="0"/>
                <a:cs typeface="Calibri" panose="020F0502020204030204" pitchFamily="34" charset="0"/>
              </a:rPr>
              <a:t>Birincisi yazınsal çeviri ediminin bir süreç olarak irdelenmesi</a:t>
            </a:r>
          </a:p>
          <a:p>
            <a:pPr marL="0" indent="0" algn="just">
              <a:buNone/>
            </a:pPr>
            <a:r>
              <a:rPr lang="tr-TR" sz="2000" dirty="0" smtClean="0">
                <a:latin typeface="Calibri" panose="020F0502020204030204" pitchFamily="34" charset="0"/>
                <a:cs typeface="Calibri" panose="020F0502020204030204" pitchFamily="34" charset="0"/>
              </a:rPr>
              <a:t>İkincisi de çeviri yapıtının özelliklerinin ayrıntılı olarak belirlenmesidir.</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483725351"/>
              </p:ext>
            </p:extLst>
          </p:nvPr>
        </p:nvGraphicFramePr>
        <p:xfrm>
          <a:off x="179512" y="188640"/>
          <a:ext cx="8784976" cy="5904655"/>
        </p:xfrm>
        <a:graphic>
          <a:graphicData uri="http://schemas.openxmlformats.org/drawingml/2006/table">
            <a:tbl>
              <a:tblPr firstRow="1" firstCol="1" bandRow="1"/>
              <a:tblGrid>
                <a:gridCol w="2196065">
                  <a:extLst>
                    <a:ext uri="{9D8B030D-6E8A-4147-A177-3AD203B41FA5}">
                      <a16:colId xmlns:a16="http://schemas.microsoft.com/office/drawing/2014/main" xmlns="" val="377284883"/>
                    </a:ext>
                  </a:extLst>
                </a:gridCol>
                <a:gridCol w="2196065">
                  <a:extLst>
                    <a:ext uri="{9D8B030D-6E8A-4147-A177-3AD203B41FA5}">
                      <a16:colId xmlns:a16="http://schemas.microsoft.com/office/drawing/2014/main" xmlns="" val="715242251"/>
                    </a:ext>
                  </a:extLst>
                </a:gridCol>
                <a:gridCol w="2196065">
                  <a:extLst>
                    <a:ext uri="{9D8B030D-6E8A-4147-A177-3AD203B41FA5}">
                      <a16:colId xmlns:a16="http://schemas.microsoft.com/office/drawing/2014/main" xmlns="" val="3349046514"/>
                    </a:ext>
                  </a:extLst>
                </a:gridCol>
                <a:gridCol w="2196781">
                  <a:extLst>
                    <a:ext uri="{9D8B030D-6E8A-4147-A177-3AD203B41FA5}">
                      <a16:colId xmlns:a16="http://schemas.microsoft.com/office/drawing/2014/main" xmlns="" val="2084173997"/>
                    </a:ext>
                  </a:extLst>
                </a:gridCol>
              </a:tblGrid>
              <a:tr h="5904655">
                <a:tc>
                  <a:txBody>
                    <a:bodyPr/>
                    <a:lstStyle/>
                    <a:p>
                      <a:pPr>
                        <a:lnSpc>
                          <a:spcPct val="115000"/>
                        </a:lnSpc>
                        <a:spcAft>
                          <a:spcPts val="1000"/>
                        </a:spcAft>
                      </a:pPr>
                      <a:r>
                        <a:rPr lang="tr-TR" sz="1400" b="0" kern="150" dirty="0" err="1">
                          <a:effectLst/>
                          <a:latin typeface="Bell MT" panose="02020503060305020303" pitchFamily="18" charset="0"/>
                          <a:ea typeface="SimSun" panose="02010600030101010101" pitchFamily="2" charset="-122"/>
                        </a:rPr>
                        <a:t>J’ai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ainsi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vécu</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seul</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sans</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personne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avec</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qui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parler</a:t>
                      </a:r>
                      <a:r>
                        <a:rPr lang="tr-TR" sz="1400" b="0" kern="150" dirty="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véritablement</a:t>
                      </a:r>
                      <a:r>
                        <a:rPr lang="tr-TR" sz="1400" b="0" kern="150" dirty="0" smtClean="0">
                          <a:effectLst/>
                          <a:latin typeface="Bell MT" panose="02020503060305020303" pitchFamily="18" charset="0"/>
                          <a:ea typeface="SimSun" panose="02010600030101010101" pitchFamily="2" charset="-122"/>
                        </a:rPr>
                        <a:t>,</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jusqu’à</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une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panne</a:t>
                      </a:r>
                      <a:r>
                        <a:rPr lang="tr-TR" sz="1400" b="0" kern="150" dirty="0">
                          <a:effectLst/>
                          <a:latin typeface="Bell MT" panose="02020503060305020303" pitchFamily="18" charset="0"/>
                          <a:ea typeface="SimSun" panose="02010600030101010101" pitchFamily="2" charset="-122"/>
                        </a:rPr>
                        <a:t> dans le </a:t>
                      </a:r>
                      <a:r>
                        <a:rPr lang="tr-TR" sz="1400" b="0" kern="150" dirty="0" err="1">
                          <a:effectLst/>
                          <a:latin typeface="Bell MT" panose="02020503060305020303" pitchFamily="18" charset="0"/>
                          <a:ea typeface="SimSun" panose="02010600030101010101" pitchFamily="2" charset="-122"/>
                        </a:rPr>
                        <a:t>désert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du</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Sahara</a:t>
                      </a:r>
                      <a:r>
                        <a:rPr lang="tr-TR" sz="1400" b="0" kern="150" dirty="0">
                          <a:effectLst/>
                          <a:latin typeface="Bell MT" panose="02020503060305020303" pitchFamily="18" charset="0"/>
                          <a:ea typeface="SimSun" panose="02010600030101010101" pitchFamily="2" charset="-122"/>
                        </a:rPr>
                        <a:t>, il y a </a:t>
                      </a:r>
                      <a:r>
                        <a:rPr lang="tr-TR" sz="1400" b="0" kern="150" dirty="0" err="1" smtClean="0">
                          <a:effectLst/>
                          <a:latin typeface="Bell MT" panose="02020503060305020303" pitchFamily="18" charset="0"/>
                          <a:ea typeface="SimSun" panose="02010600030101010101" pitchFamily="2" charset="-122"/>
                        </a:rPr>
                        <a:t>six</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ans</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Quelque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chose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s’était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cassé</a:t>
                      </a:r>
                      <a:r>
                        <a:rPr lang="tr-TR" sz="1400" b="0" kern="150" dirty="0">
                          <a:effectLst/>
                          <a:latin typeface="Bell MT" panose="02020503060305020303" pitchFamily="18" charset="0"/>
                          <a:ea typeface="SimSun" panose="02010600030101010101" pitchFamily="2" charset="-122"/>
                        </a:rPr>
                        <a:t> dans </a:t>
                      </a:r>
                      <a:r>
                        <a:rPr lang="tr-TR" sz="1400" b="0" kern="150" dirty="0" err="1">
                          <a:effectLst/>
                          <a:latin typeface="Bell MT" panose="02020503060305020303" pitchFamily="18" charset="0"/>
                          <a:ea typeface="SimSun" panose="02010600030101010101" pitchFamily="2" charset="-122"/>
                        </a:rPr>
                        <a:t>mon</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moteur</a:t>
                      </a:r>
                      <a:r>
                        <a:rPr lang="tr-TR" sz="1400" b="0" kern="150" dirty="0">
                          <a:effectLst/>
                          <a:latin typeface="Bell MT" panose="02020503060305020303" pitchFamily="18" charset="0"/>
                          <a:ea typeface="SimSun" panose="02010600030101010101" pitchFamily="2" charset="-122"/>
                        </a:rPr>
                        <a:t>. Et </a:t>
                      </a:r>
                      <a:r>
                        <a:rPr lang="tr-TR" sz="1400" b="0" kern="150" dirty="0" err="1">
                          <a:effectLst/>
                          <a:latin typeface="Bell MT" panose="02020503060305020303" pitchFamily="18" charset="0"/>
                          <a:ea typeface="SimSun" panose="02010600030101010101" pitchFamily="2" charset="-122"/>
                        </a:rPr>
                        <a:t>comme</a:t>
                      </a:r>
                      <a:r>
                        <a:rPr lang="tr-TR" sz="1400" b="0" kern="150" dirty="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je</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n’avais</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avec</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moi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ni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mécanicien</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ni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passagers</a:t>
                      </a:r>
                      <a:r>
                        <a:rPr lang="tr-TR" sz="1400" b="0" kern="150" dirty="0">
                          <a:effectLst/>
                          <a:latin typeface="Bell MT" panose="02020503060305020303" pitchFamily="18" charset="0"/>
                          <a:ea typeface="SimSun" panose="02010600030101010101" pitchFamily="2" charset="-122"/>
                        </a:rPr>
                        <a:t>, je me </a:t>
                      </a:r>
                      <a:r>
                        <a:rPr lang="tr-TR" sz="1400" b="0" kern="150" dirty="0" err="1">
                          <a:effectLst/>
                          <a:latin typeface="Bell MT" panose="02020503060305020303" pitchFamily="18" charset="0"/>
                          <a:ea typeface="SimSun" panose="02010600030101010101" pitchFamily="2" charset="-122"/>
                        </a:rPr>
                        <a:t>préparai</a:t>
                      </a:r>
                      <a:r>
                        <a:rPr lang="tr-TR" sz="1400" b="0" kern="150" dirty="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à</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essayer</a:t>
                      </a:r>
                      <a:r>
                        <a:rPr lang="tr-TR" sz="1400" b="0" kern="150" dirty="0" smtClean="0">
                          <a:effectLst/>
                          <a:latin typeface="Bell MT" panose="02020503060305020303" pitchFamily="18" charset="0"/>
                          <a:ea typeface="SimSun" panose="02010600030101010101" pitchFamily="2" charset="-122"/>
                        </a:rPr>
                        <a:t> </a:t>
                      </a:r>
                      <a:r>
                        <a:rPr lang="tr-TR" sz="1400" b="0" kern="150" dirty="0">
                          <a:effectLst/>
                          <a:latin typeface="Bell MT" panose="02020503060305020303" pitchFamily="18" charset="0"/>
                          <a:ea typeface="SimSun" panose="02010600030101010101" pitchFamily="2" charset="-122"/>
                        </a:rPr>
                        <a:t>de </a:t>
                      </a:r>
                      <a:r>
                        <a:rPr lang="tr-TR" sz="1400" b="0" kern="150" dirty="0" err="1">
                          <a:effectLst/>
                          <a:latin typeface="Bell MT" panose="02020503060305020303" pitchFamily="18" charset="0"/>
                          <a:ea typeface="SimSun" panose="02010600030101010101" pitchFamily="2" charset="-122"/>
                        </a:rPr>
                        <a:t>réussir</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tout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seul</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une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réparation</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difficile</a:t>
                      </a:r>
                      <a:r>
                        <a:rPr lang="tr-TR" sz="1400" b="0" kern="150" dirty="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C’était</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pour</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moi</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une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question</a:t>
                      </a:r>
                      <a:r>
                        <a:rPr lang="tr-TR" sz="1400" b="0" kern="150" dirty="0">
                          <a:effectLst/>
                          <a:latin typeface="Bell MT" panose="02020503060305020303" pitchFamily="18" charset="0"/>
                          <a:ea typeface="SimSun" panose="02010600030101010101" pitchFamily="2" charset="-122"/>
                        </a:rPr>
                        <a:t> de </a:t>
                      </a:r>
                      <a:r>
                        <a:rPr lang="tr-TR" sz="1400" b="0" kern="150" dirty="0" err="1">
                          <a:effectLst/>
                          <a:latin typeface="Bell MT" panose="02020503060305020303" pitchFamily="18" charset="0"/>
                          <a:ea typeface="SimSun" panose="02010600030101010101" pitchFamily="2" charset="-122"/>
                        </a:rPr>
                        <a:t>vie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ou</a:t>
                      </a:r>
                      <a:r>
                        <a:rPr lang="tr-TR" sz="1400" b="0" kern="150" dirty="0">
                          <a:effectLst/>
                          <a:latin typeface="Bell MT" panose="02020503060305020303" pitchFamily="18" charset="0"/>
                          <a:ea typeface="SimSun" panose="02010600030101010101" pitchFamily="2" charset="-122"/>
                        </a:rPr>
                        <a:t> de mort. </a:t>
                      </a:r>
                      <a:r>
                        <a:rPr lang="tr-TR" sz="1400" b="0" kern="150" dirty="0" err="1">
                          <a:effectLst/>
                          <a:latin typeface="Bell MT" panose="02020503060305020303" pitchFamily="18" charset="0"/>
                          <a:ea typeface="SimSun" panose="02010600030101010101" pitchFamily="2" charset="-122"/>
                        </a:rPr>
                        <a:t>J’avais</a:t>
                      </a:r>
                      <a:r>
                        <a:rPr lang="tr-TR" sz="1400" b="0" kern="150" dirty="0">
                          <a:effectLst/>
                          <a:latin typeface="Bell MT" panose="02020503060305020303" pitchFamily="18" charset="0"/>
                          <a:ea typeface="SimSun" panose="02010600030101010101" pitchFamily="2" charset="-122"/>
                        </a:rPr>
                        <a:t> à </a:t>
                      </a:r>
                      <a:r>
                        <a:rPr lang="tr-TR" sz="1400" b="0" kern="150" dirty="0" err="1">
                          <a:effectLst/>
                          <a:latin typeface="Bell MT" panose="02020503060305020303" pitchFamily="18" charset="0"/>
                          <a:ea typeface="SimSun" panose="02010600030101010101" pitchFamily="2" charset="-122"/>
                        </a:rPr>
                        <a:t>peine</a:t>
                      </a:r>
                      <a:r>
                        <a:rPr lang="tr-TR" sz="1400" b="0" kern="150" dirty="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de’eau</a:t>
                      </a:r>
                      <a:r>
                        <a:rPr lang="tr-TR" sz="1400" b="0" kern="150" dirty="0" smtClean="0">
                          <a:effectLst/>
                          <a:latin typeface="Bell MT" panose="02020503060305020303" pitchFamily="18" charset="0"/>
                          <a:ea typeface="SimSun" panose="02010600030101010101" pitchFamily="2" charset="-122"/>
                        </a:rPr>
                        <a:t> </a:t>
                      </a:r>
                      <a:r>
                        <a:rPr lang="tr-TR" sz="1400" b="0" kern="150" dirty="0">
                          <a:effectLst/>
                          <a:latin typeface="Bell MT" panose="02020503060305020303" pitchFamily="18" charset="0"/>
                          <a:ea typeface="SimSun" panose="02010600030101010101" pitchFamily="2" charset="-122"/>
                        </a:rPr>
                        <a:t>à </a:t>
                      </a:r>
                      <a:r>
                        <a:rPr lang="tr-TR" sz="1400" b="0" kern="150" dirty="0" err="1">
                          <a:effectLst/>
                          <a:latin typeface="Bell MT" panose="02020503060305020303" pitchFamily="18" charset="0"/>
                          <a:ea typeface="SimSun" panose="02010600030101010101" pitchFamily="2" charset="-122"/>
                        </a:rPr>
                        <a:t>boire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pour</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huit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jours</a:t>
                      </a:r>
                      <a:r>
                        <a:rPr lang="tr-TR" sz="1400" b="0" kern="150" dirty="0">
                          <a:effectLst/>
                          <a:latin typeface="Bell MT" panose="02020503060305020303" pitchFamily="18" charset="0"/>
                          <a:ea typeface="SimSun" panose="02010600030101010101" pitchFamily="2" charset="-122"/>
                        </a:rPr>
                        <a:t>.</a:t>
                      </a:r>
                    </a:p>
                    <a:p>
                      <a:pPr>
                        <a:lnSpc>
                          <a:spcPct val="115000"/>
                        </a:lnSpc>
                        <a:spcAft>
                          <a:spcPts val="1000"/>
                        </a:spcAft>
                      </a:pPr>
                      <a:r>
                        <a:rPr lang="tr-TR" sz="1400" b="0" kern="150" dirty="0" smtClean="0">
                          <a:effectLst/>
                          <a:latin typeface="Bell MT" panose="02020503060305020303" pitchFamily="18" charset="0"/>
                          <a:ea typeface="SimSun" panose="02010600030101010101" pitchFamily="2" charset="-122"/>
                        </a:rPr>
                        <a:t>Le </a:t>
                      </a:r>
                      <a:r>
                        <a:rPr lang="tr-TR" sz="1400" b="0" kern="150" dirty="0" err="1">
                          <a:effectLst/>
                          <a:latin typeface="Bell MT" panose="02020503060305020303" pitchFamily="18" charset="0"/>
                          <a:ea typeface="SimSun" panose="02010600030101010101" pitchFamily="2" charset="-122"/>
                        </a:rPr>
                        <a:t>Petit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Prince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Antoine</a:t>
                      </a:r>
                      <a:r>
                        <a:rPr lang="tr-TR" sz="1400" b="0" kern="150" dirty="0">
                          <a:effectLst/>
                          <a:latin typeface="Bell MT" panose="02020503060305020303" pitchFamily="18" charset="0"/>
                          <a:ea typeface="SimSun" panose="02010600030101010101" pitchFamily="2" charset="-122"/>
                        </a:rPr>
                        <a:t> de Saint </a:t>
                      </a:r>
                      <a:r>
                        <a:rPr lang="tr-TR" sz="1400" b="0" kern="150" dirty="0" err="1" smtClean="0">
                          <a:effectLst/>
                          <a:latin typeface="Bell MT" panose="02020503060305020303" pitchFamily="18" charset="0"/>
                          <a:ea typeface="SimSun" panose="02010600030101010101" pitchFamily="2" charset="-122"/>
                        </a:rPr>
                        <a:t>Exupéry</a:t>
                      </a:r>
                      <a:r>
                        <a:rPr lang="tr-TR" sz="1400" b="0" kern="150" dirty="0" smtClean="0">
                          <a:effectLst/>
                          <a:latin typeface="Bell MT" panose="02020503060305020303" pitchFamily="18" charset="0"/>
                          <a:ea typeface="SimSun" panose="02010600030101010101" pitchFamily="2" charset="-122"/>
                        </a:rPr>
                        <a:t>, 1943</a:t>
                      </a:r>
                      <a:endParaRPr lang="tr-TR" sz="1400" b="0" kern="150" dirty="0">
                        <a:effectLst/>
                        <a:latin typeface="Bell MT" panose="02020503060305020303" pitchFamily="18" charset="0"/>
                        <a:ea typeface="SimSun" panose="02010600030101010101" pitchFamily="2" charset="-122"/>
                      </a:endParaRPr>
                    </a:p>
                  </a:txBody>
                  <a:tcPr marL="4858" marR="4858" marT="0" marB="0">
                    <a:lnL>
                      <a:noFill/>
                    </a:lnL>
                    <a:lnR>
                      <a:noFill/>
                    </a:lnR>
                    <a:lnT>
                      <a:noFill/>
                    </a:lnT>
                    <a:lnB>
                      <a:noFill/>
                    </a:lnB>
                  </a:tcPr>
                </a:tc>
                <a:tc>
                  <a:txBody>
                    <a:bodyPr/>
                    <a:lstStyle/>
                    <a:p>
                      <a:pPr>
                        <a:lnSpc>
                          <a:spcPct val="115000"/>
                        </a:lnSpc>
                        <a:spcAft>
                          <a:spcPts val="1000"/>
                        </a:spcAft>
                      </a:pPr>
                      <a:r>
                        <a:rPr lang="tr-TR" sz="1400" b="0" kern="150" dirty="0" err="1">
                          <a:effectLst/>
                          <a:latin typeface="Bell MT" panose="02020503060305020303" pitchFamily="18" charset="0"/>
                          <a:ea typeface="SimSun" panose="02010600030101010101" pitchFamily="2" charset="-122"/>
                        </a:rPr>
                        <a:t>So</a:t>
                      </a:r>
                      <a:r>
                        <a:rPr lang="tr-TR" sz="1400" b="0" kern="150" dirty="0">
                          <a:effectLst/>
                          <a:latin typeface="Bell MT" panose="02020503060305020303" pitchFamily="18" charset="0"/>
                          <a:ea typeface="SimSun" panose="02010600030101010101" pitchFamily="2" charset="-122"/>
                        </a:rPr>
                        <a:t> I </a:t>
                      </a:r>
                      <a:r>
                        <a:rPr lang="tr-TR" sz="1400" b="0" kern="150" dirty="0" err="1">
                          <a:effectLst/>
                          <a:latin typeface="Bell MT" panose="02020503060305020303" pitchFamily="18" charset="0"/>
                          <a:ea typeface="SimSun" panose="02010600030101010101" pitchFamily="2" charset="-122"/>
                        </a:rPr>
                        <a:t>lived</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my</a:t>
                      </a:r>
                      <a:r>
                        <a:rPr lang="tr-TR" sz="1400" b="0" kern="150" dirty="0">
                          <a:effectLst/>
                          <a:latin typeface="Bell MT" panose="02020503060305020303" pitchFamily="18" charset="0"/>
                          <a:ea typeface="SimSun" panose="02010600030101010101" pitchFamily="2" charset="-122"/>
                        </a:rPr>
                        <a:t> life </a:t>
                      </a:r>
                      <a:r>
                        <a:rPr lang="tr-TR" sz="1400" b="0" kern="150" dirty="0" err="1">
                          <a:effectLst/>
                          <a:latin typeface="Bell MT" panose="02020503060305020303" pitchFamily="18" charset="0"/>
                          <a:ea typeface="SimSun" panose="02010600030101010101" pitchFamily="2" charset="-122"/>
                        </a:rPr>
                        <a:t>alone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without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anyone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that</a:t>
                      </a:r>
                      <a:r>
                        <a:rPr lang="tr-TR" sz="1400" b="0" kern="150" dirty="0">
                          <a:effectLst/>
                          <a:latin typeface="Bell MT" panose="02020503060305020303" pitchFamily="18" charset="0"/>
                          <a:ea typeface="SimSun" panose="02010600030101010101" pitchFamily="2" charset="-122"/>
                        </a:rPr>
                        <a:t> I </a:t>
                      </a:r>
                      <a:r>
                        <a:rPr lang="tr-TR" sz="1400" b="0" kern="150" dirty="0" err="1">
                          <a:effectLst/>
                          <a:latin typeface="Bell MT" panose="02020503060305020303" pitchFamily="18" charset="0"/>
                          <a:ea typeface="SimSun" panose="02010600030101010101" pitchFamily="2" charset="-122"/>
                        </a:rPr>
                        <a:t>could</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really</a:t>
                      </a:r>
                      <a:r>
                        <a:rPr lang="tr-TR" sz="1400" b="0" kern="150" dirty="0">
                          <a:effectLst/>
                          <a:latin typeface="Bell MT" panose="02020503060305020303" pitchFamily="18" charset="0"/>
                          <a:ea typeface="SimSun" panose="02010600030101010101" pitchFamily="2" charset="-122"/>
                        </a:rPr>
                        <a:t> talk </a:t>
                      </a:r>
                      <a:r>
                        <a:rPr lang="tr-TR" sz="1400" b="0" kern="150" dirty="0" err="1">
                          <a:effectLst/>
                          <a:latin typeface="Bell MT" panose="02020503060305020303" pitchFamily="18" charset="0"/>
                          <a:ea typeface="SimSun" panose="02010600030101010101" pitchFamily="2" charset="-122"/>
                        </a:rPr>
                        <a:t>to</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until</a:t>
                      </a:r>
                      <a:r>
                        <a:rPr lang="tr-TR" sz="1400" b="0" kern="150" dirty="0">
                          <a:effectLst/>
                          <a:latin typeface="Bell MT" panose="02020503060305020303" pitchFamily="18" charset="0"/>
                          <a:ea typeface="SimSun" panose="02010600030101010101" pitchFamily="2" charset="-122"/>
                        </a:rPr>
                        <a:t> I had an </a:t>
                      </a:r>
                      <a:r>
                        <a:rPr lang="tr-TR" sz="1400" b="0" kern="150" dirty="0" err="1">
                          <a:effectLst/>
                          <a:latin typeface="Bell MT" panose="02020503060305020303" pitchFamily="18" charset="0"/>
                          <a:ea typeface="SimSun" panose="02010600030101010101" pitchFamily="2" charset="-122"/>
                        </a:rPr>
                        <a:t>accident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with</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my</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plane</a:t>
                      </a:r>
                      <a:r>
                        <a:rPr lang="tr-TR" sz="1400" b="0" kern="150" dirty="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in</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the</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Desert</a:t>
                      </a:r>
                      <a:r>
                        <a:rPr lang="tr-TR" sz="1400" b="0" kern="150" dirty="0">
                          <a:effectLst/>
                          <a:latin typeface="Bell MT" panose="02020503060305020303" pitchFamily="18" charset="0"/>
                          <a:ea typeface="SimSun" panose="02010600030101010101" pitchFamily="2" charset="-122"/>
                        </a:rPr>
                        <a:t> of </a:t>
                      </a:r>
                      <a:r>
                        <a:rPr lang="tr-TR" sz="1400" b="0" kern="150" dirty="0" err="1">
                          <a:effectLst/>
                          <a:latin typeface="Bell MT" panose="02020503060305020303" pitchFamily="18" charset="0"/>
                          <a:ea typeface="SimSun" panose="02010600030101010101" pitchFamily="2" charset="-122"/>
                        </a:rPr>
                        <a:t>Sahara</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six</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years</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ago</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Something</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was</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broken</a:t>
                      </a:r>
                      <a:r>
                        <a:rPr lang="tr-TR" sz="1400" b="0" kern="150" dirty="0">
                          <a:effectLst/>
                          <a:latin typeface="Bell MT" panose="02020503060305020303" pitchFamily="18" charset="0"/>
                          <a:ea typeface="SimSun" panose="02010600030101010101" pitchFamily="2" charset="-122"/>
                        </a:rPr>
                        <a:t> in </a:t>
                      </a:r>
                      <a:r>
                        <a:rPr lang="tr-TR" sz="1400" b="0" kern="150" dirty="0" err="1">
                          <a:effectLst/>
                          <a:latin typeface="Bell MT" panose="02020503060305020303" pitchFamily="18" charset="0"/>
                          <a:ea typeface="SimSun" panose="02010600030101010101" pitchFamily="2" charset="-122"/>
                        </a:rPr>
                        <a:t>my</a:t>
                      </a:r>
                      <a:r>
                        <a:rPr lang="tr-TR" sz="1400" b="0" kern="150" dirty="0">
                          <a:effectLst/>
                          <a:latin typeface="Bell MT" panose="02020503060305020303" pitchFamily="18" charset="0"/>
                          <a:ea typeface="SimSun" panose="02010600030101010101" pitchFamily="2" charset="-122"/>
                        </a:rPr>
                        <a:t> engine. </a:t>
                      </a:r>
                      <a:r>
                        <a:rPr lang="tr-TR" sz="1400" b="0" kern="150" dirty="0" err="1">
                          <a:effectLst/>
                          <a:latin typeface="Bell MT" panose="02020503060305020303" pitchFamily="18" charset="0"/>
                          <a:ea typeface="SimSun" panose="02010600030101010101" pitchFamily="2" charset="-122"/>
                        </a:rPr>
                        <a:t>And</a:t>
                      </a:r>
                      <a:r>
                        <a:rPr lang="tr-TR" sz="1400" b="0" kern="150" dirty="0">
                          <a:effectLst/>
                          <a:latin typeface="Bell MT" panose="02020503060305020303" pitchFamily="18" charset="0"/>
                          <a:ea typeface="SimSun" panose="02010600030101010101" pitchFamily="2" charset="-122"/>
                        </a:rPr>
                        <a:t> as I had </a:t>
                      </a:r>
                      <a:r>
                        <a:rPr lang="tr-TR" sz="1400" b="0" kern="150" dirty="0" err="1">
                          <a:effectLst/>
                          <a:latin typeface="Bell MT" panose="02020503060305020303" pitchFamily="18" charset="0"/>
                          <a:ea typeface="SimSun" panose="02010600030101010101" pitchFamily="2" charset="-122"/>
                        </a:rPr>
                        <a:t>with</a:t>
                      </a:r>
                      <a:r>
                        <a:rPr lang="tr-TR" sz="1400" b="0" kern="150" dirty="0">
                          <a:effectLst/>
                          <a:latin typeface="Bell MT" panose="02020503060305020303" pitchFamily="18" charset="0"/>
                          <a:ea typeface="SimSun" panose="02010600030101010101" pitchFamily="2" charset="-122"/>
                        </a:rPr>
                        <a:t> me </a:t>
                      </a:r>
                      <a:r>
                        <a:rPr lang="tr-TR" sz="1400" b="0" kern="150" dirty="0" err="1">
                          <a:effectLst/>
                          <a:latin typeface="Bell MT" panose="02020503060305020303" pitchFamily="18" charset="0"/>
                          <a:ea typeface="SimSun" panose="02010600030101010101" pitchFamily="2" charset="-122"/>
                        </a:rPr>
                        <a:t>neither</a:t>
                      </a:r>
                      <a:r>
                        <a:rPr lang="tr-TR" sz="1400" b="0" kern="150" dirty="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a</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mechanic</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nor</a:t>
                      </a:r>
                      <a:r>
                        <a:rPr lang="tr-TR" sz="1400" b="0" kern="150" dirty="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any</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passengers</a:t>
                      </a:r>
                      <a:r>
                        <a:rPr lang="tr-TR" sz="1400" b="0" kern="150" dirty="0">
                          <a:effectLst/>
                          <a:latin typeface="Bell MT" panose="02020503060305020303" pitchFamily="18" charset="0"/>
                          <a:ea typeface="SimSun" panose="02010600030101010101" pitchFamily="2" charset="-122"/>
                        </a:rPr>
                        <a:t>, I set </a:t>
                      </a:r>
                      <a:r>
                        <a:rPr lang="tr-TR" sz="1400" b="0" kern="150" dirty="0" err="1">
                          <a:effectLst/>
                          <a:latin typeface="Bell MT" panose="02020503060305020303" pitchFamily="18" charset="0"/>
                          <a:ea typeface="SimSun" panose="02010600030101010101" pitchFamily="2" charset="-122"/>
                        </a:rPr>
                        <a:t>myself</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to</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attempt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the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difficult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repairs</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all</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alone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It</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was</a:t>
                      </a:r>
                      <a:r>
                        <a:rPr lang="tr-TR" sz="1400" b="0" kern="150" dirty="0">
                          <a:effectLst/>
                          <a:latin typeface="Bell MT" panose="02020503060305020303" pitchFamily="18" charset="0"/>
                          <a:ea typeface="SimSun" panose="02010600030101010101" pitchFamily="2" charset="-122"/>
                        </a:rPr>
                        <a:t> a </a:t>
                      </a:r>
                      <a:r>
                        <a:rPr lang="tr-TR" sz="1400" b="0" kern="150" dirty="0" err="1">
                          <a:effectLst/>
                          <a:latin typeface="Bell MT" panose="02020503060305020303" pitchFamily="18" charset="0"/>
                          <a:ea typeface="SimSun" panose="02010600030101010101" pitchFamily="2" charset="-122"/>
                        </a:rPr>
                        <a:t>question</a:t>
                      </a:r>
                      <a:r>
                        <a:rPr lang="tr-TR" sz="1400" b="0" kern="150" dirty="0">
                          <a:effectLst/>
                          <a:latin typeface="Bell MT" panose="02020503060305020303" pitchFamily="18" charset="0"/>
                          <a:ea typeface="SimSun" panose="02010600030101010101" pitchFamily="2" charset="-122"/>
                        </a:rPr>
                        <a:t> of </a:t>
                      </a:r>
                      <a:r>
                        <a:rPr lang="tr-TR" sz="1400" b="0" kern="150" dirty="0" smtClean="0">
                          <a:effectLst/>
                          <a:latin typeface="Bell MT" panose="02020503060305020303" pitchFamily="18" charset="0"/>
                          <a:ea typeface="SimSun" panose="02010600030101010101" pitchFamily="2" charset="-122"/>
                        </a:rPr>
                        <a:t>life</a:t>
                      </a:r>
                      <a:r>
                        <a:rPr lang="tr-TR" sz="1400" b="0" kern="150" baseline="0" dirty="0" smtClean="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or</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death</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for</a:t>
                      </a:r>
                      <a:r>
                        <a:rPr lang="tr-TR" sz="1400" b="0" kern="150" dirty="0">
                          <a:effectLst/>
                          <a:latin typeface="Bell MT" panose="02020503060305020303" pitchFamily="18" charset="0"/>
                          <a:ea typeface="SimSun" panose="02010600030101010101" pitchFamily="2" charset="-122"/>
                        </a:rPr>
                        <a:t> me: I had </a:t>
                      </a:r>
                      <a:r>
                        <a:rPr lang="tr-TR" sz="1400" b="0" kern="150" dirty="0" err="1">
                          <a:effectLst/>
                          <a:latin typeface="Bell MT" panose="02020503060305020303" pitchFamily="18" charset="0"/>
                          <a:ea typeface="SimSun" panose="02010600030101010101" pitchFamily="2" charset="-122"/>
                        </a:rPr>
                        <a:t>scarcely</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enough</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drinking</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water</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to</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last</a:t>
                      </a:r>
                      <a:r>
                        <a:rPr lang="tr-TR" sz="1400" b="0" kern="150" dirty="0">
                          <a:effectLst/>
                          <a:latin typeface="Bell MT" panose="02020503060305020303" pitchFamily="18" charset="0"/>
                          <a:ea typeface="SimSun" panose="02010600030101010101" pitchFamily="2" charset="-122"/>
                        </a:rPr>
                        <a:t> a </a:t>
                      </a:r>
                      <a:r>
                        <a:rPr lang="tr-TR" sz="1400" b="0" kern="150" dirty="0" err="1">
                          <a:effectLst/>
                          <a:latin typeface="Bell MT" panose="02020503060305020303" pitchFamily="18" charset="0"/>
                          <a:ea typeface="SimSun" panose="02010600030101010101" pitchFamily="2" charset="-122"/>
                        </a:rPr>
                        <a:t>week</a:t>
                      </a:r>
                      <a:r>
                        <a:rPr lang="tr-TR" sz="1400" b="0" kern="150" dirty="0">
                          <a:effectLst/>
                          <a:latin typeface="Bell MT" panose="02020503060305020303" pitchFamily="18" charset="0"/>
                          <a:ea typeface="SimSun" panose="02010600030101010101" pitchFamily="2" charset="-122"/>
                        </a:rPr>
                        <a:t>.</a:t>
                      </a:r>
                    </a:p>
                    <a:p>
                      <a:pPr marL="0" marR="0" indent="0" algn="l" defTabSz="914400" rtl="0" eaLnBrk="1" fontAlgn="auto" latinLnBrk="0" hangingPunct="1">
                        <a:lnSpc>
                          <a:spcPct val="115000"/>
                        </a:lnSpc>
                        <a:spcBef>
                          <a:spcPts val="0"/>
                        </a:spcBef>
                        <a:spcAft>
                          <a:spcPts val="1000"/>
                        </a:spcAft>
                        <a:buClrTx/>
                        <a:buSzTx/>
                        <a:buFontTx/>
                        <a:buNone/>
                        <a:tabLst/>
                        <a:defRPr/>
                      </a:pPr>
                      <a:r>
                        <a:rPr lang="tr-TR" sz="1400" b="0" kern="150" dirty="0" err="1" smtClean="0">
                          <a:effectLst/>
                          <a:latin typeface="Bell MT" panose="02020503060305020303" pitchFamily="18" charset="0"/>
                          <a:ea typeface="SimSun" panose="02010600030101010101" pitchFamily="2" charset="-122"/>
                        </a:rPr>
                        <a:t>The</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Little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Prince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written</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and</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illustrated</a:t>
                      </a:r>
                      <a:r>
                        <a:rPr lang="tr-TR" sz="1400" b="0" kern="150" dirty="0">
                          <a:effectLst/>
                          <a:latin typeface="Bell MT" panose="02020503060305020303" pitchFamily="18" charset="0"/>
                          <a:ea typeface="SimSun" panose="02010600030101010101" pitchFamily="2" charset="-122"/>
                        </a:rPr>
                        <a:t> </a:t>
                      </a:r>
                      <a:r>
                        <a:rPr lang="tr-TR" sz="1400" b="0" kern="150" dirty="0" err="1" smtClean="0">
                          <a:effectLst/>
                          <a:latin typeface="Bell MT" panose="02020503060305020303" pitchFamily="18" charset="0"/>
                          <a:ea typeface="SimSun" panose="02010600030101010101" pitchFamily="2" charset="-122"/>
                        </a:rPr>
                        <a:t>byAntoine</a:t>
                      </a:r>
                      <a:r>
                        <a:rPr lang="tr-TR" sz="1400" b="0" kern="150" dirty="0" smtClean="0">
                          <a:effectLst/>
                          <a:latin typeface="Bell MT" panose="02020503060305020303" pitchFamily="18" charset="0"/>
                          <a:ea typeface="SimSun" panose="02010600030101010101" pitchFamily="2" charset="-122"/>
                        </a:rPr>
                        <a:t> de Saint </a:t>
                      </a:r>
                      <a:r>
                        <a:rPr lang="tr-TR" sz="1400" b="0" kern="150" dirty="0" err="1" smtClean="0">
                          <a:effectLst/>
                          <a:latin typeface="Bell MT" panose="02020503060305020303" pitchFamily="18" charset="0"/>
                          <a:ea typeface="SimSun" panose="02010600030101010101" pitchFamily="2" charset="-122"/>
                        </a:rPr>
                        <a:t>Exupéry</a:t>
                      </a:r>
                      <a:r>
                        <a:rPr lang="tr-TR" sz="1400" b="0" kern="150" dirty="0" smtClean="0">
                          <a:effectLst/>
                          <a:latin typeface="Bell MT" panose="02020503060305020303" pitchFamily="18" charset="0"/>
                          <a:ea typeface="SimSun" panose="02010600030101010101" pitchFamily="2" charset="-122"/>
                        </a:rPr>
                        <a:t>,</a:t>
                      </a:r>
                      <a:r>
                        <a:rPr lang="tr-TR" sz="1400" b="0" kern="150" baseline="0" dirty="0" smtClean="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translated</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from</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the</a:t>
                      </a:r>
                      <a:r>
                        <a:rPr lang="tr-TR" sz="1400" b="0" kern="150" dirty="0">
                          <a:effectLst/>
                          <a:latin typeface="Bell MT" panose="02020503060305020303" pitchFamily="18" charset="0"/>
                          <a:ea typeface="SimSun" panose="02010600030101010101" pitchFamily="2" charset="-122"/>
                        </a:rPr>
                        <a:t> French </a:t>
                      </a:r>
                      <a:r>
                        <a:rPr lang="tr-TR" sz="1400" b="0" kern="150" dirty="0" err="1">
                          <a:effectLst/>
                          <a:latin typeface="Bell MT" panose="02020503060305020303" pitchFamily="18" charset="0"/>
                          <a:ea typeface="SimSun" panose="02010600030101010101" pitchFamily="2" charset="-122"/>
                        </a:rPr>
                        <a:t>by</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Katherine</a:t>
                      </a:r>
                      <a:r>
                        <a:rPr lang="tr-TR" sz="1400" b="0" kern="150" dirty="0">
                          <a:effectLst/>
                          <a:latin typeface="Bell MT" panose="02020503060305020303" pitchFamily="18" charset="0"/>
                          <a:ea typeface="SimSun" panose="02010600030101010101" pitchFamily="2" charset="-122"/>
                        </a:rPr>
                        <a:t> </a:t>
                      </a:r>
                      <a:r>
                        <a:rPr lang="tr-TR" sz="1400" b="0" kern="150" dirty="0" err="1">
                          <a:effectLst/>
                          <a:latin typeface="Bell MT" panose="02020503060305020303" pitchFamily="18" charset="0"/>
                          <a:ea typeface="SimSun" panose="02010600030101010101" pitchFamily="2" charset="-122"/>
                        </a:rPr>
                        <a:t>Woods</a:t>
                      </a:r>
                      <a:endParaRPr lang="tr-TR" sz="1400" b="0" kern="150" dirty="0">
                        <a:effectLst/>
                        <a:latin typeface="Bell MT" panose="02020503060305020303" pitchFamily="18" charset="0"/>
                        <a:ea typeface="SimSun" panose="02010600030101010101" pitchFamily="2" charset="-122"/>
                      </a:endParaRPr>
                    </a:p>
                  </a:txBody>
                  <a:tcPr marL="34005" marR="34005" marT="0" marB="0">
                    <a:lnL>
                      <a:noFill/>
                    </a:lnL>
                    <a:lnR>
                      <a:noFill/>
                    </a:lnR>
                    <a:lnT>
                      <a:noFill/>
                    </a:lnT>
                    <a:lnB>
                      <a:noFill/>
                    </a:lnB>
                    <a:solidFill>
                      <a:schemeClr val="bg2">
                        <a:lumMod val="90000"/>
                      </a:schemeClr>
                    </a:solidFill>
                  </a:tcPr>
                </a:tc>
                <a:tc>
                  <a:txBody>
                    <a:bodyPr/>
                    <a:lstStyle/>
                    <a:p>
                      <a:pPr>
                        <a:lnSpc>
                          <a:spcPct val="115000"/>
                        </a:lnSpc>
                        <a:spcAft>
                          <a:spcPts val="1000"/>
                        </a:spcAft>
                      </a:pPr>
                      <a:r>
                        <a:rPr lang="tr-TR" sz="1400" b="0" kern="150" dirty="0">
                          <a:effectLst/>
                          <a:latin typeface="Bell MT" panose="02020503060305020303" pitchFamily="18" charset="0"/>
                          <a:ea typeface="SimSun" panose="02010600030101010101" pitchFamily="2" charset="-122"/>
                        </a:rPr>
                        <a:t>İşte böyle. Çevremde gerçek sohbetler yapabileceğim hiç kimse olmadan, tek başıma yaşadım. Ta ki altı yıl önce </a:t>
                      </a:r>
                      <a:r>
                        <a:rPr lang="tr-TR" sz="1400" b="0" kern="150" dirty="0" err="1">
                          <a:effectLst/>
                          <a:latin typeface="Bell MT" panose="02020503060305020303" pitchFamily="18" charset="0"/>
                          <a:ea typeface="SimSun" panose="02010600030101010101" pitchFamily="2" charset="-122"/>
                        </a:rPr>
                        <a:t>Sahara</a:t>
                      </a:r>
                      <a:r>
                        <a:rPr lang="tr-TR" sz="1400" b="0" kern="150" dirty="0">
                          <a:effectLst/>
                          <a:latin typeface="Bell MT" panose="02020503060305020303" pitchFamily="18" charset="0"/>
                          <a:ea typeface="SimSun" panose="02010600030101010101" pitchFamily="2" charset="-122"/>
                        </a:rPr>
                        <a:t> Çölü’nde uçağım kaza yapıncaya dek. Motorum arızalanmıştı. Yanımda ne bir teknisyen, ne de bir yolcu olmadığı için, onu kendim tamir etmek zorundaydım. Bu işin güç olacağını biliyor, ama sonunda başaracağımı umuyordum. Bu bir ölüm kalım meselesiydi. Yanımda bana ancak bir hafta yetecek kadar su vardı. </a:t>
                      </a:r>
                      <a:endParaRPr lang="tr-TR" sz="1400" b="0" kern="150" dirty="0" smtClean="0">
                        <a:effectLst/>
                        <a:latin typeface="Bell MT" panose="02020503060305020303" pitchFamily="18" charset="0"/>
                        <a:ea typeface="SimSun" panose="02010600030101010101" pitchFamily="2" charset="-122"/>
                      </a:endParaRPr>
                    </a:p>
                    <a:p>
                      <a:pPr>
                        <a:lnSpc>
                          <a:spcPct val="115000"/>
                        </a:lnSpc>
                        <a:spcAft>
                          <a:spcPts val="1000"/>
                        </a:spcAft>
                      </a:pPr>
                      <a:r>
                        <a:rPr lang="tr-TR" sz="1400" b="0" kern="150" dirty="0" smtClean="0">
                          <a:effectLst/>
                          <a:latin typeface="Bell MT" panose="02020503060305020303" pitchFamily="18" charset="0"/>
                          <a:ea typeface="SimSun" panose="02010600030101010101" pitchFamily="2" charset="-122"/>
                        </a:rPr>
                        <a:t>Küçük Prens, Çeviren? </a:t>
                      </a:r>
                    </a:p>
                    <a:p>
                      <a:pPr>
                        <a:lnSpc>
                          <a:spcPct val="115000"/>
                        </a:lnSpc>
                        <a:spcAft>
                          <a:spcPts val="1000"/>
                        </a:spcAft>
                      </a:pPr>
                      <a:r>
                        <a:rPr lang="tr-TR" sz="1400" b="0" kern="150" dirty="0" smtClean="0">
                          <a:effectLst/>
                          <a:latin typeface="Bell MT" panose="02020503060305020303" pitchFamily="18" charset="0"/>
                          <a:ea typeface="SimSun" panose="02010600030101010101" pitchFamily="2" charset="-122"/>
                        </a:rPr>
                        <a:t> </a:t>
                      </a:r>
                      <a:endParaRPr lang="tr-TR" sz="1400" b="0" kern="150" dirty="0">
                        <a:effectLst/>
                        <a:latin typeface="Bell MT" panose="02020503060305020303" pitchFamily="18" charset="0"/>
                        <a:ea typeface="SimSun" panose="02010600030101010101" pitchFamily="2" charset="-122"/>
                      </a:endParaRPr>
                    </a:p>
                  </a:txBody>
                  <a:tcPr marL="34005" marR="34005" marT="0" marB="0">
                    <a:lnL>
                      <a:noFill/>
                    </a:lnL>
                    <a:lnR>
                      <a:noFill/>
                    </a:lnR>
                    <a:lnT>
                      <a:noFill/>
                    </a:lnT>
                    <a:lnB>
                      <a:noFill/>
                    </a:lnB>
                    <a:solidFill>
                      <a:schemeClr val="accent1">
                        <a:lumMod val="20000"/>
                        <a:lumOff val="80000"/>
                      </a:schemeClr>
                    </a:solidFill>
                  </a:tcPr>
                </a:tc>
                <a:tc>
                  <a:txBody>
                    <a:bodyPr/>
                    <a:lstStyle/>
                    <a:p>
                      <a:pPr>
                        <a:lnSpc>
                          <a:spcPct val="115000"/>
                        </a:lnSpc>
                        <a:spcAft>
                          <a:spcPts val="1000"/>
                        </a:spcAft>
                      </a:pPr>
                      <a:r>
                        <a:rPr lang="tr-TR" sz="1400" b="0" kern="150" dirty="0">
                          <a:effectLst/>
                          <a:latin typeface="Bell MT" panose="02020503060305020303" pitchFamily="18" charset="0"/>
                          <a:ea typeface="SimSun" panose="02010600030101010101" pitchFamily="2" charset="-122"/>
                        </a:rPr>
                        <a:t>İşte böyle, kendisiyle </a:t>
                      </a:r>
                      <a:r>
                        <a:rPr lang="tr-TR" sz="1400" b="0" kern="150" dirty="0" smtClean="0">
                          <a:effectLst/>
                          <a:latin typeface="Bell MT" panose="02020503060305020303" pitchFamily="18" charset="0"/>
                          <a:ea typeface="SimSun" panose="02010600030101010101" pitchFamily="2" charset="-122"/>
                        </a:rPr>
                        <a:t>gerçekten</a:t>
                      </a:r>
                      <a:r>
                        <a:rPr lang="tr-TR" sz="1400" b="0" kern="150" baseline="0" dirty="0" smtClean="0">
                          <a:effectLst/>
                          <a:latin typeface="Bell MT" panose="02020503060305020303" pitchFamily="18" charset="0"/>
                          <a:ea typeface="SimSun" panose="02010600030101010101" pitchFamily="2" charset="-122"/>
                        </a:rPr>
                        <a:t> </a:t>
                      </a:r>
                      <a:r>
                        <a:rPr lang="tr-TR" sz="1400" b="0" kern="150" dirty="0" smtClean="0">
                          <a:effectLst/>
                          <a:latin typeface="Bell MT" panose="02020503060305020303" pitchFamily="18" charset="0"/>
                          <a:ea typeface="SimSun" panose="02010600030101010101" pitchFamily="2" charset="-122"/>
                        </a:rPr>
                        <a:t>konuşabileceğim </a:t>
                      </a:r>
                      <a:r>
                        <a:rPr lang="tr-TR" sz="1400" b="0" kern="150" dirty="0">
                          <a:effectLst/>
                          <a:latin typeface="Bell MT" panose="02020503060305020303" pitchFamily="18" charset="0"/>
                          <a:ea typeface="SimSun" panose="02010600030101010101" pitchFamily="2" charset="-122"/>
                        </a:rPr>
                        <a:t>kimsem olmadan, yalnız yaşadım, bundan altı yıl önce uçağım Sahra Çölü üzerinde bozuluncaya dek.. Motorun bir yerleri kırılmıştı. Yanımda ne motordan anlayan biri, ne de yolcu bulunmadığından, bu güç onarımı tek başıma kotaracaktım. Benim için ölüm dirim sorunuydu bu. Bu bir ölüm kalım meselesiydi. Sekiz gün yetecek kadar içme suyum vardı ancak. </a:t>
                      </a:r>
                    </a:p>
                    <a:p>
                      <a:pPr>
                        <a:lnSpc>
                          <a:spcPct val="115000"/>
                        </a:lnSpc>
                        <a:spcAft>
                          <a:spcPts val="1000"/>
                        </a:spcAft>
                      </a:pPr>
                      <a:r>
                        <a:rPr lang="tr-TR" sz="1400" b="0" kern="150" dirty="0" smtClean="0">
                          <a:effectLst/>
                          <a:latin typeface="Bell MT" panose="02020503060305020303" pitchFamily="18" charset="0"/>
                          <a:ea typeface="SimSun" panose="02010600030101010101" pitchFamily="2" charset="-122"/>
                        </a:rPr>
                        <a:t>Küçük Prens, Çeviren H. Tuncer, Ekin</a:t>
                      </a:r>
                      <a:r>
                        <a:rPr lang="tr-TR" sz="1400" b="0" kern="150" baseline="0" dirty="0" smtClean="0">
                          <a:effectLst/>
                          <a:latin typeface="Bell MT" panose="02020503060305020303" pitchFamily="18" charset="0"/>
                          <a:ea typeface="SimSun" panose="02010600030101010101" pitchFamily="2" charset="-122"/>
                        </a:rPr>
                        <a:t> Yay. </a:t>
                      </a:r>
                      <a:endParaRPr lang="tr-TR" sz="1400" b="0" kern="150" dirty="0" smtClean="0">
                        <a:effectLst/>
                        <a:latin typeface="Bell MT" panose="02020503060305020303" pitchFamily="18" charset="0"/>
                        <a:ea typeface="SimSun" panose="02010600030101010101" pitchFamily="2" charset="-122"/>
                      </a:endParaRPr>
                    </a:p>
                    <a:p>
                      <a:pPr>
                        <a:lnSpc>
                          <a:spcPct val="115000"/>
                        </a:lnSpc>
                        <a:spcAft>
                          <a:spcPts val="1000"/>
                        </a:spcAft>
                      </a:pPr>
                      <a:endParaRPr lang="tr-TR" sz="1400" b="0" kern="150" dirty="0" smtClean="0">
                        <a:effectLst/>
                        <a:latin typeface="Bell MT" panose="02020503060305020303" pitchFamily="18" charset="0"/>
                        <a:ea typeface="SimSun" panose="02010600030101010101" pitchFamily="2" charset="-122"/>
                      </a:endParaRPr>
                    </a:p>
                    <a:p>
                      <a:pPr>
                        <a:lnSpc>
                          <a:spcPct val="115000"/>
                        </a:lnSpc>
                        <a:spcAft>
                          <a:spcPts val="1000"/>
                        </a:spcAft>
                      </a:pPr>
                      <a:r>
                        <a:rPr lang="tr-TR" sz="1400" b="0" kern="150" dirty="0">
                          <a:effectLst/>
                          <a:latin typeface="Bell MT" panose="02020503060305020303" pitchFamily="18" charset="0"/>
                          <a:ea typeface="SimSun" panose="02010600030101010101" pitchFamily="2" charset="-122"/>
                        </a:rPr>
                        <a:t>		</a:t>
                      </a:r>
                    </a:p>
                    <a:p>
                      <a:pPr>
                        <a:lnSpc>
                          <a:spcPct val="115000"/>
                        </a:lnSpc>
                        <a:spcAft>
                          <a:spcPts val="1000"/>
                        </a:spcAft>
                      </a:pPr>
                      <a:r>
                        <a:rPr lang="tr-TR" sz="1400" b="0" kern="150" dirty="0">
                          <a:effectLst/>
                          <a:latin typeface="Bell MT" panose="02020503060305020303" pitchFamily="18" charset="0"/>
                          <a:ea typeface="SimSun" panose="02010600030101010101" pitchFamily="2" charset="-122"/>
                        </a:rPr>
                        <a:t>             </a:t>
                      </a:r>
                    </a:p>
                  </a:txBody>
                  <a:tcPr marL="34005" marR="34005" marT="0" marB="0">
                    <a:lnL>
                      <a:noFill/>
                    </a:lnL>
                    <a:lnR>
                      <a:noFill/>
                    </a:lnR>
                    <a:lnT>
                      <a:noFill/>
                    </a:lnT>
                    <a:lnB>
                      <a:noFill/>
                    </a:lnB>
                    <a:solidFill>
                      <a:schemeClr val="accent4">
                        <a:lumMod val="20000"/>
                        <a:lumOff val="80000"/>
                      </a:schemeClr>
                    </a:solidFill>
                  </a:tcPr>
                </a:tc>
                <a:extLst>
                  <a:ext uri="{0D108BD9-81ED-4DB2-BD59-A6C34878D82A}">
                    <a16:rowId xmlns:a16="http://schemas.microsoft.com/office/drawing/2014/main" xmlns="" val="837384358"/>
                  </a:ext>
                </a:extLst>
              </a:tr>
            </a:tbl>
          </a:graphicData>
        </a:graphic>
      </p:graphicFrame>
    </p:spTree>
    <p:extLst>
      <p:ext uri="{BB962C8B-B14F-4D97-AF65-F5344CB8AC3E}">
        <p14:creationId xmlns:p14="http://schemas.microsoft.com/office/powerpoint/2010/main" val="3515481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395536" y="404664"/>
          <a:ext cx="8229600" cy="38709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xmlns="" val="2827584216"/>
                    </a:ext>
                  </a:extLst>
                </a:gridCol>
                <a:gridCol w="2743200">
                  <a:extLst>
                    <a:ext uri="{9D8B030D-6E8A-4147-A177-3AD203B41FA5}">
                      <a16:colId xmlns:a16="http://schemas.microsoft.com/office/drawing/2014/main" xmlns="" val="3045474624"/>
                    </a:ext>
                  </a:extLst>
                </a:gridCol>
                <a:gridCol w="2743200">
                  <a:extLst>
                    <a:ext uri="{9D8B030D-6E8A-4147-A177-3AD203B41FA5}">
                      <a16:colId xmlns:a16="http://schemas.microsoft.com/office/drawing/2014/main" xmlns="" val="2574174206"/>
                    </a:ext>
                  </a:extLst>
                </a:gridCol>
              </a:tblGrid>
              <a:tr h="370840">
                <a:tc>
                  <a:txBody>
                    <a:bodyPr/>
                    <a:lstStyle/>
                    <a:p>
                      <a:r>
                        <a:rPr lang="it-IT" b="0" dirty="0" smtClean="0">
                          <a:solidFill>
                            <a:schemeClr val="tx1"/>
                          </a:solidFill>
                        </a:rPr>
                        <a:t>Un mattino Defendente Sapori stava distribuendo le pagnotte ai poveri</a:t>
                      </a:r>
                    </a:p>
                    <a:p>
                      <a:r>
                        <a:rPr lang="it-IT" b="0" dirty="0" smtClean="0">
                          <a:solidFill>
                            <a:schemeClr val="tx1"/>
                          </a:solidFill>
                        </a:rPr>
                        <a:t>quando un cane entra nel cortiletto. Era una bestia apparentemente randagia,</a:t>
                      </a:r>
                    </a:p>
                    <a:p>
                      <a:r>
                        <a:rPr lang="it-IT" b="0" dirty="0" smtClean="0">
                          <a:solidFill>
                            <a:schemeClr val="tx1"/>
                          </a:solidFill>
                        </a:rPr>
                        <a:t>abbastanza grossa, pelo ispido e volto mansueto. </a:t>
                      </a:r>
                      <a:endParaRPr lang="tr-TR" b="0" dirty="0" smtClean="0">
                        <a:solidFill>
                          <a:schemeClr val="tx1"/>
                        </a:solidFill>
                      </a:endParaRPr>
                    </a:p>
                    <a:p>
                      <a:r>
                        <a:rPr lang="tr-TR" b="0" dirty="0" smtClean="0">
                          <a:solidFill>
                            <a:schemeClr val="tx1"/>
                          </a:solidFill>
                        </a:rPr>
                        <a:t>…</a:t>
                      </a:r>
                      <a:endParaRPr lang="it-IT" b="0" dirty="0" smtClean="0">
                        <a:solidFill>
                          <a:schemeClr val="tx1"/>
                        </a:solidFill>
                      </a:endParaRPr>
                    </a:p>
                    <a:p>
                      <a:r>
                        <a:rPr lang="tr-TR" sz="1600" b="0" dirty="0" err="1" smtClean="0">
                          <a:solidFill>
                            <a:schemeClr val="tx1"/>
                          </a:solidFill>
                        </a:rPr>
                        <a:t>Il</a:t>
                      </a:r>
                      <a:r>
                        <a:rPr lang="tr-TR" sz="1600" b="0" baseline="0" dirty="0" smtClean="0">
                          <a:solidFill>
                            <a:schemeClr val="tx1"/>
                          </a:solidFill>
                        </a:rPr>
                        <a:t> </a:t>
                      </a:r>
                      <a:r>
                        <a:rPr lang="tr-TR" sz="1600" b="0" baseline="0" dirty="0" err="1" smtClean="0">
                          <a:solidFill>
                            <a:schemeClr val="tx1"/>
                          </a:solidFill>
                        </a:rPr>
                        <a:t>Cane</a:t>
                      </a:r>
                      <a:r>
                        <a:rPr lang="tr-TR" sz="1600" b="0" baseline="0" dirty="0" smtClean="0">
                          <a:solidFill>
                            <a:schemeClr val="tx1"/>
                          </a:solidFill>
                        </a:rPr>
                        <a:t> Che Ha </a:t>
                      </a:r>
                      <a:r>
                        <a:rPr lang="tr-TR" sz="1600" b="0" baseline="0" dirty="0" err="1" smtClean="0">
                          <a:solidFill>
                            <a:schemeClr val="tx1"/>
                          </a:solidFill>
                        </a:rPr>
                        <a:t>Visto</a:t>
                      </a:r>
                      <a:r>
                        <a:rPr lang="tr-TR" sz="1600" b="0" baseline="0" dirty="0" smtClean="0">
                          <a:solidFill>
                            <a:schemeClr val="tx1"/>
                          </a:solidFill>
                        </a:rPr>
                        <a:t> </a:t>
                      </a:r>
                      <a:r>
                        <a:rPr lang="tr-TR" sz="1600" b="0" baseline="0" dirty="0" err="1" smtClean="0">
                          <a:solidFill>
                            <a:schemeClr val="tx1"/>
                          </a:solidFill>
                        </a:rPr>
                        <a:t>Dio</a:t>
                      </a:r>
                      <a:r>
                        <a:rPr lang="tr-TR" sz="1600" b="0" baseline="0" dirty="0" smtClean="0">
                          <a:solidFill>
                            <a:schemeClr val="tx1"/>
                          </a:solidFill>
                        </a:rPr>
                        <a:t>, Dino </a:t>
                      </a:r>
                      <a:r>
                        <a:rPr lang="tr-TR" sz="1600" b="0" baseline="0" dirty="0" err="1" smtClean="0">
                          <a:solidFill>
                            <a:schemeClr val="tx1"/>
                          </a:solidFill>
                        </a:rPr>
                        <a:t>Buzzati</a:t>
                      </a:r>
                      <a:r>
                        <a:rPr lang="tr-TR" sz="1600" b="0" baseline="0" dirty="0" smtClean="0">
                          <a:solidFill>
                            <a:schemeClr val="tx1"/>
                          </a:solidFill>
                        </a:rPr>
                        <a:t>, 1968</a:t>
                      </a:r>
                      <a:endParaRPr lang="tr-TR" sz="1600" b="0" dirty="0">
                        <a:solidFill>
                          <a:schemeClr val="tx1"/>
                        </a:solidFill>
                      </a:endParaRPr>
                    </a:p>
                  </a:txBody>
                  <a:tcPr>
                    <a:noFill/>
                  </a:tcPr>
                </a:tc>
                <a:tc>
                  <a:txBody>
                    <a:bodyPr/>
                    <a:lstStyle/>
                    <a:p>
                      <a:r>
                        <a:rPr lang="tr-TR" b="0" dirty="0" smtClean="0">
                          <a:solidFill>
                            <a:schemeClr val="tx1"/>
                          </a:solidFill>
                        </a:rPr>
                        <a:t>Bir sabah </a:t>
                      </a:r>
                      <a:r>
                        <a:rPr lang="tr-TR" b="0" dirty="0" err="1" smtClean="0">
                          <a:solidFill>
                            <a:schemeClr val="tx1"/>
                          </a:solidFill>
                        </a:rPr>
                        <a:t>Defendente</a:t>
                      </a:r>
                      <a:r>
                        <a:rPr lang="tr-TR" b="0" dirty="0" smtClean="0">
                          <a:solidFill>
                            <a:schemeClr val="tx1"/>
                          </a:solidFill>
                        </a:rPr>
                        <a:t> </a:t>
                      </a:r>
                      <a:r>
                        <a:rPr lang="tr-TR" b="0" dirty="0" err="1" smtClean="0">
                          <a:solidFill>
                            <a:schemeClr val="tx1"/>
                          </a:solidFill>
                        </a:rPr>
                        <a:t>Sapori</a:t>
                      </a:r>
                      <a:r>
                        <a:rPr lang="tr-TR" b="0" dirty="0" smtClean="0">
                          <a:solidFill>
                            <a:schemeClr val="tx1"/>
                          </a:solidFill>
                        </a:rPr>
                        <a:t> küçük</a:t>
                      </a:r>
                      <a:r>
                        <a:rPr lang="tr-TR" b="0" baseline="0" dirty="0" smtClean="0">
                          <a:solidFill>
                            <a:schemeClr val="tx1"/>
                          </a:solidFill>
                        </a:rPr>
                        <a:t> somunları yoksullara dağıtırken, küçük avludan içeri ilk kez bir köpek girdi. Görünüşe bakılırsa başıboş bir hayvandı bu, oldukça tombuldu, tüyleri dikti ve yumuşak huyluya benziyordu. </a:t>
                      </a:r>
                    </a:p>
                    <a:p>
                      <a:endParaRPr lang="tr-TR" b="0" baseline="0" dirty="0" smtClean="0">
                        <a:solidFill>
                          <a:schemeClr val="tx1"/>
                        </a:solidFill>
                      </a:endParaRPr>
                    </a:p>
                    <a:p>
                      <a:r>
                        <a:rPr lang="tr-TR" sz="1600" b="0" baseline="0" dirty="0" smtClean="0">
                          <a:solidFill>
                            <a:schemeClr val="tx1"/>
                          </a:solidFill>
                        </a:rPr>
                        <a:t>Tanrıyı Gören Köpek, Çev. R. Teksoy, Can Yay. 1992</a:t>
                      </a:r>
                      <a:endParaRPr lang="tr-TR" sz="1600" b="0" dirty="0">
                        <a:solidFill>
                          <a:schemeClr val="tx1"/>
                        </a:solidFill>
                      </a:endParaRPr>
                    </a:p>
                  </a:txBody>
                  <a:tcPr>
                    <a:solidFill>
                      <a:schemeClr val="bg1">
                        <a:lumMod val="85000"/>
                      </a:schemeClr>
                    </a:solidFill>
                  </a:tcPr>
                </a:tc>
                <a:tc>
                  <a:txBody>
                    <a:bodyPr/>
                    <a:lstStyle/>
                    <a:p>
                      <a:r>
                        <a:rPr lang="tr-TR" b="0" dirty="0" smtClean="0">
                          <a:solidFill>
                            <a:schemeClr val="tx1"/>
                          </a:solidFill>
                        </a:rPr>
                        <a:t>Bir sabah </a:t>
                      </a:r>
                      <a:r>
                        <a:rPr lang="tr-TR" b="0" dirty="0" err="1" smtClean="0">
                          <a:solidFill>
                            <a:schemeClr val="tx1"/>
                          </a:solidFill>
                        </a:rPr>
                        <a:t>Defendente</a:t>
                      </a:r>
                      <a:r>
                        <a:rPr lang="tr-TR" b="0" dirty="0" smtClean="0">
                          <a:solidFill>
                            <a:schemeClr val="tx1"/>
                          </a:solidFill>
                        </a:rPr>
                        <a:t> </a:t>
                      </a:r>
                      <a:r>
                        <a:rPr lang="tr-TR" b="0" dirty="0" err="1" smtClean="0">
                          <a:solidFill>
                            <a:schemeClr val="tx1"/>
                          </a:solidFill>
                        </a:rPr>
                        <a:t>Sapori</a:t>
                      </a:r>
                      <a:r>
                        <a:rPr lang="tr-TR" b="0" dirty="0" smtClean="0">
                          <a:solidFill>
                            <a:schemeClr val="tx1"/>
                          </a:solidFill>
                        </a:rPr>
                        <a:t> ekmekleri dağıtırken avluya bir köpek girdi. Başıboş olduğu izlenimi veren, oldukça iri,</a:t>
                      </a:r>
                      <a:r>
                        <a:rPr lang="tr-TR" b="0" baseline="0" dirty="0" smtClean="0">
                          <a:solidFill>
                            <a:schemeClr val="tx1"/>
                          </a:solidFill>
                        </a:rPr>
                        <a:t> kıvırcık tüylü, yumuşak bakışlı bir köpekti.</a:t>
                      </a:r>
                    </a:p>
                    <a:p>
                      <a:endParaRPr lang="tr-TR" b="0" baseline="0" dirty="0" smtClean="0">
                        <a:solidFill>
                          <a:schemeClr val="tx1"/>
                        </a:solidFill>
                      </a:endParaRPr>
                    </a:p>
                    <a:p>
                      <a:endParaRPr lang="tr-TR" b="0" baseline="0" dirty="0" smtClean="0">
                        <a:solidFill>
                          <a:schemeClr val="tx1"/>
                        </a:solidFill>
                      </a:endParaRPr>
                    </a:p>
                    <a:p>
                      <a:endParaRPr lang="tr-TR" b="0" baseline="0" dirty="0" smtClean="0">
                        <a:solidFill>
                          <a:schemeClr val="tx1"/>
                        </a:solidFill>
                      </a:endParaRPr>
                    </a:p>
                    <a:p>
                      <a:endParaRPr lang="tr-TR" b="0" baseline="0" dirty="0" smtClean="0">
                        <a:solidFill>
                          <a:schemeClr val="tx1"/>
                        </a:solidFill>
                      </a:endParaRPr>
                    </a:p>
                    <a:p>
                      <a:r>
                        <a:rPr lang="tr-TR" sz="1600" b="0" dirty="0" smtClean="0">
                          <a:solidFill>
                            <a:schemeClr val="tx1"/>
                          </a:solidFill>
                        </a:rPr>
                        <a:t>Tanrıyı Görmüş Köpek, Çev. İ. Akay, Milliyet Yay. 1995</a:t>
                      </a:r>
                    </a:p>
                    <a:p>
                      <a:endParaRPr lang="tr-TR" b="0" dirty="0">
                        <a:solidFill>
                          <a:schemeClr val="tx1"/>
                        </a:solidFill>
                      </a:endParaRPr>
                    </a:p>
                  </a:txBody>
                  <a:tcPr>
                    <a:solidFill>
                      <a:schemeClr val="bg2">
                        <a:lumMod val="90000"/>
                      </a:schemeClr>
                    </a:solidFill>
                  </a:tcPr>
                </a:tc>
                <a:extLst>
                  <a:ext uri="{0D108BD9-81ED-4DB2-BD59-A6C34878D82A}">
                    <a16:rowId xmlns:a16="http://schemas.microsoft.com/office/drawing/2014/main" xmlns="" val="331166182"/>
                  </a:ext>
                </a:extLst>
              </a:tr>
            </a:tbl>
          </a:graphicData>
        </a:graphic>
      </p:graphicFrame>
    </p:spTree>
    <p:extLst>
      <p:ext uri="{BB962C8B-B14F-4D97-AF65-F5344CB8AC3E}">
        <p14:creationId xmlns:p14="http://schemas.microsoft.com/office/powerpoint/2010/main" val="2810158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476672"/>
            <a:ext cx="7886700" cy="5700291"/>
          </a:xfrm>
        </p:spPr>
        <p:txBody>
          <a:bodyPr>
            <a:normAutofit/>
          </a:bodyPr>
          <a:lstStyle/>
          <a:p>
            <a:pPr marL="0" indent="0">
              <a:buNone/>
            </a:pPr>
            <a:r>
              <a:rPr lang="tr-TR" sz="2000" dirty="0" smtClean="0"/>
              <a:t>Kaynaklar</a:t>
            </a:r>
          </a:p>
          <a:p>
            <a:pPr marL="0" indent="0">
              <a:buNone/>
            </a:pPr>
            <a:r>
              <a:rPr lang="tr-TR" sz="2000" dirty="0" smtClean="0"/>
              <a:t>Göktürk, A. (1994). Çeviri Dillerin Dili. İstanbul: YKY.</a:t>
            </a:r>
          </a:p>
          <a:p>
            <a:pPr marL="0" indent="0">
              <a:buNone/>
            </a:pPr>
            <a:r>
              <a:rPr lang="en-US" sz="2000" dirty="0" err="1" smtClean="0"/>
              <a:t>Toury</a:t>
            </a:r>
            <a:r>
              <a:rPr lang="en-US" sz="2000" dirty="0" smtClean="0"/>
              <a:t>, G. (1995). Descriptive Translation Studies </a:t>
            </a:r>
            <a:r>
              <a:rPr lang="en-US" sz="2000" smtClean="0"/>
              <a:t>and Beyond. </a:t>
            </a:r>
            <a:r>
              <a:rPr lang="en-US" sz="2000" dirty="0" smtClean="0"/>
              <a:t>Amsterdam: John</a:t>
            </a:r>
            <a:r>
              <a:rPr lang="tr-TR" sz="2000" dirty="0" smtClean="0"/>
              <a:t> </a:t>
            </a:r>
            <a:r>
              <a:rPr lang="en-US" sz="2000" dirty="0" err="1" smtClean="0"/>
              <a:t>Benjamins</a:t>
            </a:r>
            <a:r>
              <a:rPr lang="en-US" sz="2000" dirty="0" smtClean="0"/>
              <a:t>.</a:t>
            </a:r>
            <a:endParaRPr lang="tr-TR" sz="2000" dirty="0"/>
          </a:p>
        </p:txBody>
      </p:sp>
      <p:sp>
        <p:nvSpPr>
          <p:cNvPr id="6" name="Dikdörtgen 5"/>
          <p:cNvSpPr/>
          <p:nvPr/>
        </p:nvSpPr>
        <p:spPr>
          <a:xfrm>
            <a:off x="2286000" y="2967335"/>
            <a:ext cx="4572000" cy="369332"/>
          </a:xfrm>
          <a:prstGeom prst="rect">
            <a:avLst/>
          </a:prstGeom>
        </p:spPr>
        <p:txBody>
          <a:bodyPr>
            <a:spAutoFit/>
          </a:bodyPr>
          <a:lstStyle/>
          <a:p>
            <a:endParaRPr lang="tr-TR" dirty="0"/>
          </a:p>
        </p:txBody>
      </p:sp>
    </p:spTree>
    <p:extLst>
      <p:ext uri="{BB962C8B-B14F-4D97-AF65-F5344CB8AC3E}">
        <p14:creationId xmlns:p14="http://schemas.microsoft.com/office/powerpoint/2010/main" val="694274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692696"/>
            <a:ext cx="7886700" cy="5688632"/>
          </a:xfrm>
        </p:spPr>
        <p:txBody>
          <a:bodyPr>
            <a:normAutofit/>
          </a:bodyPr>
          <a:lstStyle/>
          <a:p>
            <a:pPr marL="0" indent="0" algn="just">
              <a:buNone/>
            </a:pPr>
            <a:r>
              <a:rPr lang="tr-TR" sz="2000" dirty="0" err="1" smtClean="0"/>
              <a:t>Holmes</a:t>
            </a:r>
            <a:r>
              <a:rPr lang="tr-TR" sz="2000" dirty="0" smtClean="0"/>
              <a:t> (1978) yazın metninin çevirisinde yazınsal çeviri sürecinden yola çıkarak yeterli bir yaklaşım biçimi geliştirilmesi zorunluluğunu belirtir.</a:t>
            </a:r>
          </a:p>
          <a:p>
            <a:pPr marL="0" indent="0" algn="just">
              <a:buNone/>
            </a:pPr>
            <a:r>
              <a:rPr lang="tr-TR" sz="2000" dirty="0" err="1" smtClean="0"/>
              <a:t>Holmes’a</a:t>
            </a:r>
            <a:r>
              <a:rPr lang="tr-TR" sz="2000" dirty="0" smtClean="0"/>
              <a:t> göre yazın metni üç tür bilgiyi bir arada iletir.</a:t>
            </a:r>
          </a:p>
          <a:p>
            <a:pPr marL="0" indent="0" algn="just">
              <a:buNone/>
            </a:pPr>
            <a:r>
              <a:rPr lang="tr-TR" sz="2000" dirty="0" smtClean="0"/>
              <a:t>Bu bilginin birinci türü metindeki dilbilimsel yapının haritasından, ikinci türü yazınsal yapıtın haritasından, üçüncü türü ise kültürel yapının haritasından izlenmeyi gerektirir.</a:t>
            </a:r>
          </a:p>
          <a:p>
            <a:pPr marL="0" indent="0" algn="just">
              <a:buNone/>
            </a:pPr>
            <a:endParaRPr lang="tr-TR" sz="2000" dirty="0"/>
          </a:p>
          <a:p>
            <a:pPr marL="0" indent="0" algn="just">
              <a:buNone/>
            </a:pPr>
            <a:r>
              <a:rPr lang="tr-TR" sz="2000" dirty="0" smtClean="0"/>
              <a:t>Yazın metninin yoğruluşunda üç tür bilgiden kaynaklanan üç temel özelliğin çeviri sürecinin ya da ürünlerinin incelenmesinde çıkış noktası yapılması önerilmiştir (</a:t>
            </a:r>
            <a:r>
              <a:rPr lang="tr-TR" sz="2000" dirty="0" err="1" smtClean="0"/>
              <a:t>Holmes</a:t>
            </a:r>
            <a:r>
              <a:rPr lang="tr-TR" sz="2000" dirty="0" smtClean="0"/>
              <a:t>, 1972; </a:t>
            </a:r>
            <a:r>
              <a:rPr lang="tr-TR" sz="2000" dirty="0" err="1" smtClean="0"/>
              <a:t>Lefevere</a:t>
            </a:r>
            <a:r>
              <a:rPr lang="tr-TR" sz="2000" dirty="0" smtClean="0"/>
              <a:t>, 1970).</a:t>
            </a:r>
          </a:p>
          <a:p>
            <a:pPr marL="0" indent="0" algn="just">
              <a:buNone/>
            </a:pPr>
            <a:endParaRPr lang="tr-TR" sz="2000" dirty="0" smtClean="0"/>
          </a:p>
          <a:p>
            <a:pPr marL="0" indent="0" algn="just">
              <a:buNone/>
            </a:pPr>
            <a:endParaRPr lang="tr-T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20688"/>
            <a:ext cx="7886700" cy="5556275"/>
          </a:xfrm>
        </p:spPr>
        <p:txBody>
          <a:bodyPr>
            <a:normAutofit/>
          </a:bodyPr>
          <a:lstStyle/>
          <a:p>
            <a:pPr marL="0" indent="0" algn="just">
              <a:buNone/>
            </a:pPr>
            <a:r>
              <a:rPr lang="tr-TR" sz="2000" dirty="0" err="1" smtClean="0"/>
              <a:t>Kristeva’nın</a:t>
            </a:r>
            <a:r>
              <a:rPr lang="tr-TR" sz="2000" dirty="0" smtClean="0"/>
              <a:t> göstergebilim kuramından etkilenen bu öneri, yazın metninin temelindeki üç özelliği şöyle adlandırır.</a:t>
            </a:r>
          </a:p>
          <a:p>
            <a:pPr marL="0" indent="0" algn="just">
              <a:buNone/>
            </a:pPr>
            <a:r>
              <a:rPr lang="tr-TR" sz="2000" dirty="0" smtClean="0"/>
              <a:t>   </a:t>
            </a:r>
            <a:r>
              <a:rPr lang="tr-TR" sz="2000" dirty="0" err="1" smtClean="0"/>
              <a:t>Metinsellik</a:t>
            </a:r>
            <a:r>
              <a:rPr lang="tr-TR" sz="2000" dirty="0" smtClean="0"/>
              <a:t> (dilbilimsel öğelerin eklemlenişiyle bir metin oluşturulması)</a:t>
            </a:r>
          </a:p>
          <a:p>
            <a:pPr marL="0" indent="0" algn="just">
              <a:buNone/>
            </a:pPr>
            <a:r>
              <a:rPr lang="tr-TR" sz="2000" dirty="0" smtClean="0"/>
              <a:t>   Bağlamlılık (metnin belli bir kültürel ortamda varlık kazanması)</a:t>
            </a:r>
          </a:p>
          <a:p>
            <a:pPr marL="0" indent="0" algn="just">
              <a:buNone/>
            </a:pPr>
            <a:r>
              <a:rPr lang="tr-TR" sz="2000" dirty="0" smtClean="0"/>
              <a:t>   </a:t>
            </a:r>
            <a:r>
              <a:rPr lang="tr-TR" sz="2000" dirty="0" err="1" smtClean="0"/>
              <a:t>Metinlerarası</a:t>
            </a:r>
            <a:r>
              <a:rPr lang="tr-TR" sz="2000" dirty="0" smtClean="0"/>
              <a:t> etkileşim (metnin dil içindeki metinlerin tümüyle uzaktan ya da yakından ilişkili olması)</a:t>
            </a:r>
          </a:p>
          <a:p>
            <a:pPr marL="0" indent="0" algn="just">
              <a:buNone/>
            </a:pPr>
            <a:endParaRPr lang="tr-TR" sz="2000" dirty="0" smtClean="0"/>
          </a:p>
          <a:p>
            <a:pPr marL="0" indent="0" algn="just">
              <a:buNone/>
            </a:pPr>
            <a:r>
              <a:rPr lang="tr-TR" sz="2000" dirty="0" smtClean="0"/>
              <a:t>Her özgün yazınsal yapıt, bir dile, kültüre, tarihsel ortama, yazın  geleneğine bağlı olarak bu özellikleri gösterir. Yalnız, bir çeviri yapıt da, çeviri dilinin bütün bir dil-yazın dizgesi içinde, aynı özellikleri sürdürmek zorundadır. Başka deyişle, çevirmen hem özgün yapıtı değişik bir dile aktarmak, hem de o değişik dilde bir yazınsal yapıt olarak benimsetmek yükümlülüğündedir. Söz konusu yapıt, bir yandan başka bir kültürün, çağın, yörenin ürünüdür, bir yandan da çeviri dilinin yazın gelenekleri içindeki benzerleriyle türdeş olabilmek zorundadır.</a:t>
            </a:r>
            <a:endParaRPr lang="tr-TR" sz="2000" dirty="0"/>
          </a:p>
        </p:txBody>
      </p:sp>
    </p:spTree>
    <p:extLst>
      <p:ext uri="{BB962C8B-B14F-4D97-AF65-F5344CB8AC3E}">
        <p14:creationId xmlns:p14="http://schemas.microsoft.com/office/powerpoint/2010/main" val="752085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467544" y="332656"/>
            <a:ext cx="7886700" cy="6264696"/>
          </a:xfrm>
        </p:spPr>
        <p:txBody>
          <a:bodyPr>
            <a:normAutofit/>
          </a:bodyPr>
          <a:lstStyle/>
          <a:p>
            <a:pPr>
              <a:buNone/>
            </a:pPr>
            <a:r>
              <a:rPr lang="tr-TR" dirty="0" smtClean="0"/>
              <a:t>   İlkeler Arayışı</a:t>
            </a:r>
          </a:p>
          <a:p>
            <a:pPr algn="just">
              <a:buNone/>
            </a:pPr>
            <a:r>
              <a:rPr lang="tr-TR" dirty="0" smtClean="0"/>
              <a:t>   </a:t>
            </a:r>
            <a:r>
              <a:rPr lang="tr-TR" sz="2000" dirty="0" smtClean="0"/>
              <a:t>Değişik çağlarda, çevirmenlerin ve yazarların söz ettikleri, genelleyici, bulanık, birbiriyle bağdaşmayan ilkeleri </a:t>
            </a:r>
            <a:r>
              <a:rPr lang="tr-TR" sz="2000" dirty="0" err="1" smtClean="0"/>
              <a:t>Savory</a:t>
            </a:r>
            <a:r>
              <a:rPr lang="tr-TR" sz="2000" dirty="0" smtClean="0"/>
              <a:t> (1968) karşıt seçenek çiftleri olarak aşağıdaki biçimiyle sıralar:</a:t>
            </a:r>
          </a:p>
          <a:p>
            <a:pPr algn="just">
              <a:buNone/>
            </a:pPr>
            <a:endParaRPr lang="tr-TR" sz="2000" dirty="0" smtClean="0"/>
          </a:p>
          <a:p>
            <a:pPr lvl="1" algn="just">
              <a:buNone/>
            </a:pPr>
            <a:r>
              <a:rPr lang="tr-TR" dirty="0" smtClean="0"/>
              <a:t>Çeviri özgün yapıtın sözcüklerini vermelidir.</a:t>
            </a:r>
          </a:p>
          <a:p>
            <a:pPr lvl="1" algn="just">
              <a:buNone/>
            </a:pPr>
            <a:r>
              <a:rPr lang="tr-TR" dirty="0" smtClean="0"/>
              <a:t>Çeviri özgün yapıtın düşüncelerini vermelidir.</a:t>
            </a:r>
          </a:p>
          <a:p>
            <a:pPr lvl="1" algn="just">
              <a:buNone/>
            </a:pPr>
            <a:r>
              <a:rPr lang="tr-TR" dirty="0" smtClean="0"/>
              <a:t>Çeviri özgün yapıt gibi okunabilmelidir.</a:t>
            </a:r>
          </a:p>
          <a:p>
            <a:pPr lvl="1" algn="just">
              <a:buNone/>
            </a:pPr>
            <a:r>
              <a:rPr lang="tr-TR" dirty="0" smtClean="0"/>
              <a:t>Çeviri </a:t>
            </a:r>
            <a:r>
              <a:rPr lang="tr-TR" dirty="0" err="1" smtClean="0"/>
              <a:t>çeviri</a:t>
            </a:r>
            <a:r>
              <a:rPr lang="tr-TR" dirty="0" smtClean="0"/>
              <a:t> gibi okunabilmelidir.</a:t>
            </a:r>
          </a:p>
          <a:p>
            <a:pPr lvl="1" algn="just">
              <a:buNone/>
            </a:pPr>
            <a:r>
              <a:rPr lang="tr-TR" dirty="0" smtClean="0"/>
              <a:t>Çeviri özgün yapıtın biçemini yansıtmalıdır.</a:t>
            </a:r>
          </a:p>
          <a:p>
            <a:pPr lvl="1" algn="just">
              <a:buNone/>
            </a:pPr>
            <a:r>
              <a:rPr lang="tr-TR" dirty="0" smtClean="0"/>
              <a:t>Çeviri çevirmenin biçemini yansıtmalıdır.</a:t>
            </a:r>
          </a:p>
          <a:p>
            <a:pPr lvl="1" algn="just">
              <a:buNone/>
            </a:pPr>
            <a:r>
              <a:rPr lang="tr-TR" dirty="0" smtClean="0"/>
              <a:t>Çeviri özgün yapıtın çağdaşı bir yapıt gibi okunabilmelidir.</a:t>
            </a:r>
          </a:p>
          <a:p>
            <a:pPr lvl="1" algn="just">
              <a:buNone/>
            </a:pPr>
            <a:r>
              <a:rPr lang="tr-TR" dirty="0" smtClean="0"/>
              <a:t>Çeviri çevirmenin çağdaşı bir yapıt gibi okunmalıdır</a:t>
            </a:r>
          </a:p>
          <a:p>
            <a:pPr lvl="1" algn="just">
              <a:buNone/>
            </a:pPr>
            <a:r>
              <a:rPr lang="tr-TR" dirty="0" smtClean="0"/>
              <a:t>Çeviri özgün yapıta ekler yapabilir, gereken yerleri çıkarabilir.</a:t>
            </a:r>
          </a:p>
          <a:p>
            <a:pPr lvl="1" algn="just">
              <a:buNone/>
            </a:pPr>
            <a:r>
              <a:rPr lang="tr-TR" dirty="0" smtClean="0"/>
              <a:t>Çeviri özgün yapıta ek yapamaz, ondan hiçbir şeyi çıkaramaz.</a:t>
            </a:r>
          </a:p>
          <a:p>
            <a:pPr lvl="1" algn="just">
              <a:buNone/>
            </a:pPr>
            <a:r>
              <a:rPr lang="tr-TR" dirty="0" smtClean="0"/>
              <a:t>Koşuğun çevirisi düz yazıyla yapılmalıdır.</a:t>
            </a:r>
          </a:p>
          <a:p>
            <a:pPr lvl="1" algn="just">
              <a:buNone/>
            </a:pPr>
            <a:r>
              <a:rPr lang="tr-TR" dirty="0" smtClean="0"/>
              <a:t>Koşuğun çevirisi koşukla yapılmalıdır.</a:t>
            </a:r>
          </a:p>
          <a:p>
            <a:pPr algn="just">
              <a:buNone/>
            </a:pPr>
            <a:r>
              <a:rPr lang="tr-TR" sz="2000" dirty="0" smtClean="0"/>
              <a:t>	Bu seçenek çiftleri soyut nitelikte olup çevirmeni yönlendirmede çözüm sunmazlar.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404664"/>
            <a:ext cx="7886700" cy="5700291"/>
          </a:xfrm>
        </p:spPr>
        <p:txBody>
          <a:bodyPr/>
          <a:lstStyle/>
          <a:p>
            <a:pPr marL="0" indent="0" algn="just">
              <a:buNone/>
            </a:pPr>
            <a:r>
              <a:rPr lang="tr-TR" dirty="0" smtClean="0"/>
              <a:t>Çevirmeni yönlendiren ilkeler (</a:t>
            </a:r>
            <a:r>
              <a:rPr lang="tr-TR" dirty="0" err="1" smtClean="0"/>
              <a:t>Toury</a:t>
            </a:r>
            <a:r>
              <a:rPr lang="tr-TR" dirty="0" smtClean="0"/>
              <a:t>, 1980)</a:t>
            </a:r>
          </a:p>
          <a:p>
            <a:pPr marL="0" indent="0" algn="just">
              <a:buNone/>
            </a:pPr>
            <a:r>
              <a:rPr lang="tr-TR" sz="2000" dirty="0" smtClean="0"/>
              <a:t>Bu ilkelerden bir bölümü doğrudan doğruya, hedef dil kültürünün birtakım özellikleriyle, gelenekleriyle ilgilidir. İkinci bir bölümü ise, çevirmenin, çeviri sürecinde dilbilimse karşılıklarının seçilmesi, dağılımı, yapıtın amaç dilde belli bir yazınsal geleneğe, türe, yazma tutumuna yerleştirilmesi konusundaki uygulamalarıyla ilgilidir. </a:t>
            </a:r>
          </a:p>
          <a:p>
            <a:pPr marL="0" indent="0" algn="just">
              <a:buNone/>
            </a:pPr>
            <a:r>
              <a:rPr lang="tr-TR" sz="2000" dirty="0" smtClean="0"/>
              <a:t>Birinci bölümdeki ilkeler "öncül ilkeler", ikinci bölümdekiler ise "</a:t>
            </a:r>
            <a:r>
              <a:rPr lang="tr-TR" sz="2000" dirty="0" err="1" smtClean="0"/>
              <a:t>işlemsel</a:t>
            </a:r>
            <a:r>
              <a:rPr lang="tr-TR" sz="2000" dirty="0" smtClean="0"/>
              <a:t> ilkeler" olarak adlandırılmıştır (</a:t>
            </a:r>
            <a:r>
              <a:rPr lang="tr-TR" sz="2000" dirty="0" err="1" smtClean="0"/>
              <a:t>Toury</a:t>
            </a:r>
            <a:r>
              <a:rPr lang="tr-TR" sz="2000" dirty="0" smtClean="0"/>
              <a:t>, 1980).  </a:t>
            </a:r>
          </a:p>
          <a:p>
            <a:pPr marL="0" indent="0" algn="just">
              <a:buNone/>
            </a:pPr>
            <a:r>
              <a:rPr lang="tr-TR" sz="2000" dirty="0" smtClean="0"/>
              <a:t>Çeviriye ilişkin alınan kararlar, çevirmenin öncül ilkelerinin belirlenmesinde önem taşımaktadır. Çeviri, kaynak dizge ya da erek dizge ilkelerine göre yapılabilir. Ortaya konan çeviri, kaynak dizge ilkelerine yakınsa “yeterli”, erek dizge ilkelerine yakınsa “kabul edilebilir” çeviri olarak değerlendirilir. Süreç öncesi çeviri ilkeleri ile çeviri süreci ilkeleri kapsamında yapılan değerlendirmeler öncül ilkenin ortaya  konmasında belirleyicidir.</a:t>
            </a:r>
          </a:p>
          <a:p>
            <a:pPr marL="0" indent="0" algn="just">
              <a:buNone/>
            </a:pPr>
            <a:r>
              <a:rPr lang="tr-TR" sz="2000" dirty="0" smtClean="0"/>
              <a:t>Süreç öncesi çeviri ilkeleri </a:t>
            </a:r>
          </a:p>
          <a:p>
            <a:pPr marL="0" indent="0" algn="just">
              <a:buNone/>
            </a:pPr>
            <a:r>
              <a:rPr lang="tr-TR" sz="2000" dirty="0" smtClean="0"/>
              <a:t>çevirinin </a:t>
            </a:r>
            <a:r>
              <a:rPr lang="tr-TR" sz="2000" dirty="0" err="1" smtClean="0"/>
              <a:t>doğrudanlığı</a:t>
            </a:r>
            <a:r>
              <a:rPr lang="tr-TR" sz="2000" dirty="0" smtClean="0"/>
              <a:t>- hangi dil?</a:t>
            </a:r>
          </a:p>
          <a:p>
            <a:pPr marL="0" indent="0" algn="just">
              <a:buNone/>
            </a:pPr>
            <a:r>
              <a:rPr lang="tr-TR" sz="2000" dirty="0" smtClean="0"/>
              <a:t>çeviri politikası- hangi yapıt?</a:t>
            </a:r>
          </a:p>
          <a:p>
            <a:pPr marL="0" indent="0" algn="just">
              <a:buNone/>
            </a:pPr>
            <a:endParaRPr lang="tr-TR" sz="2000" dirty="0" smtClean="0"/>
          </a:p>
        </p:txBody>
      </p:sp>
    </p:spTree>
    <p:extLst>
      <p:ext uri="{BB962C8B-B14F-4D97-AF65-F5344CB8AC3E}">
        <p14:creationId xmlns:p14="http://schemas.microsoft.com/office/powerpoint/2010/main" val="3926278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476672"/>
            <a:ext cx="7886700" cy="5700291"/>
          </a:xfrm>
        </p:spPr>
        <p:txBody>
          <a:bodyPr>
            <a:normAutofit/>
          </a:bodyPr>
          <a:lstStyle/>
          <a:p>
            <a:pPr marL="0" indent="0" algn="just">
              <a:buNone/>
            </a:pPr>
            <a:r>
              <a:rPr lang="tr-TR" sz="2000" dirty="0" smtClean="0"/>
              <a:t>Çeviri öncesinde çevirmen tarafından alınan kararları içeren süreç öncesi çeviri ilkeleri “çeviri politikası” ve “çevirinin </a:t>
            </a:r>
            <a:r>
              <a:rPr lang="tr-TR" sz="2000" dirty="0" err="1" smtClean="0"/>
              <a:t>doğrudanlığı”nı</a:t>
            </a:r>
            <a:r>
              <a:rPr lang="tr-TR" sz="2000" dirty="0" smtClean="0"/>
              <a:t> içermektedir (</a:t>
            </a:r>
            <a:r>
              <a:rPr lang="tr-TR" sz="2000" dirty="0" err="1" smtClean="0"/>
              <a:t>Toury</a:t>
            </a:r>
            <a:r>
              <a:rPr lang="tr-TR" sz="2000" dirty="0" smtClean="0"/>
              <a:t>, 1995).</a:t>
            </a:r>
          </a:p>
          <a:p>
            <a:pPr marL="0" indent="0" algn="just">
              <a:buNone/>
            </a:pPr>
            <a:endParaRPr lang="tr-TR" sz="2000" dirty="0" smtClean="0"/>
          </a:p>
          <a:p>
            <a:pPr marL="0" indent="0" algn="just">
              <a:buNone/>
            </a:pPr>
            <a:r>
              <a:rPr lang="tr-TR" sz="2000" dirty="0" smtClean="0"/>
              <a:t>Öncül ilkelerin kurallaştırdığı durumlar arasında, bir dile yapılacak olan çevirilerin genellikle özgün dilden yapılmış olması, gündelik konulara, bilim ya da sanat alanına ilişkin olması gibi yerleşik uzlaşımlar anılabilir. (çevirinin doğrudan doğruya birinci dilden yapılması üzerinde uzlaşılmış bir ilkedir)</a:t>
            </a:r>
          </a:p>
          <a:p>
            <a:pPr marL="0" indent="0" algn="just">
              <a:buNone/>
            </a:pPr>
            <a:endParaRPr lang="tr-TR" sz="2000" dirty="0" smtClean="0"/>
          </a:p>
          <a:p>
            <a:pPr marL="0" indent="0" algn="just">
              <a:buNone/>
            </a:pPr>
            <a:r>
              <a:rPr lang="tr-TR" sz="2000" dirty="0" smtClean="0"/>
              <a:t>Çeviri Süreci İlkeleri/</a:t>
            </a:r>
            <a:r>
              <a:rPr lang="tr-TR" sz="2000" dirty="0" err="1" smtClean="0"/>
              <a:t>İşlemsel</a:t>
            </a:r>
            <a:r>
              <a:rPr lang="tr-TR" sz="2000" dirty="0" smtClean="0"/>
              <a:t> İlkeler</a:t>
            </a:r>
          </a:p>
          <a:p>
            <a:pPr marL="0" indent="0" algn="just">
              <a:buNone/>
            </a:pPr>
            <a:r>
              <a:rPr lang="tr-TR" sz="2000" dirty="0" smtClean="0"/>
              <a:t>Çeviri metinde nasıl bir dil kullanılacağı konusunda alınan kararları içeren çeviri süreci ilkeleri </a:t>
            </a:r>
            <a:r>
              <a:rPr lang="tr-TR" sz="2000" dirty="0" err="1" smtClean="0"/>
              <a:t>matriks</a:t>
            </a:r>
            <a:r>
              <a:rPr lang="tr-TR" sz="2000" dirty="0" smtClean="0"/>
              <a:t> ilkeler” (dipnotlar, biçimsel seçimler vb.) ve “</a:t>
            </a:r>
            <a:r>
              <a:rPr lang="tr-TR" sz="2000" dirty="0" err="1" smtClean="0"/>
              <a:t>metinsel</a:t>
            </a:r>
            <a:r>
              <a:rPr lang="tr-TR" sz="2000" dirty="0" smtClean="0"/>
              <a:t>-dilsel ilkeler” olarak sınıflandırılmaktadır.</a:t>
            </a:r>
            <a:endParaRPr lang="tr-TR" sz="2000" dirty="0"/>
          </a:p>
        </p:txBody>
      </p:sp>
    </p:spTree>
    <p:extLst>
      <p:ext uri="{BB962C8B-B14F-4D97-AF65-F5344CB8AC3E}">
        <p14:creationId xmlns:p14="http://schemas.microsoft.com/office/powerpoint/2010/main" val="426316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692696"/>
            <a:ext cx="7886700" cy="4351338"/>
          </a:xfrm>
        </p:spPr>
        <p:txBody>
          <a:bodyPr>
            <a:normAutofit/>
          </a:bodyPr>
          <a:lstStyle/>
          <a:p>
            <a:pPr algn="just">
              <a:buNone/>
            </a:pPr>
            <a:r>
              <a:rPr lang="tr-TR" dirty="0" smtClean="0"/>
              <a:t>   Çevirmen işlemsel ilkelerini ya da yöntemle ilgili ilk adımını saptarken sanıldığı ölçüde bağımsız değil, belirli uzlaşım ve geleneklerin etkisindedir. Çeviride özgün metne mi ya da amaç dilin bütün yazın dizgesindeki dilbilimsel, yazınsal ölçütlere mi bağlı kalacağını kararlaştırırken çevirmen, her şeyden önce kim için çevirdiğini düşünmek zorundadır. </a:t>
            </a:r>
          </a:p>
          <a:p>
            <a:pPr algn="just">
              <a:buNone/>
            </a:pPr>
            <a:r>
              <a:rPr lang="tr-TR" dirty="0" smtClean="0"/>
              <a:t>	Amaç dil kültürü ile geleneklerinin yön verdiği çeviri tutumunun  bir çok örneği on dokuzuncu yüzyılda Türk yazınının ilk döneminde bulunabilir. Bu doğrultuda Türk yazınında batılı roman türünün ilk örneği olarak anılan </a:t>
            </a:r>
            <a:r>
              <a:rPr lang="tr-TR" dirty="0" err="1" smtClean="0"/>
              <a:t>Terceme</a:t>
            </a:r>
            <a:r>
              <a:rPr lang="tr-TR" dirty="0" smtClean="0"/>
              <a:t>-i </a:t>
            </a:r>
            <a:r>
              <a:rPr lang="tr-TR" dirty="0" err="1" smtClean="0"/>
              <a:t>Telemak</a:t>
            </a:r>
            <a:r>
              <a:rPr lang="tr-TR" dirty="0" smtClean="0"/>
              <a:t> divan düzyazısının dilbilgisi kurallarıyla özetlenerek anlatılmıştır. Eserin çevirisi amaç dil ile kültürün çeviriyi nasıl etkilediğini kanıtlar niteliktedir.</a:t>
            </a:r>
          </a:p>
          <a:p>
            <a:pPr algn="just">
              <a:buNone/>
            </a:pP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628650" y="764704"/>
            <a:ext cx="7886700" cy="5412259"/>
          </a:xfrm>
        </p:spPr>
        <p:txBody>
          <a:bodyPr>
            <a:normAutofit/>
          </a:bodyPr>
          <a:lstStyle/>
          <a:p>
            <a:pPr algn="just">
              <a:buNone/>
            </a:pPr>
            <a:r>
              <a:rPr lang="tr-TR" dirty="0" smtClean="0"/>
              <a:t>   </a:t>
            </a:r>
            <a:r>
              <a:rPr lang="tr-TR" sz="2000" dirty="0" smtClean="0"/>
              <a:t>Yazın çevirmeninin, hem kaynak hem de hedef dil yazınındaki metin geleneklerini, türlerini, alt türlerini tanıması ve karşılaştırabilmesi gereklidir.</a:t>
            </a:r>
          </a:p>
          <a:p>
            <a:pPr algn="just">
              <a:buNone/>
            </a:pPr>
            <a:r>
              <a:rPr lang="tr-TR" sz="2000" dirty="0" smtClean="0"/>
              <a:t>   Yazın çevirmenliğinin temelini oluşturan dilsel yapılaştırma yetisi, çeviri dilinde, düzenli ve tutarlı sözdizimsel, anlamsal yapılar üretebilmektedir. </a:t>
            </a:r>
            <a:endParaRPr lang="tr-T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1"/>
          <p:cNvGraphicFramePr>
            <a:graphicFrameLocks noGrp="1"/>
          </p:cNvGraphicFramePr>
          <p:nvPr>
            <p:ph idx="1"/>
            <p:extLst/>
          </p:nvPr>
        </p:nvGraphicFramePr>
        <p:xfrm>
          <a:off x="611562" y="260648"/>
          <a:ext cx="8136903" cy="5813256"/>
        </p:xfrm>
        <a:graphic>
          <a:graphicData uri="http://schemas.openxmlformats.org/drawingml/2006/table">
            <a:tbl>
              <a:tblPr/>
              <a:tblGrid>
                <a:gridCol w="2712007">
                  <a:extLst>
                    <a:ext uri="{9D8B030D-6E8A-4147-A177-3AD203B41FA5}">
                      <a16:colId xmlns:a16="http://schemas.microsoft.com/office/drawing/2014/main" xmlns="" val="3641932523"/>
                    </a:ext>
                  </a:extLst>
                </a:gridCol>
                <a:gridCol w="2712007">
                  <a:extLst>
                    <a:ext uri="{9D8B030D-6E8A-4147-A177-3AD203B41FA5}">
                      <a16:colId xmlns:a16="http://schemas.microsoft.com/office/drawing/2014/main" xmlns="" val="3163847294"/>
                    </a:ext>
                  </a:extLst>
                </a:gridCol>
                <a:gridCol w="2712889">
                  <a:extLst>
                    <a:ext uri="{9D8B030D-6E8A-4147-A177-3AD203B41FA5}">
                      <a16:colId xmlns:a16="http://schemas.microsoft.com/office/drawing/2014/main" xmlns="" val="1644588333"/>
                    </a:ext>
                  </a:extLst>
                </a:gridCol>
              </a:tblGrid>
              <a:tr h="5813256">
                <a:tc>
                  <a:txBody>
                    <a:bodyPr/>
                    <a:lstStyle/>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KUYRUKLU ŞİİR</a:t>
                      </a:r>
                    </a:p>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Uyuşamayız, yollarımız ayrı; </a:t>
                      </a:r>
                    </a:p>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Sen ciğercinin kedisi, ben sokak kedisi;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Senin yiyeceğin, kalaylı kapta;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Benimki aslan ağzında;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Sen aşk rüyası görürsün, ben kemik.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Ama seninki de kolay değil, kardeşim;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Kolay değil hani, </a:t>
                      </a:r>
                      <a:br>
                        <a:rPr lang="tr-TR" sz="1400" b="0" kern="150" dirty="0" smtClean="0">
                          <a:effectLst/>
                          <a:latin typeface="Calibri" panose="020F0502020204030204" pitchFamily="34" charset="0"/>
                          <a:ea typeface="SimSun" panose="02010600030101010101" pitchFamily="2" charset="-122"/>
                        </a:rPr>
                      </a:br>
                      <a:r>
                        <a:rPr lang="tr-TR" sz="1400" b="0" kern="150" dirty="0" smtClean="0">
                          <a:effectLst/>
                          <a:latin typeface="Calibri" panose="020F0502020204030204" pitchFamily="34" charset="0"/>
                          <a:ea typeface="SimSun" panose="02010600030101010101" pitchFamily="2" charset="-122"/>
                        </a:rPr>
                        <a:t>Böyle kuyruk sallamak Tanrının günü.</a:t>
                      </a:r>
                    </a:p>
                    <a:p>
                      <a:pPr algn="l">
                        <a:lnSpc>
                          <a:spcPct val="115000"/>
                        </a:lnSpc>
                        <a:spcAft>
                          <a:spcPts val="300"/>
                        </a:spcAft>
                      </a:pPr>
                      <a:endParaRPr lang="tr-TR" sz="1400" b="0" kern="150" dirty="0" smtClean="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Orhan Veli Kanık</a:t>
                      </a:r>
                    </a:p>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 </a:t>
                      </a:r>
                      <a:endParaRPr lang="tr-TR" sz="1400" b="0" kern="150" dirty="0">
                        <a:effectLst/>
                        <a:latin typeface="Calibri" panose="020F0502020204030204" pitchFamily="34" charset="0"/>
                        <a:ea typeface="SimSun" panose="02010600030101010101" pitchFamily="2" charset="-122"/>
                      </a:endParaRPr>
                    </a:p>
                  </a:txBody>
                  <a:tcPr marL="44450" marR="44450" marT="0" marB="0">
                    <a:lnL>
                      <a:noFill/>
                    </a:lnL>
                    <a:lnR>
                      <a:noFill/>
                    </a:lnR>
                    <a:lnT>
                      <a:noFill/>
                    </a:lnT>
                    <a:lnB>
                      <a:noFill/>
                    </a:lnB>
                  </a:tcPr>
                </a:tc>
                <a:tc>
                  <a:txBody>
                    <a:bodyPr/>
                    <a:lstStyle/>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POEM WITH A TAIL</a:t>
                      </a: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We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can't</a:t>
                      </a:r>
                      <a:r>
                        <a:rPr lang="tr-TR" sz="1400" b="0" kern="150" dirty="0">
                          <a:effectLst/>
                          <a:latin typeface="Calibri" panose="020F0502020204030204" pitchFamily="34" charset="0"/>
                          <a:ea typeface="SimSun" panose="02010600030101010101" pitchFamily="2" charset="-122"/>
                        </a:rPr>
                        <a:t> be </a:t>
                      </a:r>
                      <a:r>
                        <a:rPr lang="tr-TR" sz="1400" b="0" kern="150" dirty="0" err="1">
                          <a:effectLst/>
                          <a:latin typeface="Calibri" panose="020F0502020204030204" pitchFamily="34" charset="0"/>
                          <a:ea typeface="SimSun" panose="02010600030101010101" pitchFamily="2" charset="-122"/>
                        </a:rPr>
                        <a:t>seen</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together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Our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paths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are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separate</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belong</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to</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the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butcher</a:t>
                      </a:r>
                      <a:r>
                        <a:rPr lang="tr-TR" sz="1400" b="0" kern="150" dirty="0">
                          <a:effectLst/>
                          <a:latin typeface="Calibri" panose="020F0502020204030204" pitchFamily="34" charset="0"/>
                          <a:ea typeface="SimSun" panose="02010600030101010101" pitchFamily="2" charset="-122"/>
                        </a:rPr>
                        <a:t>, I am an </a:t>
                      </a:r>
                      <a:r>
                        <a:rPr lang="tr-TR" sz="1400" b="0" kern="150" dirty="0" err="1">
                          <a:effectLst/>
                          <a:latin typeface="Calibri" panose="020F0502020204030204" pitchFamily="34" charset="0"/>
                          <a:ea typeface="SimSun" panose="02010600030101010101" pitchFamily="2" charset="-122"/>
                        </a:rPr>
                        <a:t>alley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cat</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eat</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from</a:t>
                      </a:r>
                      <a:r>
                        <a:rPr lang="tr-TR" sz="1400" b="0" kern="150" dirty="0">
                          <a:effectLst/>
                          <a:latin typeface="Calibri" panose="020F0502020204030204" pitchFamily="34" charset="0"/>
                          <a:ea typeface="SimSun" panose="02010600030101010101" pitchFamily="2" charset="-122"/>
                        </a:rPr>
                        <a:t> a </a:t>
                      </a:r>
                      <a:r>
                        <a:rPr lang="tr-TR" sz="1400" b="0" kern="150" dirty="0" err="1">
                          <a:effectLst/>
                          <a:latin typeface="Calibri" panose="020F0502020204030204" pitchFamily="34" charset="0"/>
                          <a:ea typeface="SimSun" panose="02010600030101010101" pitchFamily="2" charset="-122"/>
                        </a:rPr>
                        <a:t>nickeled</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plate</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I </a:t>
                      </a:r>
                      <a:r>
                        <a:rPr lang="tr-TR" sz="1400" b="0" kern="150" dirty="0" err="1">
                          <a:effectLst/>
                          <a:latin typeface="Calibri" panose="020F0502020204030204" pitchFamily="34" charset="0"/>
                          <a:ea typeface="SimSun" panose="02010600030101010101" pitchFamily="2" charset="-122"/>
                        </a:rPr>
                        <a:t>eat</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from</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the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lion's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mouth</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dream</a:t>
                      </a:r>
                      <a:r>
                        <a:rPr lang="tr-TR" sz="1400" b="0" kern="150" dirty="0">
                          <a:effectLst/>
                          <a:latin typeface="Calibri" panose="020F0502020204030204" pitchFamily="34" charset="0"/>
                          <a:ea typeface="SimSun" panose="02010600030101010101" pitchFamily="2" charset="-122"/>
                        </a:rPr>
                        <a:t> of </a:t>
                      </a:r>
                      <a:r>
                        <a:rPr lang="tr-TR" sz="1400" b="0" kern="150" dirty="0" err="1">
                          <a:effectLst/>
                          <a:latin typeface="Calibri" panose="020F0502020204030204" pitchFamily="34" charset="0"/>
                          <a:ea typeface="SimSun" panose="02010600030101010101" pitchFamily="2" charset="-122"/>
                        </a:rPr>
                        <a:t>love</a:t>
                      </a:r>
                      <a:r>
                        <a:rPr lang="tr-TR" sz="1400" b="0" kern="150" dirty="0">
                          <a:effectLst/>
                          <a:latin typeface="Calibri" panose="020F0502020204030204" pitchFamily="34" charset="0"/>
                          <a:ea typeface="SimSun" panose="02010600030101010101" pitchFamily="2" charset="-122"/>
                        </a:rPr>
                        <a:t>. I </a:t>
                      </a:r>
                      <a:r>
                        <a:rPr lang="tr-TR" sz="1400" b="0" kern="150" dirty="0" err="1">
                          <a:effectLst/>
                          <a:latin typeface="Calibri" panose="020F0502020204030204" pitchFamily="34" charset="0"/>
                          <a:ea typeface="SimSun" panose="02010600030101010101" pitchFamily="2" charset="-122"/>
                        </a:rPr>
                        <a:t>dream</a:t>
                      </a:r>
                      <a:r>
                        <a:rPr lang="tr-TR" sz="1400" b="0" kern="150" dirty="0">
                          <a:effectLst/>
                          <a:latin typeface="Calibri" panose="020F0502020204030204" pitchFamily="34" charset="0"/>
                          <a:ea typeface="SimSun" panose="02010600030101010101" pitchFamily="2" charset="-122"/>
                        </a:rPr>
                        <a:t> of </a:t>
                      </a:r>
                      <a:r>
                        <a:rPr lang="tr-TR" sz="1400" b="0" kern="150" dirty="0" err="1">
                          <a:effectLst/>
                          <a:latin typeface="Calibri" panose="020F0502020204030204" pitchFamily="34" charset="0"/>
                          <a:ea typeface="SimSun" panose="02010600030101010101" pitchFamily="2" charset="-122"/>
                        </a:rPr>
                        <a:t>bones</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smtClean="0">
                          <a:effectLst/>
                          <a:latin typeface="Calibri" panose="020F0502020204030204" pitchFamily="34" charset="0"/>
                          <a:ea typeface="SimSun" panose="02010600030101010101" pitchFamily="2" charset="-122"/>
                        </a:rPr>
                        <a:t>But </a:t>
                      </a:r>
                      <a:r>
                        <a:rPr lang="tr-TR" sz="1400" b="0" kern="150" dirty="0" err="1">
                          <a:effectLst/>
                          <a:latin typeface="Calibri" panose="020F0502020204030204" pitchFamily="34" charset="0"/>
                          <a:ea typeface="SimSun" panose="02010600030101010101" pitchFamily="2" charset="-122"/>
                        </a:rPr>
                        <a:t>your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path</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isn't</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easy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either</a:t>
                      </a:r>
                      <a:r>
                        <a:rPr lang="tr-TR" sz="1400" b="0" kern="150" dirty="0">
                          <a:effectLst/>
                          <a:latin typeface="Calibri" panose="020F0502020204030204" pitchFamily="34" charset="0"/>
                          <a:ea typeface="SimSun" panose="02010600030101010101" pitchFamily="2" charset="-122"/>
                        </a:rPr>
                        <a:t>, pal,</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Not </a:t>
                      </a:r>
                      <a:r>
                        <a:rPr lang="tr-TR" sz="1400" b="0" kern="150" dirty="0" err="1">
                          <a:effectLst/>
                          <a:latin typeface="Calibri" panose="020F0502020204030204" pitchFamily="34" charset="0"/>
                          <a:ea typeface="SimSun" panose="02010600030101010101" pitchFamily="2" charset="-122"/>
                        </a:rPr>
                        <a:t>easy</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To</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wag</a:t>
                      </a:r>
                      <a:r>
                        <a:rPr lang="tr-TR" sz="1400" b="0" kern="150" dirty="0">
                          <a:effectLst/>
                          <a:latin typeface="Calibri" panose="020F0502020204030204" pitchFamily="34" charset="0"/>
                          <a:ea typeface="SimSun" panose="02010600030101010101" pitchFamily="2" charset="-122"/>
                        </a:rPr>
                        <a:t> a </a:t>
                      </a:r>
                      <a:r>
                        <a:rPr lang="tr-TR" sz="1400" b="0" kern="150" dirty="0" err="1">
                          <a:effectLst/>
                          <a:latin typeface="Calibri" panose="020F0502020204030204" pitchFamily="34" charset="0"/>
                          <a:ea typeface="SimSun" panose="02010600030101010101" pitchFamily="2" charset="-122"/>
                        </a:rPr>
                        <a:t>tail</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every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godforsaken</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day</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p>
                    <a:p>
                      <a:pPr algn="l">
                        <a:lnSpc>
                          <a:spcPct val="115000"/>
                        </a:lnSpc>
                        <a:spcAft>
                          <a:spcPts val="300"/>
                        </a:spcAft>
                      </a:pPr>
                      <a:endParaRPr lang="tr-TR" sz="1400" b="0" kern="150" dirty="0" smtClean="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smtClean="0">
                          <a:effectLst/>
                          <a:latin typeface="Calibri" panose="020F0502020204030204" pitchFamily="34" charset="0"/>
                          <a:ea typeface="SimSun" panose="02010600030101010101" pitchFamily="2" charset="-122"/>
                        </a:rPr>
                        <a:t>Translated</a:t>
                      </a:r>
                      <a:r>
                        <a:rPr lang="tr-TR" sz="1400" b="0" kern="150" dirty="0" smtClean="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by</a:t>
                      </a:r>
                      <a:r>
                        <a:rPr lang="tr-TR" sz="1400" b="0" kern="150" dirty="0">
                          <a:effectLst/>
                          <a:latin typeface="Calibri" panose="020F0502020204030204" pitchFamily="34" charset="0"/>
                          <a:ea typeface="SimSun" panose="02010600030101010101" pitchFamily="2" charset="-122"/>
                        </a:rPr>
                        <a:t> Murat </a:t>
                      </a:r>
                      <a:r>
                        <a:rPr lang="tr-TR" sz="1400" b="0" kern="150" dirty="0" err="1">
                          <a:effectLst/>
                          <a:latin typeface="Calibri" panose="020F0502020204030204" pitchFamily="34" charset="0"/>
                          <a:ea typeface="SimSun" panose="02010600030101010101" pitchFamily="2" charset="-122"/>
                        </a:rPr>
                        <a:t>Nemet</a:t>
                      </a:r>
                      <a:r>
                        <a:rPr lang="tr-TR" sz="1400" b="0" kern="150" dirty="0">
                          <a:effectLst/>
                          <a:latin typeface="Calibri" panose="020F0502020204030204" pitchFamily="34" charset="0"/>
                          <a:ea typeface="SimSun" panose="02010600030101010101" pitchFamily="2" charset="-122"/>
                        </a:rPr>
                        <a:t>-Nejat, 1989</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p>
                  </a:txBody>
                  <a:tcPr marL="44450" marR="44450" marT="0" marB="0">
                    <a:lnL>
                      <a:noFill/>
                    </a:lnL>
                    <a:lnR>
                      <a:noFill/>
                    </a:lnR>
                    <a:lnT>
                      <a:noFill/>
                    </a:lnT>
                    <a:lnB>
                      <a:noFill/>
                    </a:lnB>
                    <a:solidFill>
                      <a:schemeClr val="accent1">
                        <a:lumMod val="20000"/>
                        <a:lumOff val="80000"/>
                      </a:schemeClr>
                    </a:solidFill>
                  </a:tcPr>
                </a:tc>
                <a:tc>
                  <a:txBody>
                    <a:bodyPr/>
                    <a:lstStyle/>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TAIL SONG</a:t>
                      </a: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We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can't</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come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together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our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ways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are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different</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You're</a:t>
                      </a:r>
                      <a:r>
                        <a:rPr lang="tr-TR" sz="1400" b="0" kern="150" dirty="0">
                          <a:effectLst/>
                          <a:latin typeface="Calibri" panose="020F0502020204030204" pitchFamily="34" charset="0"/>
                          <a:ea typeface="SimSun" panose="02010600030101010101" pitchFamily="2" charset="-122"/>
                        </a:rPr>
                        <a:t> a </a:t>
                      </a:r>
                      <a:r>
                        <a:rPr lang="tr-TR" sz="1400" b="0" kern="150" dirty="0" err="1">
                          <a:effectLst/>
                          <a:latin typeface="Calibri" panose="020F0502020204030204" pitchFamily="34" charset="0"/>
                          <a:ea typeface="SimSun" panose="02010600030101010101" pitchFamily="2" charset="-122"/>
                        </a:rPr>
                        <a:t>butcher's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cat</a:t>
                      </a:r>
                      <a:r>
                        <a:rPr lang="tr-TR" sz="1400" b="0" kern="150" dirty="0">
                          <a:effectLst/>
                          <a:latin typeface="Calibri" panose="020F0502020204030204" pitchFamily="34" charset="0"/>
                          <a:ea typeface="SimSun" panose="02010600030101010101" pitchFamily="2" charset="-122"/>
                        </a:rPr>
                        <a:t>, I'm an </a:t>
                      </a:r>
                      <a:r>
                        <a:rPr lang="tr-TR" sz="1400" b="0" kern="150" dirty="0" err="1">
                          <a:effectLst/>
                          <a:latin typeface="Calibri" panose="020F0502020204030204" pitchFamily="34" charset="0"/>
                          <a:ea typeface="SimSun" panose="02010600030101010101" pitchFamily="2" charset="-122"/>
                        </a:rPr>
                        <a:t>alley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cat</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food</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comes</a:t>
                      </a:r>
                      <a:r>
                        <a:rPr lang="tr-TR" sz="1400" b="0" kern="150" dirty="0">
                          <a:effectLst/>
                          <a:latin typeface="Calibri" panose="020F0502020204030204" pitchFamily="34" charset="0"/>
                          <a:ea typeface="SimSun" panose="02010600030101010101" pitchFamily="2" charset="-122"/>
                        </a:rPr>
                        <a:t> in a tin </a:t>
                      </a:r>
                      <a:r>
                        <a:rPr lang="tr-TR" sz="1400" b="0" kern="150" dirty="0" err="1">
                          <a:effectLst/>
                          <a:latin typeface="Calibri" panose="020F0502020204030204" pitchFamily="34" charset="0"/>
                          <a:ea typeface="SimSun" panose="02010600030101010101" pitchFamily="2" charset="-122"/>
                        </a:rPr>
                        <a:t>bowl</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Mine is in </a:t>
                      </a:r>
                      <a:r>
                        <a:rPr lang="tr-TR" sz="1400" b="0" kern="150" dirty="0" err="1">
                          <a:effectLst/>
                          <a:latin typeface="Calibri" panose="020F0502020204030204" pitchFamily="34" charset="0"/>
                          <a:ea typeface="SimSun" panose="02010600030101010101" pitchFamily="2" charset="-122"/>
                        </a:rPr>
                        <a:t>the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lion's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mouth</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You</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dream</a:t>
                      </a:r>
                      <a:r>
                        <a:rPr lang="tr-TR" sz="1400" b="0" kern="150" dirty="0">
                          <a:effectLst/>
                          <a:latin typeface="Calibri" panose="020F0502020204030204" pitchFamily="34" charset="0"/>
                          <a:ea typeface="SimSun" panose="02010600030101010101" pitchFamily="2" charset="-122"/>
                        </a:rPr>
                        <a:t> of </a:t>
                      </a:r>
                      <a:r>
                        <a:rPr lang="tr-TR" sz="1400" b="0" kern="150" dirty="0" err="1">
                          <a:effectLst/>
                          <a:latin typeface="Calibri" panose="020F0502020204030204" pitchFamily="34" charset="0"/>
                          <a:ea typeface="SimSun" panose="02010600030101010101" pitchFamily="2" charset="-122"/>
                        </a:rPr>
                        <a:t>love</a:t>
                      </a:r>
                      <a:r>
                        <a:rPr lang="tr-TR" sz="1400" b="0" kern="150" dirty="0">
                          <a:effectLst/>
                          <a:latin typeface="Calibri" panose="020F0502020204030204" pitchFamily="34" charset="0"/>
                          <a:ea typeface="SimSun" panose="02010600030101010101" pitchFamily="2" charset="-122"/>
                        </a:rPr>
                        <a:t>, I of a bone</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But </a:t>
                      </a:r>
                      <a:r>
                        <a:rPr lang="tr-TR" sz="1400" b="0" kern="150" dirty="0" err="1">
                          <a:effectLst/>
                          <a:latin typeface="Calibri" panose="020F0502020204030204" pitchFamily="34" charset="0"/>
                          <a:ea typeface="SimSun" panose="02010600030101010101" pitchFamily="2" charset="-122"/>
                        </a:rPr>
                        <a:t>your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way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isn't</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easy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either</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brother</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It's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no</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easy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job</a:t>
                      </a:r>
                      <a:endParaRPr lang="tr-TR" sz="1400" b="0" kern="150" dirty="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a:effectLst/>
                          <a:latin typeface="Calibri" panose="020F0502020204030204" pitchFamily="34" charset="0"/>
                          <a:ea typeface="SimSun" panose="02010600030101010101" pitchFamily="2" charset="-122"/>
                        </a:rPr>
                        <a:t>To</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lick</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the</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man's</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hand</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every</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damn</a:t>
                      </a:r>
                      <a:r>
                        <a:rPr lang="tr-TR" sz="1400" b="0" kern="150" dirty="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day</a:t>
                      </a:r>
                      <a:r>
                        <a:rPr lang="tr-TR" sz="1400" b="0" kern="150" dirty="0">
                          <a:effectLst/>
                          <a:latin typeface="Calibri" panose="020F0502020204030204" pitchFamily="34" charset="0"/>
                          <a:ea typeface="SimSun" panose="02010600030101010101" pitchFamily="2" charset="-122"/>
                        </a:rPr>
                        <a:t>.</a:t>
                      </a:r>
                    </a:p>
                    <a:p>
                      <a:pPr algn="l">
                        <a:lnSpc>
                          <a:spcPct val="115000"/>
                        </a:lnSpc>
                        <a:spcAft>
                          <a:spcPts val="300"/>
                        </a:spcAft>
                      </a:pPr>
                      <a:r>
                        <a:rPr lang="tr-TR" sz="1400" b="0" kern="150" dirty="0">
                          <a:effectLst/>
                          <a:latin typeface="Calibri" panose="020F0502020204030204" pitchFamily="34" charset="0"/>
                          <a:ea typeface="SimSun" panose="02010600030101010101" pitchFamily="2" charset="-122"/>
                        </a:rPr>
                        <a:t> </a:t>
                      </a:r>
                      <a:endParaRPr lang="tr-TR" sz="1400" b="0" kern="150" dirty="0" smtClean="0">
                        <a:effectLst/>
                        <a:latin typeface="Calibri" panose="020F0502020204030204" pitchFamily="34" charset="0"/>
                        <a:ea typeface="SimSun" panose="02010600030101010101" pitchFamily="2" charset="-122"/>
                      </a:endParaRPr>
                    </a:p>
                    <a:p>
                      <a:pPr algn="l">
                        <a:lnSpc>
                          <a:spcPct val="115000"/>
                        </a:lnSpc>
                        <a:spcAft>
                          <a:spcPts val="300"/>
                        </a:spcAft>
                      </a:pPr>
                      <a:r>
                        <a:rPr lang="tr-TR" sz="1400" b="0" kern="150" dirty="0" err="1" smtClean="0">
                          <a:effectLst/>
                          <a:latin typeface="Calibri" panose="020F0502020204030204" pitchFamily="34" charset="0"/>
                          <a:ea typeface="SimSun" panose="02010600030101010101" pitchFamily="2" charset="-122"/>
                        </a:rPr>
                        <a:t>Translated</a:t>
                      </a:r>
                      <a:r>
                        <a:rPr lang="tr-TR" sz="1400" b="0" kern="150" dirty="0" smtClean="0">
                          <a:effectLst/>
                          <a:latin typeface="Calibri" panose="020F0502020204030204" pitchFamily="34" charset="0"/>
                          <a:ea typeface="SimSun" panose="02010600030101010101" pitchFamily="2" charset="-122"/>
                        </a:rPr>
                        <a:t> </a:t>
                      </a:r>
                      <a:r>
                        <a:rPr lang="tr-TR" sz="1400" b="0" kern="150" dirty="0" err="1">
                          <a:effectLst/>
                          <a:latin typeface="Calibri" panose="020F0502020204030204" pitchFamily="34" charset="0"/>
                          <a:ea typeface="SimSun" panose="02010600030101010101" pitchFamily="2" charset="-122"/>
                        </a:rPr>
                        <a:t>by</a:t>
                      </a:r>
                      <a:r>
                        <a:rPr lang="tr-TR" sz="1400" b="0" kern="150" dirty="0">
                          <a:effectLst/>
                          <a:latin typeface="Calibri" panose="020F0502020204030204" pitchFamily="34" charset="0"/>
                          <a:ea typeface="SimSun" panose="02010600030101010101" pitchFamily="2" charset="-122"/>
                        </a:rPr>
                        <a:t> Bernard </a:t>
                      </a:r>
                      <a:r>
                        <a:rPr lang="tr-TR" sz="1400" b="0" kern="150" dirty="0" err="1" smtClean="0">
                          <a:effectLst/>
                          <a:latin typeface="Calibri" panose="020F0502020204030204" pitchFamily="34" charset="0"/>
                          <a:ea typeface="SimSun" panose="02010600030101010101" pitchFamily="2" charset="-122"/>
                        </a:rPr>
                        <a:t>Lewis</a:t>
                      </a:r>
                      <a:r>
                        <a:rPr lang="tr-TR" sz="1400" b="0" kern="150" dirty="0" smtClean="0">
                          <a:effectLst/>
                          <a:latin typeface="Calibri" panose="020F0502020204030204" pitchFamily="34" charset="0"/>
                          <a:ea typeface="SimSun" panose="02010600030101010101" pitchFamily="2" charset="-122"/>
                        </a:rPr>
                        <a:t>,</a:t>
                      </a:r>
                      <a:r>
                        <a:rPr lang="tr-TR" sz="1400" b="0" kern="150" baseline="0" dirty="0" smtClean="0">
                          <a:effectLst/>
                          <a:latin typeface="Calibri" panose="020F0502020204030204" pitchFamily="34" charset="0"/>
                          <a:ea typeface="SimSun" panose="02010600030101010101" pitchFamily="2" charset="-122"/>
                        </a:rPr>
                        <a:t> </a:t>
                      </a:r>
                      <a:r>
                        <a:rPr lang="tr-TR" sz="1400" b="0" kern="150" dirty="0" smtClean="0">
                          <a:effectLst/>
                          <a:latin typeface="Calibri" panose="020F0502020204030204" pitchFamily="34" charset="0"/>
                          <a:ea typeface="SimSun" panose="02010600030101010101" pitchFamily="2" charset="-122"/>
                        </a:rPr>
                        <a:t>1982</a:t>
                      </a:r>
                      <a:endParaRPr lang="tr-TR" sz="1400" b="0" kern="150" dirty="0">
                        <a:effectLst/>
                        <a:latin typeface="Calibri" panose="020F0502020204030204" pitchFamily="34" charset="0"/>
                        <a:ea typeface="SimSun" panose="02010600030101010101" pitchFamily="2" charset="-122"/>
                      </a:endParaRPr>
                    </a:p>
                  </a:txBody>
                  <a:tcPr marL="44450" marR="44450" marT="0" marB="0">
                    <a:lnL>
                      <a:noFill/>
                    </a:lnL>
                    <a:lnR>
                      <a:noFill/>
                    </a:lnR>
                    <a:lnT>
                      <a:noFill/>
                    </a:lnT>
                    <a:lnB>
                      <a:noFill/>
                    </a:lnB>
                    <a:solidFill>
                      <a:schemeClr val="bg2">
                        <a:lumMod val="90000"/>
                      </a:schemeClr>
                    </a:solidFill>
                  </a:tcPr>
                </a:tc>
                <a:extLst>
                  <a:ext uri="{0D108BD9-81ED-4DB2-BD59-A6C34878D82A}">
                    <a16:rowId xmlns:a16="http://schemas.microsoft.com/office/drawing/2014/main" xmlns="" val="367551423"/>
                  </a:ext>
                </a:extLst>
              </a:tr>
            </a:tbl>
          </a:graphicData>
        </a:graphic>
      </p:graphicFrame>
    </p:spTree>
    <p:extLst>
      <p:ext uri="{BB962C8B-B14F-4D97-AF65-F5344CB8AC3E}">
        <p14:creationId xmlns:p14="http://schemas.microsoft.com/office/powerpoint/2010/main" val="11152888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TotalTime>
  <Words>1399</Words>
  <Application>Microsoft Office PowerPoint</Application>
  <PresentationFormat>Ekran Gösterisi (4:3)</PresentationFormat>
  <Paragraphs>114</Paragraphs>
  <Slides>12</Slides>
  <Notes>1</Notes>
  <HiddenSlides>0</HiddenSlides>
  <MMClips>0</MMClips>
  <ScaleCrop>false</ScaleCrop>
  <HeadingPairs>
    <vt:vector size="4" baseType="variant">
      <vt:variant>
        <vt:lpstr>Tema</vt:lpstr>
      </vt:variant>
      <vt:variant>
        <vt:i4>4</vt:i4>
      </vt:variant>
      <vt:variant>
        <vt:lpstr>Slayt Başlıkları</vt:lpstr>
      </vt:variant>
      <vt:variant>
        <vt:i4>12</vt:i4>
      </vt:variant>
    </vt:vector>
  </HeadingPairs>
  <TitlesOfParts>
    <vt:vector size="16" baseType="lpstr">
      <vt:lpstr>Office Teması</vt:lpstr>
      <vt:lpstr>Ofis Teması</vt:lpstr>
      <vt:lpstr>1_Ofis Teması</vt:lpstr>
      <vt:lpstr>2_Ofis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KURAMSAL BELİRLEYİMLER</dc:title>
  <dc:creator>Dell</dc:creator>
  <cp:lastModifiedBy>DİLEK</cp:lastModifiedBy>
  <cp:revision>31</cp:revision>
  <dcterms:created xsi:type="dcterms:W3CDTF">2014-04-17T17:04:53Z</dcterms:created>
  <dcterms:modified xsi:type="dcterms:W3CDTF">2018-03-27T09:03:07Z</dcterms:modified>
</cp:coreProperties>
</file>