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61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20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22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48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90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662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9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61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52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09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FFFB2-6892-4421-89BF-AE89F10495EB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92DE0-0AF0-45C6-B96C-6517E0E60B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24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908720"/>
            <a:ext cx="8229600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İŞLETME YÖNETİMİNİN TARİHSEL GELİŞİM SÜRECİ</a:t>
            </a:r>
            <a:endParaRPr lang="tr-TR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2332038"/>
            <a:ext cx="8229600" cy="3041179"/>
          </a:xfrm>
        </p:spPr>
        <p:txBody>
          <a:bodyPr/>
          <a:lstStyle/>
          <a:p>
            <a:pPr>
              <a:buNone/>
            </a:pPr>
            <a:r>
              <a:rPr kumimoji="1" lang="tr-TR" b="1" dirty="0" smtClean="0">
                <a:latin typeface="+mn-lt"/>
                <a:cs typeface="Times New Roman" pitchFamily="18" charset="0"/>
              </a:rPr>
              <a:t>1.</a:t>
            </a:r>
            <a:r>
              <a:rPr kumimoji="1" lang="tr-TR" b="1" dirty="0" smtClean="0">
                <a:latin typeface="+mn-lt"/>
              </a:rPr>
              <a:t> 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B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l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msel Önces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 Dönem</a:t>
            </a:r>
            <a:endParaRPr kumimoji="1" lang="tr-TR" b="1" dirty="0" smtClean="0">
              <a:latin typeface="+mn-lt"/>
            </a:endParaRPr>
          </a:p>
          <a:p>
            <a:pPr>
              <a:buNone/>
            </a:pPr>
            <a:r>
              <a:rPr kumimoji="1" lang="tr-TR" b="1" dirty="0" smtClean="0">
                <a:latin typeface="+mn-lt"/>
                <a:cs typeface="Times New Roman" pitchFamily="18" charset="0"/>
              </a:rPr>
              <a:t>2.</a:t>
            </a:r>
            <a:r>
              <a:rPr kumimoji="1" lang="tr-TR" b="1" dirty="0" smtClean="0">
                <a:latin typeface="+mn-lt"/>
              </a:rPr>
              <a:t> 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B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l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msel Yönet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m Dönem</a:t>
            </a:r>
            <a:r>
              <a:rPr kumimoji="1" lang="tr-TR" b="1" dirty="0" smtClean="0">
                <a:latin typeface="+mn-lt"/>
              </a:rPr>
              <a:t>i</a:t>
            </a:r>
            <a:endParaRPr kumimoji="1" lang="tr-TR" b="1" dirty="0" smtClean="0">
              <a:latin typeface="+mn-lt"/>
              <a:cs typeface="Times New Roman" pitchFamily="18" charset="0"/>
            </a:endParaRPr>
          </a:p>
          <a:p>
            <a:pPr>
              <a:buNone/>
            </a:pPr>
            <a:r>
              <a:rPr kumimoji="1" lang="tr-TR" b="1" dirty="0" smtClean="0">
                <a:latin typeface="+mn-lt"/>
                <a:cs typeface="Times New Roman" pitchFamily="18" charset="0"/>
              </a:rPr>
              <a:t>3. Klas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k Organ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zasyon Teor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s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ne Genel Bak</a:t>
            </a:r>
            <a:r>
              <a:rPr kumimoji="1" lang="tr-TR" b="1" dirty="0" smtClean="0">
                <a:latin typeface="+mn-lt"/>
              </a:rPr>
              <a:t>ış</a:t>
            </a:r>
            <a:endParaRPr kumimoji="1" lang="tr-TR" b="1" dirty="0" smtClean="0">
              <a:latin typeface="+mn-lt"/>
              <a:cs typeface="Times New Roman" pitchFamily="18" charset="0"/>
            </a:endParaRPr>
          </a:p>
          <a:p>
            <a:pPr>
              <a:buNone/>
            </a:pPr>
            <a:r>
              <a:rPr kumimoji="1" lang="tr-TR" b="1" dirty="0" smtClean="0">
                <a:latin typeface="+mn-lt"/>
                <a:cs typeface="Times New Roman" pitchFamily="18" charset="0"/>
              </a:rPr>
              <a:t>4. Klas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k Organ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zasyon Teor</a:t>
            </a:r>
            <a:r>
              <a:rPr kumimoji="1" lang="tr-TR" b="1" dirty="0" smtClean="0">
                <a:latin typeface="+mn-lt"/>
              </a:rPr>
              <a:t>i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s</a:t>
            </a:r>
            <a:r>
              <a:rPr kumimoji="1" lang="tr-TR" b="1" dirty="0" smtClean="0">
                <a:latin typeface="+mn-lt"/>
              </a:rPr>
              <a:t>i</a:t>
            </a:r>
            <a:endParaRPr kumimoji="1" lang="tr-TR" b="1" dirty="0" smtClean="0">
              <a:latin typeface="+mn-lt"/>
              <a:cs typeface="Times New Roman" pitchFamily="18" charset="0"/>
            </a:endParaRPr>
          </a:p>
          <a:p>
            <a:pPr>
              <a:buNone/>
            </a:pPr>
            <a:r>
              <a:rPr kumimoji="1" lang="tr-TR" b="1" dirty="0" smtClean="0">
                <a:latin typeface="+mn-lt"/>
                <a:cs typeface="Times New Roman" pitchFamily="18" charset="0"/>
              </a:rPr>
              <a:t>5.</a:t>
            </a:r>
            <a:r>
              <a:rPr kumimoji="1" lang="tr-TR" b="1" dirty="0" smtClean="0">
                <a:latin typeface="+mn-lt"/>
              </a:rPr>
              <a:t> </a:t>
            </a:r>
            <a:r>
              <a:rPr kumimoji="1" lang="tr-TR" b="1" dirty="0" smtClean="0">
                <a:latin typeface="+mn-lt"/>
                <a:cs typeface="Times New Roman" pitchFamily="18" charset="0"/>
              </a:rPr>
              <a:t>Sonuç		</a:t>
            </a:r>
          </a:p>
          <a:p>
            <a:endParaRPr lang="tr-TR" dirty="0">
              <a:latin typeface="+mn-lt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4727977" y="332657"/>
            <a:ext cx="2709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1" dirty="0"/>
              <a:t>İKİNCİ BÖLÜM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047639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571876" y="334964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1905000" y="1752600"/>
            <a:ext cx="8382000" cy="30469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tr-TR" sz="2400" b="1" u="sng" dirty="0">
                <a:cs typeface="Arial" charset="0"/>
              </a:rPr>
              <a:t>Organizasyonun Tanımı ve Anlamı:</a:t>
            </a:r>
            <a:endParaRPr lang="tr-TR" sz="2400" u="sng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endParaRPr lang="tr-TR" sz="2400" dirty="0"/>
          </a:p>
          <a:p>
            <a:pPr eaLnBrk="0" hangingPunct="0"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Organizasyon bir düzen veya düzenlemeyi ifade eder. Organizasyonu;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Clr>
                <a:srgbClr val="FFFF00"/>
              </a:buClr>
            </a:pPr>
            <a:r>
              <a:rPr lang="tr-TR" sz="2400" dirty="0">
                <a:cs typeface="Arial" charset="0"/>
              </a:rPr>
              <a:t>İş ile iş,</a:t>
            </a:r>
            <a:endParaRPr lang="tr-TR" sz="2400" dirty="0"/>
          </a:p>
          <a:p>
            <a:pPr eaLnBrk="0" hangingPunct="0">
              <a:lnSpc>
                <a:spcPct val="100000"/>
              </a:lnSpc>
              <a:buClr>
                <a:srgbClr val="FFFF00"/>
              </a:buClr>
            </a:pPr>
            <a:r>
              <a:rPr lang="tr-TR" sz="2400" dirty="0">
                <a:cs typeface="Arial" charset="0"/>
              </a:rPr>
              <a:t>İş ile insan ve,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Clr>
                <a:srgbClr val="FFFF00"/>
              </a:buClr>
            </a:pPr>
            <a:r>
              <a:rPr lang="tr-TR" sz="2400" dirty="0">
                <a:cs typeface="Arial" charset="0"/>
              </a:rPr>
              <a:t>(3</a:t>
            </a:r>
            <a:r>
              <a:rPr lang="tr-TR" sz="2400" dirty="0"/>
              <a:t>)</a:t>
            </a:r>
            <a:r>
              <a:rPr lang="tr-TR" sz="2400" dirty="0">
                <a:cs typeface="Arial" charset="0"/>
              </a:rPr>
              <a:t>İnsan ile insan arasındaki ilişkilerdeki düzen ve düzenlemeler olarak görmek mümkündür.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8596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571876" y="334964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919536" y="1340769"/>
            <a:ext cx="8305800" cy="50783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Organizasyon dizaynı bir organizasyon yapısını oluşturan başlıca ilişkilerin şeklini, niteliğini ifade eder. </a:t>
            </a:r>
            <a:endParaRPr lang="tr-TR" sz="2400" dirty="0">
              <a:cs typeface="Times New Roman" pitchFamily="18" charset="0"/>
            </a:endParaRPr>
          </a:p>
          <a:p>
            <a:pPr algn="just" eaLnBrk="0" hangingPunct="0"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‘’Organizasyon belirli amaçlar doğrultusunda kişilerin gayretlerini birleştirdikleri yapılandırılmış bir süreçtir’’</a:t>
            </a:r>
            <a:endParaRPr lang="tr-TR" sz="2400" dirty="0">
              <a:cs typeface="Times New Roman" pitchFamily="18" charset="0"/>
            </a:endParaRPr>
          </a:p>
          <a:p>
            <a:pPr algn="just" eaLnBrk="0" hangingPunct="0"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‘’Organizasyon bir yönetim fonksiyonudur</a:t>
            </a:r>
            <a:r>
              <a:rPr lang="tr-TR" sz="2400" dirty="0">
                <a:cs typeface="Arial" charset="0"/>
              </a:rPr>
              <a:t>.’’</a:t>
            </a:r>
          </a:p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‘’Organizasyon insan-iş-teknoloji faktörlerini birleştiren bir sistemdir.’’ 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‘’Organizasyon sosyal bir varlık, sosyal bir sistemdir.’’</a:t>
            </a:r>
            <a:endParaRPr lang="tr-TR" sz="2400" dirty="0"/>
          </a:p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‘’Organizasyon bir işletmedeki işleri, mevkileri, iş görenleri ve aralarındaki otorite ve haberleşme ilişkilerini gösteren bir yapıdır.’’ </a:t>
            </a:r>
          </a:p>
          <a:p>
            <a:pPr algn="just" eaLnBrk="0" hangingPunct="0">
              <a:lnSpc>
                <a:spcPct val="100000"/>
              </a:lnSpc>
            </a:pPr>
            <a:endParaRPr lang="tr-TR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2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423592" y="1772816"/>
            <a:ext cx="7200800" cy="415498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Bilimsel </a:t>
            </a:r>
            <a:r>
              <a:rPr lang="tr-TR" sz="2400" dirty="0">
                <a:cs typeface="Arial" charset="0"/>
              </a:rPr>
              <a:t>öncesi dönem insanlık tarihi kadar </a:t>
            </a:r>
            <a:r>
              <a:rPr lang="tr-TR" sz="2400" dirty="0">
                <a:cs typeface="Arial" charset="0"/>
              </a:rPr>
              <a:t>eskidir.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Bu </a:t>
            </a:r>
            <a:r>
              <a:rPr lang="tr-TR" sz="2400" dirty="0">
                <a:cs typeface="Arial" charset="0"/>
              </a:rPr>
              <a:t>dönem bilimsel yönetim dönemine kadar devam etmiştir.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Yönetimle </a:t>
            </a:r>
            <a:r>
              <a:rPr lang="tr-TR" sz="2400" dirty="0">
                <a:cs typeface="Arial" charset="0"/>
              </a:rPr>
              <a:t>ilgili bilgiler ve kayıtla</a:t>
            </a:r>
            <a:r>
              <a:rPr lang="tr-TR" sz="2400" dirty="0"/>
              <a:t>r</a:t>
            </a:r>
            <a:r>
              <a:rPr lang="tr-TR" sz="2400" dirty="0">
                <a:cs typeface="Arial" charset="0"/>
              </a:rPr>
              <a:t> arasında </a:t>
            </a:r>
            <a:r>
              <a:rPr lang="tr-TR" sz="2400" dirty="0"/>
              <a:t>M</a:t>
            </a:r>
            <a:r>
              <a:rPr lang="tr-TR" sz="2400" dirty="0">
                <a:cs typeface="Arial" charset="0"/>
              </a:rPr>
              <a:t>ısırlılar, eski Yunanlılar ve eski </a:t>
            </a:r>
            <a:r>
              <a:rPr lang="tr-TR" sz="2400" dirty="0" err="1">
                <a:cs typeface="Arial" charset="0"/>
              </a:rPr>
              <a:t>Romalılar’a</a:t>
            </a:r>
            <a:r>
              <a:rPr lang="tr-TR" sz="2400" dirty="0">
                <a:cs typeface="Arial" charset="0"/>
              </a:rPr>
              <a:t> </a:t>
            </a:r>
            <a:r>
              <a:rPr lang="tr-TR" sz="2400" dirty="0"/>
              <a:t>rastlanmaktadır</a:t>
            </a:r>
            <a:r>
              <a:rPr lang="tr-TR" sz="2400" dirty="0">
                <a:cs typeface="Arial" charset="0"/>
              </a:rPr>
              <a:t>.</a:t>
            </a:r>
            <a:r>
              <a:rPr lang="tr-TR" sz="2400" dirty="0"/>
              <a:t> </a:t>
            </a:r>
            <a:r>
              <a:rPr lang="tr-TR" sz="2400" dirty="0">
                <a:cs typeface="Times New Roman" pitchFamily="18" charset="0"/>
              </a:rPr>
              <a:t>Eski </a:t>
            </a:r>
            <a:r>
              <a:rPr lang="tr-TR" sz="2400" dirty="0">
                <a:cs typeface="Times New Roman" pitchFamily="18" charset="0"/>
              </a:rPr>
              <a:t>M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s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rl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lar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n geni</a:t>
            </a:r>
            <a:r>
              <a:rPr lang="tr-TR" sz="2400" dirty="0"/>
              <a:t>ş</a:t>
            </a:r>
            <a:r>
              <a:rPr lang="tr-TR" sz="2400" dirty="0">
                <a:cs typeface="Times New Roman" pitchFamily="18" charset="0"/>
              </a:rPr>
              <a:t> kütleleri yönetmek ba</a:t>
            </a:r>
            <a:r>
              <a:rPr lang="tr-TR" sz="2400" dirty="0"/>
              <a:t>şa</a:t>
            </a:r>
            <a:r>
              <a:rPr lang="tr-TR" sz="2400" dirty="0">
                <a:cs typeface="Times New Roman" pitchFamily="18" charset="0"/>
              </a:rPr>
              <a:t>r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s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 o zaman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n tekni</a:t>
            </a:r>
            <a:r>
              <a:rPr lang="tr-TR" sz="2400" dirty="0"/>
              <a:t>ğ</a:t>
            </a:r>
            <a:r>
              <a:rPr lang="tr-TR" sz="2400" dirty="0">
                <a:cs typeface="Times New Roman" pitchFamily="18" charset="0"/>
              </a:rPr>
              <a:t>i ile hayret </a:t>
            </a:r>
            <a:r>
              <a:rPr lang="tr-TR" sz="2400" dirty="0">
                <a:cs typeface="Times New Roman" pitchFamily="18" charset="0"/>
              </a:rPr>
              <a:t>vericidir.</a:t>
            </a:r>
            <a:r>
              <a:rPr lang="tr-TR" sz="2400" dirty="0"/>
              <a:t> 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/>
              <a:t>B</a:t>
            </a:r>
            <a:r>
              <a:rPr lang="tr-TR" sz="2400" dirty="0">
                <a:cs typeface="Times New Roman" pitchFamily="18" charset="0"/>
              </a:rPr>
              <a:t>eslenme</a:t>
            </a:r>
            <a:r>
              <a:rPr lang="tr-TR" sz="2400" dirty="0">
                <a:cs typeface="Times New Roman" pitchFamily="18" charset="0"/>
              </a:rPr>
              <a:t>, bar</a:t>
            </a:r>
            <a:r>
              <a:rPr lang="tr-TR" sz="2400" dirty="0"/>
              <a:t>ın</a:t>
            </a:r>
            <a:r>
              <a:rPr lang="tr-TR" sz="2400" dirty="0">
                <a:cs typeface="Times New Roman" pitchFamily="18" charset="0"/>
              </a:rPr>
              <a:t>ma ve bir yerden di</a:t>
            </a:r>
            <a:r>
              <a:rPr lang="tr-TR" sz="2400" dirty="0"/>
              <a:t>ğ</a:t>
            </a:r>
            <a:r>
              <a:rPr lang="tr-TR" sz="2400" dirty="0">
                <a:cs typeface="Times New Roman" pitchFamily="18" charset="0"/>
              </a:rPr>
              <a:t>er yere nakletme sorunlar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 kolay ba</a:t>
            </a:r>
            <a:r>
              <a:rPr lang="tr-TR" sz="2400" dirty="0"/>
              <a:t>ş</a:t>
            </a:r>
            <a:r>
              <a:rPr lang="tr-TR" sz="2400" dirty="0">
                <a:cs typeface="Times New Roman" pitchFamily="18" charset="0"/>
              </a:rPr>
              <a:t>ar</a:t>
            </a:r>
            <a:r>
              <a:rPr lang="tr-TR" sz="2400" dirty="0"/>
              <a:t>ı</a:t>
            </a:r>
            <a:r>
              <a:rPr lang="tr-TR" sz="2400" dirty="0">
                <a:cs typeface="Times New Roman" pitchFamily="18" charset="0"/>
              </a:rPr>
              <a:t>lacak i</a:t>
            </a:r>
            <a:r>
              <a:rPr lang="tr-TR" sz="2400" dirty="0"/>
              <a:t>ş</a:t>
            </a:r>
            <a:r>
              <a:rPr lang="tr-TR" sz="2400" dirty="0">
                <a:cs typeface="Times New Roman" pitchFamily="18" charset="0"/>
              </a:rPr>
              <a:t> de</a:t>
            </a:r>
            <a:r>
              <a:rPr lang="tr-TR" sz="2400" dirty="0"/>
              <a:t>ğ</a:t>
            </a:r>
            <a:r>
              <a:rPr lang="tr-TR" sz="2400" dirty="0">
                <a:cs typeface="Times New Roman" pitchFamily="18" charset="0"/>
              </a:rPr>
              <a:t>ildir.</a:t>
            </a:r>
            <a:endParaRPr lang="tr-TR" sz="2400" dirty="0">
              <a:cs typeface="Arial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524000" y="548681"/>
            <a:ext cx="9144000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l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msel Önces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 Dönem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45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3641725" y="1260475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endParaRPr kumimoji="1" lang="tr-TR" sz="2400">
              <a:latin typeface="Times New Roman" pitchFamily="18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2495600" y="1484785"/>
            <a:ext cx="7200800" cy="4524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Bu </a:t>
            </a:r>
            <a:r>
              <a:rPr lang="tr-TR" sz="2400" dirty="0">
                <a:cs typeface="Arial" charset="0"/>
              </a:rPr>
              <a:t>dönemde, aynı işleri yapan sanatkarlar</a:t>
            </a:r>
            <a:r>
              <a:rPr lang="tr-TR" sz="2400" dirty="0"/>
              <a:t>,</a:t>
            </a:r>
            <a:r>
              <a:rPr lang="tr-TR" sz="2400" dirty="0">
                <a:cs typeface="Arial" charset="0"/>
              </a:rPr>
              <a:t> loncaları oluşturdular.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Loncalar</a:t>
            </a:r>
            <a:r>
              <a:rPr lang="tr-TR" sz="2400" dirty="0">
                <a:cs typeface="Arial" charset="0"/>
              </a:rPr>
              <a:t>, bugünkü esnaf ve sanatkar birliklerinin öncüleri </a:t>
            </a:r>
            <a:r>
              <a:rPr lang="tr-TR" sz="2400" dirty="0">
                <a:cs typeface="Arial" charset="0"/>
              </a:rPr>
              <a:t>olmuştur.</a:t>
            </a:r>
            <a:r>
              <a:rPr lang="tr-TR" sz="2400" dirty="0"/>
              <a:t> 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Eski Mezopotamya kentlerinde işletme biçiminde kuruluşlara ve buralarda bireysel ve yönetim önderliğine rastlanmaktadır.</a:t>
            </a:r>
            <a:r>
              <a:rPr lang="tr-TR" sz="2400" dirty="0">
                <a:cs typeface="Times New Roman" pitchFamily="18" charset="0"/>
              </a:rPr>
              <a:t> 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Times New Roman" pitchFamily="18" charset="0"/>
              </a:rPr>
              <a:t>Daha </a:t>
            </a:r>
            <a:r>
              <a:rPr lang="tr-TR" sz="2400" dirty="0">
                <a:cs typeface="Times New Roman" pitchFamily="18" charset="0"/>
              </a:rPr>
              <a:t>sonra Çin ve Roma’da yönetimle ilgili çal</a:t>
            </a:r>
            <a:r>
              <a:rPr lang="tr-TR" sz="2400" dirty="0"/>
              <a:t>ış</a:t>
            </a:r>
            <a:r>
              <a:rPr lang="tr-TR" sz="2400" dirty="0">
                <a:cs typeface="Times New Roman" pitchFamily="18" charset="0"/>
              </a:rPr>
              <a:t>malar göze çarpar. </a:t>
            </a:r>
            <a:r>
              <a:rPr lang="tr-TR" sz="2400" dirty="0"/>
              <a:t> 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524000" y="620689"/>
            <a:ext cx="9144000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l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msel Önces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 Dönem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5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524000" y="334964"/>
            <a:ext cx="9144000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l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msel Önces</a:t>
            </a:r>
            <a:r>
              <a:rPr lang="tr-TR" sz="3200" b="1" dirty="0">
                <a:solidFill>
                  <a:srgbClr val="FF0000"/>
                </a:solidFill>
              </a:rPr>
              <a:t>i</a:t>
            </a:r>
            <a:r>
              <a:rPr lang="tr-TR" sz="3200" b="1" dirty="0">
                <a:solidFill>
                  <a:srgbClr val="FF0000"/>
                </a:solidFill>
                <a:cs typeface="Times New Roman" pitchFamily="18" charset="0"/>
              </a:rPr>
              <a:t> Dönem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2567608" y="1371601"/>
            <a:ext cx="7200800" cy="489364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Roma </a:t>
            </a:r>
            <a:r>
              <a:rPr lang="tr-TR" sz="2400" dirty="0">
                <a:cs typeface="Arial" charset="0"/>
              </a:rPr>
              <a:t>imparatorluğunda yönetsel sorunların çözümünde bugün yönetici diye bilinen önderler ortaya çıkmıştı.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Romalılar </a:t>
            </a:r>
            <a:r>
              <a:rPr lang="tr-TR" sz="2400" dirty="0">
                <a:cs typeface="Arial" charset="0"/>
              </a:rPr>
              <a:t>kurdukları yönetim sistemleri ile hükümet örgütlerinin sayısı artmış</a:t>
            </a:r>
            <a:r>
              <a:rPr lang="tr-TR" sz="2400" dirty="0"/>
              <a:t>, </a:t>
            </a:r>
            <a:r>
              <a:rPr lang="tr-TR" sz="2400" dirty="0">
                <a:cs typeface="Arial" charset="0"/>
              </a:rPr>
              <a:t>resmi denetim yöntemleri geliştirmeye başlamıştı.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Roma’da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kamu yönetiminde büyük gelişmeler olmuştu.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Bilim </a:t>
            </a:r>
            <a:r>
              <a:rPr lang="tr-TR" sz="2400" dirty="0">
                <a:cs typeface="Arial" charset="0"/>
              </a:rPr>
              <a:t>ve teknolojideki gelişmeler, insanlığın ihtiyaçları</a:t>
            </a:r>
            <a:r>
              <a:rPr lang="tr-TR" sz="2400" dirty="0"/>
              <a:t> sonucunda </a:t>
            </a:r>
            <a:r>
              <a:rPr lang="tr-TR" sz="2400" dirty="0">
                <a:cs typeface="Arial" charset="0"/>
              </a:rPr>
              <a:t>yönetim biliminin temeli atılmaya başlanmıştır.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835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571876" y="334964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057400" y="1352551"/>
            <a:ext cx="8153400" cy="4524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</a:pPr>
            <a:r>
              <a:rPr lang="tr-TR" sz="2400" dirty="0"/>
              <a:t> Y</a:t>
            </a:r>
            <a:r>
              <a:rPr lang="tr-TR" sz="2400" dirty="0">
                <a:cs typeface="Arial" charset="0"/>
              </a:rPr>
              <a:t>önetim biliminde en önemli, dönem</a:t>
            </a:r>
            <a:r>
              <a:rPr lang="tr-TR" sz="2400" dirty="0"/>
              <a:t>dir.</a:t>
            </a:r>
            <a:r>
              <a:rPr lang="tr-TR" sz="2400" dirty="0">
                <a:cs typeface="Arial" charset="0"/>
              </a:rPr>
              <a:t> </a:t>
            </a:r>
            <a:r>
              <a:rPr lang="tr-TR" sz="2400" dirty="0"/>
              <a:t> </a:t>
            </a:r>
          </a:p>
          <a:p>
            <a:pPr algn="just">
              <a:lnSpc>
                <a:spcPct val="100000"/>
              </a:lnSpc>
            </a:pPr>
            <a:r>
              <a:rPr lang="tr-TR" sz="2400" dirty="0"/>
              <a:t> B</a:t>
            </a:r>
            <a:r>
              <a:rPr lang="tr-TR" sz="2400" dirty="0">
                <a:cs typeface="Arial" charset="0"/>
              </a:rPr>
              <a:t>u hareketi doğuran nedenler</a:t>
            </a:r>
            <a:r>
              <a:rPr lang="tr-TR" sz="2400" dirty="0"/>
              <a:t>:</a:t>
            </a:r>
          </a:p>
          <a:p>
            <a:pPr algn="just">
              <a:lnSpc>
                <a:spcPct val="100000"/>
              </a:lnSpc>
              <a:buFont typeface="Wingdings" pitchFamily="2" charset="2"/>
              <a:buNone/>
            </a:pPr>
            <a:r>
              <a:rPr lang="tr-TR" sz="2400" dirty="0"/>
              <a:t> </a:t>
            </a:r>
            <a:r>
              <a:rPr lang="tr-TR" sz="2400" u="sng" dirty="0"/>
              <a:t>1.T</a:t>
            </a:r>
            <a:r>
              <a:rPr lang="tr-TR" sz="2400" u="sng" dirty="0">
                <a:cs typeface="Arial" charset="0"/>
              </a:rPr>
              <a:t>eknik </a:t>
            </a:r>
            <a:r>
              <a:rPr lang="tr-TR" sz="2400" u="sng" dirty="0">
                <a:cs typeface="Arial" charset="0"/>
              </a:rPr>
              <a:t>gelişmeler</a:t>
            </a:r>
            <a:r>
              <a:rPr lang="tr-TR" sz="2400" u="sng" dirty="0"/>
              <a:t> </a:t>
            </a:r>
            <a:endParaRPr lang="tr-TR" sz="2400" u="sng" dirty="0"/>
          </a:p>
          <a:p>
            <a:pPr algn="just">
              <a:lnSpc>
                <a:spcPct val="100000"/>
              </a:lnSpc>
              <a:buFont typeface="Wingdings" pitchFamily="2" charset="2"/>
              <a:buNone/>
            </a:pPr>
            <a:r>
              <a:rPr lang="tr-TR" sz="2400" dirty="0"/>
              <a:t>  </a:t>
            </a:r>
            <a:r>
              <a:rPr lang="tr-TR" sz="2400" dirty="0">
                <a:cs typeface="Arial" charset="0"/>
              </a:rPr>
              <a:t> </a:t>
            </a: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XVIII yüzyılın başlarında meydana gelmiştir.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1700-1785 </a:t>
            </a:r>
            <a:r>
              <a:rPr lang="tr-TR" sz="2400" dirty="0">
                <a:cs typeface="Arial" charset="0"/>
              </a:rPr>
              <a:t>yılları arasında İngiliz sanayi </a:t>
            </a:r>
            <a:r>
              <a:rPr lang="tr-TR" sz="2400" dirty="0">
                <a:cs typeface="Arial" charset="0"/>
              </a:rPr>
              <a:t>devrimi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/>
              <a:t>E</a:t>
            </a:r>
            <a:r>
              <a:rPr lang="tr-TR" sz="2400" dirty="0">
                <a:cs typeface="Arial" charset="0"/>
              </a:rPr>
              <a:t>n </a:t>
            </a:r>
            <a:r>
              <a:rPr lang="tr-TR" sz="2400" dirty="0">
                <a:cs typeface="Arial" charset="0"/>
              </a:rPr>
              <a:t>büyük yenilik üretim metotlarında meydana </a:t>
            </a:r>
            <a:r>
              <a:rPr lang="tr-TR" sz="2400" dirty="0">
                <a:cs typeface="Arial" charset="0"/>
              </a:rPr>
              <a:t>gelmiştir.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18.</a:t>
            </a:r>
            <a:r>
              <a:rPr lang="tr-TR" sz="2400" dirty="0" err="1">
                <a:cs typeface="Arial" charset="0"/>
              </a:rPr>
              <a:t>nci</a:t>
            </a:r>
            <a:r>
              <a:rPr lang="tr-TR" sz="2400" dirty="0">
                <a:cs typeface="Arial" charset="0"/>
              </a:rPr>
              <a:t> </a:t>
            </a:r>
            <a:r>
              <a:rPr lang="tr-TR" sz="2400" dirty="0">
                <a:cs typeface="Arial" charset="0"/>
              </a:rPr>
              <a:t>yüzyıldaki bulu</a:t>
            </a:r>
            <a:r>
              <a:rPr lang="tr-TR" sz="2400" dirty="0"/>
              <a:t>ş</a:t>
            </a:r>
            <a:r>
              <a:rPr lang="tr-TR" sz="2400" dirty="0">
                <a:cs typeface="Arial" charset="0"/>
              </a:rPr>
              <a:t>lar ile Avrupa’da iş hayatına ve toplumsal yapıya büyük değişiklikler getirmiştir. </a:t>
            </a:r>
            <a:endParaRPr lang="tr-TR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69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4007769" y="476673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905000" y="1993900"/>
            <a:ext cx="8382000" cy="230832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buFont typeface="Wingdings" pitchFamily="2" charset="2"/>
              <a:buNone/>
            </a:pPr>
            <a:r>
              <a:rPr lang="tr-TR" sz="2400" u="sng" dirty="0"/>
              <a:t>2. U</a:t>
            </a:r>
            <a:r>
              <a:rPr lang="tr-TR" sz="2400" u="sng" dirty="0">
                <a:cs typeface="Arial" charset="0"/>
              </a:rPr>
              <a:t>zmanlaşma konusundaki </a:t>
            </a:r>
            <a:r>
              <a:rPr lang="tr-TR" sz="2400" u="sng" dirty="0">
                <a:cs typeface="Arial" charset="0"/>
              </a:rPr>
              <a:t>gelişmeler</a:t>
            </a:r>
            <a:r>
              <a:rPr lang="tr-TR" sz="2400" u="sng" dirty="0"/>
              <a:t>.</a:t>
            </a:r>
          </a:p>
          <a:p>
            <a:pPr algn="just">
              <a:lnSpc>
                <a:spcPct val="100000"/>
              </a:lnSpc>
              <a:buFont typeface="Wingdings" pitchFamily="2" charset="2"/>
              <a:buNone/>
            </a:pPr>
            <a:endParaRPr lang="tr-TR" sz="2400" u="sng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Üretimin </a:t>
            </a:r>
            <a:r>
              <a:rPr lang="tr-TR" sz="2400" dirty="0">
                <a:cs typeface="Arial" charset="0"/>
              </a:rPr>
              <a:t>şekil değiştirmesi</a:t>
            </a:r>
            <a:r>
              <a:rPr lang="tr-TR" sz="2400" dirty="0"/>
              <a:t> verimin </a:t>
            </a:r>
            <a:r>
              <a:rPr lang="tr-TR" sz="2400" dirty="0">
                <a:cs typeface="Arial" charset="0"/>
              </a:rPr>
              <a:t>artmasında etkili oldu. </a:t>
            </a:r>
            <a:r>
              <a:rPr lang="tr-TR" sz="2400" dirty="0"/>
              <a:t> </a:t>
            </a: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Bilimsel </a:t>
            </a:r>
            <a:r>
              <a:rPr lang="tr-TR" sz="2400" dirty="0">
                <a:cs typeface="Arial" charset="0"/>
              </a:rPr>
              <a:t>yönetim hareketinde diğer önemli nedenler organizasyona duyulan ihtiyaç ve mamullerin standartlaşmasıdır.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2935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575721" y="620689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847528" y="1556792"/>
            <a:ext cx="8382000" cy="415498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Yöneticini </a:t>
            </a:r>
            <a:r>
              <a:rPr lang="tr-TR" sz="2400" dirty="0">
                <a:cs typeface="Arial" charset="0"/>
              </a:rPr>
              <a:t>başarısında etkin olan organizasyonun uygun bir yapıda olması nasıl </a:t>
            </a:r>
            <a:r>
              <a:rPr lang="tr-TR" sz="2400" dirty="0">
                <a:cs typeface="Arial" charset="0"/>
              </a:rPr>
              <a:t>sağlanabilir?</a:t>
            </a:r>
            <a:endParaRPr lang="tr-TR" sz="2400" dirty="0"/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Bir </a:t>
            </a:r>
            <a:r>
              <a:rPr lang="tr-TR" sz="2400" dirty="0">
                <a:cs typeface="Arial" charset="0"/>
              </a:rPr>
              <a:t>organizasyon yapısının uygun olup olmadığı nasıl </a:t>
            </a:r>
            <a:r>
              <a:rPr lang="tr-TR" sz="2400" dirty="0">
                <a:cs typeface="Arial" charset="0"/>
              </a:rPr>
              <a:t>anlaşılabilir?</a:t>
            </a: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Belirli </a:t>
            </a:r>
            <a:r>
              <a:rPr lang="tr-TR" sz="2400" dirty="0">
                <a:cs typeface="Arial" charset="0"/>
              </a:rPr>
              <a:t>bir işletme için uygun olan bir yapı başka bir işletme içinde uygun olabilir </a:t>
            </a:r>
            <a:r>
              <a:rPr lang="tr-TR" sz="2400" dirty="0">
                <a:cs typeface="Arial" charset="0"/>
              </a:rPr>
              <a:t>mi?</a:t>
            </a: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Bir </a:t>
            </a:r>
            <a:r>
              <a:rPr lang="tr-TR" sz="2400" dirty="0">
                <a:cs typeface="Arial" charset="0"/>
              </a:rPr>
              <a:t>organizasyon içinde hangi süreçler işlemekte, hangi tür ilişkiler doğmaktadır? </a:t>
            </a:r>
            <a:endParaRPr lang="tr-TR" sz="2400" dirty="0"/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Organizasyonlar </a:t>
            </a:r>
            <a:r>
              <a:rPr lang="tr-TR" sz="2400" dirty="0">
                <a:cs typeface="Arial" charset="0"/>
              </a:rPr>
              <a:t>değişen çevre şartlarına nasıl uymakta, bu uyum hangi süreçleri </a:t>
            </a:r>
            <a:r>
              <a:rPr lang="tr-TR" sz="2400" dirty="0"/>
              <a:t>g</a:t>
            </a:r>
            <a:r>
              <a:rPr lang="tr-TR" sz="2400" dirty="0">
                <a:cs typeface="Arial" charset="0"/>
              </a:rPr>
              <a:t>erektirmektedir? </a:t>
            </a:r>
          </a:p>
        </p:txBody>
      </p:sp>
    </p:spTree>
    <p:extLst>
      <p:ext uri="{BB962C8B-B14F-4D97-AF65-F5344CB8AC3E}">
        <p14:creationId xmlns:p14="http://schemas.microsoft.com/office/powerpoint/2010/main" val="319797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719737" y="548681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2063552" y="1844824"/>
            <a:ext cx="8077200" cy="30469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Özellikle iletişim ve bilgi işleme teknolojilerindeki gelişmelerin organizasyonların yapı ve işleyişleri üzerindeki etkileri </a:t>
            </a:r>
            <a:r>
              <a:rPr lang="tr-TR" sz="2400" dirty="0">
                <a:cs typeface="Arial" charset="0"/>
              </a:rPr>
              <a:t>nelerdir?</a:t>
            </a: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Sanayi </a:t>
            </a:r>
            <a:r>
              <a:rPr lang="tr-TR" sz="2400" dirty="0">
                <a:cs typeface="Arial" charset="0"/>
              </a:rPr>
              <a:t>toplumuna geçiş organizasyon yapılarını ne yönde değiştirmiş ve ne gibi yeni yapı ve modeller ortaya çıkmıştır? </a:t>
            </a:r>
            <a:endParaRPr lang="tr-TR" sz="2400" dirty="0"/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Bu </a:t>
            </a:r>
            <a:r>
              <a:rPr lang="tr-TR" sz="2400" dirty="0">
                <a:cs typeface="Arial" charset="0"/>
              </a:rPr>
              <a:t>ve benzeri sorular organizasyonlarla ilgili çalışmaların ana konularını oluşturmuş ve bu konularda çeşitli teoriler geliştirilmiştir.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281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571876" y="334964"/>
            <a:ext cx="4451219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Bilimsel Yönetim Dönemi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135560" y="1700808"/>
            <a:ext cx="8305800" cy="34163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Bu teori ve yaklaşımlar</a:t>
            </a:r>
            <a:r>
              <a:rPr lang="tr-TR" sz="2400" dirty="0"/>
              <a:t>;</a:t>
            </a:r>
            <a:r>
              <a:rPr lang="tr-TR" sz="2400" dirty="0">
                <a:cs typeface="Arial" charset="0"/>
              </a:rPr>
              <a:t> </a:t>
            </a:r>
            <a:endParaRPr lang="tr-TR" sz="2400" dirty="0"/>
          </a:p>
          <a:p>
            <a:pPr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a.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Klasik (Geleneksel) Teori,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b.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Davranışsal (</a:t>
            </a:r>
            <a:r>
              <a:rPr lang="tr-TR" sz="2400" dirty="0" err="1">
                <a:cs typeface="Arial" charset="0"/>
              </a:rPr>
              <a:t>Neo</a:t>
            </a:r>
            <a:r>
              <a:rPr lang="tr-TR" sz="2400" dirty="0">
                <a:cs typeface="Arial" charset="0"/>
              </a:rPr>
              <a:t> Klasik) Teori,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c.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Sistem Yaklaşımı, 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ç.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Durumsallık Yaklaşımı,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d.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Modern Sonrası ve Çağdaş Yaklaşımlar Olarak Kurumsallık Yaklaşımı, 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e.</a:t>
            </a: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Kaynak Bağımlılığı Yaklaşımı, </a:t>
            </a:r>
            <a:endParaRPr lang="tr-TR" sz="24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buFontTx/>
              <a:buNone/>
            </a:pPr>
            <a:r>
              <a:rPr lang="tr-TR" sz="2400" dirty="0">
                <a:cs typeface="Arial" charset="0"/>
              </a:rPr>
              <a:t>f.</a:t>
            </a:r>
            <a:r>
              <a:rPr lang="tr-TR" sz="2400" dirty="0"/>
              <a:t> </a:t>
            </a:r>
            <a:r>
              <a:rPr lang="tr-TR" sz="2400" dirty="0" err="1">
                <a:cs typeface="Arial" charset="0"/>
              </a:rPr>
              <a:t>Organizasyonel</a:t>
            </a:r>
            <a:r>
              <a:rPr lang="tr-TR" sz="2400" dirty="0">
                <a:cs typeface="Arial" charset="0"/>
              </a:rPr>
              <a:t> Strateji Yaklaşımı ve Ekoloji Yaklaşımı’dır.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4966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Microsoft Office PowerPoint</Application>
  <PresentationFormat>Geniş ekran</PresentationFormat>
  <Paragraphs>80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Teması</vt:lpstr>
      <vt:lpstr>İŞLETME YÖNETİMİNİN TARİHSEL GELİŞİM SÜRECİ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YÖNETİMİNİN TARİHSEL GELİŞİM SÜRECİ</dc:title>
  <dc:creator>Arzu Gökdai</dc:creator>
  <cp:lastModifiedBy>Arzu Gökdai</cp:lastModifiedBy>
  <cp:revision>1</cp:revision>
  <dcterms:created xsi:type="dcterms:W3CDTF">2017-11-03T11:00:57Z</dcterms:created>
  <dcterms:modified xsi:type="dcterms:W3CDTF">2017-11-03T11:01:09Z</dcterms:modified>
</cp:coreProperties>
</file>