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56" r:id="rId3"/>
    <p:sldId id="302" r:id="rId4"/>
    <p:sldId id="303" r:id="rId5"/>
    <p:sldId id="307" r:id="rId6"/>
    <p:sldId id="305" r:id="rId7"/>
    <p:sldId id="306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1652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9BCBA-D182-4258-98FB-2F92148C12AD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60826-4FC3-4267-AF64-5F9C489B87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69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8E4A44-B989-464A-B351-F7B8EB6C9C7F}" type="slidenum">
              <a:rPr lang="tr-TR"/>
              <a:pPr/>
              <a:t>5</a:t>
            </a:fld>
            <a:endParaRPr lang="tr-TR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tr-TR"/>
              <a:t>Özetlemek için, sözsüz iletişimin özellikleri üzerinden her bir maddeyi katılımcılardan birine açıklatarak geçeriz. (2 dk.)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9D4B5F-7C4E-4A2B-A895-7F414A08B41B}" type="slidenum">
              <a:rPr lang="tr-TR"/>
              <a:pPr/>
              <a:t>6</a:t>
            </a:fld>
            <a:endParaRPr lang="tr-TR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tr-TR"/>
              <a:t>Katılımcılara resimdeki arkadaş hakkındaki ilk izlenimlerini ve bu izlenime neden olan unsurları sorarak başlarız.</a:t>
            </a:r>
          </a:p>
          <a:p>
            <a:r>
              <a:rPr lang="tr-TR"/>
              <a:t>Daha sonra, beden dilimizi nasıl kullanmamız gerektiğini anlamaya çalışırız (burada  katılımcıların her bir madde ile ilgili örnek vermelerini isteriz). (3 dk.)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D1976-81E6-4AF3-BBB9-03E4301223A1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963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AFC5B-D03A-479B-A73F-3951E76DAB4B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421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FF5F7-057F-4E98-92FF-50F99ADD359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97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41CEE-BF90-4F21-8A42-C81FBDB8D336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93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FCB3D-227F-4A66-88A9-9EA4B0016412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031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1A5CB-874C-4796-932E-79764A4A7EE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8447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7AA59-548C-457A-B655-830E9CAEEA80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769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F275A0-E99F-4DC2-8A95-C5B31104CF5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6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0D43F-AB27-48FA-A40A-6BCF6B96A92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374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FFD82-91E9-485B-AB69-EF2DBFCB35B5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208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0858C-0B65-450B-A9A2-306C136F0B8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979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C6B9AE-44E5-4AEB-9547-B09961F5D5E3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857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98CFB62-C774-402F-A9D6-8CEEC43DA8EB}" type="slidenum">
              <a:rPr 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3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714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1668016"/>
          </a:xfrm>
        </p:spPr>
        <p:txBody>
          <a:bodyPr/>
          <a:lstStyle/>
          <a:p>
            <a:r>
              <a:rPr lang="tr-TR" dirty="0" smtClean="0"/>
              <a:t>   İLETİŞİM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53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Sözsüz İletişim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Sözsüz iletişim, yüzdeki anlamları, göz hareketlerini, duruşu, giyimi, sesin </a:t>
            </a:r>
            <a:r>
              <a:rPr lang="tr-TR" sz="2400" dirty="0" smtClean="0"/>
              <a:t>özelliklerin içerir</a:t>
            </a:r>
            <a:r>
              <a:rPr lang="tr-TR" sz="2400" dirty="0"/>
              <a:t>. En ilkel toplumsal davranış olarak tanımlanan beden dilinin ortak ifadesidir</a:t>
            </a:r>
            <a:r>
              <a:rPr lang="tr-TR" sz="2400" dirty="0" smtClean="0"/>
              <a:t>.</a:t>
            </a:r>
          </a:p>
          <a:p>
            <a:endParaRPr lang="tr-TR" sz="2400" dirty="0" smtClean="0"/>
          </a:p>
          <a:p>
            <a:r>
              <a:rPr lang="tr-TR" sz="2400" dirty="0"/>
              <a:t>Sözsüz iletişim, iletişimin en temel türlerinden biridir. İletişimin birincil aracı </a:t>
            </a:r>
            <a:r>
              <a:rPr lang="tr-TR" sz="2400" dirty="0" smtClean="0"/>
              <a:t>dildir. Fakat </a:t>
            </a:r>
            <a:r>
              <a:rPr lang="tr-TR" sz="2400" dirty="0"/>
              <a:t>mesajın gönderilmesinde ve alınmasında, iletişime katkı sağlayan başka </a:t>
            </a:r>
            <a:r>
              <a:rPr lang="tr-TR" sz="2400" dirty="0" smtClean="0"/>
              <a:t>faktörlerde vardır</a:t>
            </a:r>
            <a:r>
              <a:rPr lang="tr-TR" sz="2400" dirty="0"/>
              <a:t>. Sözsüz iletişim veya vücut dili yoluyla; elbiseler, mekân kullanımı, jest ve </a:t>
            </a:r>
            <a:r>
              <a:rPr lang="tr-TR" sz="2400" dirty="0" smtClean="0"/>
              <a:t>mimikler, göz </a:t>
            </a:r>
            <a:r>
              <a:rPr lang="tr-TR" sz="2400" dirty="0"/>
              <a:t>hareketleri ve göz teması, mesaj iletimine yardımcı olur.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2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04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sz="2800" b="1" dirty="0"/>
              <a:t>Sözsüz iletişim beş temel fonksiyona sahiptir</a:t>
            </a:r>
            <a:r>
              <a:rPr lang="tr-TR" sz="2800" dirty="0"/>
              <a:t>.</a:t>
            </a:r>
          </a:p>
          <a:p>
            <a:endParaRPr lang="tr-TR" sz="2800" dirty="0" smtClean="0"/>
          </a:p>
          <a:p>
            <a:r>
              <a:rPr lang="tr-TR" sz="2800" dirty="0" smtClean="0"/>
              <a:t>Sözsüz </a:t>
            </a:r>
            <a:r>
              <a:rPr lang="tr-TR" sz="2800" dirty="0"/>
              <a:t>jestlerle sözlü mesajı pekiştirmek amacıyla kullanılan </a:t>
            </a:r>
            <a:r>
              <a:rPr lang="tr-TR" sz="2800" dirty="0" err="1"/>
              <a:t>olumlama</a:t>
            </a:r>
            <a:r>
              <a:rPr lang="tr-TR" sz="2800" dirty="0"/>
              <a:t> </a:t>
            </a:r>
            <a:r>
              <a:rPr lang="tr-TR" sz="2800" dirty="0" smtClean="0"/>
              <a:t>hareketleri veya </a:t>
            </a:r>
            <a:r>
              <a:rPr lang="tr-TR" sz="2800" dirty="0"/>
              <a:t>tekrar</a:t>
            </a:r>
          </a:p>
          <a:p>
            <a:r>
              <a:rPr lang="tr-TR" sz="2800" dirty="0" smtClean="0"/>
              <a:t>Jestlerle </a:t>
            </a:r>
            <a:r>
              <a:rPr lang="tr-TR" sz="2800" dirty="0"/>
              <a:t>kafayı olumsuz anlamda sallayarak yalanlama veya aksini iddia etme,</a:t>
            </a:r>
          </a:p>
          <a:p>
            <a:r>
              <a:rPr lang="tr-TR" sz="2800" dirty="0" smtClean="0"/>
              <a:t>Sözlü </a:t>
            </a:r>
            <a:r>
              <a:rPr lang="tr-TR" sz="2800" dirty="0"/>
              <a:t>mesajın yerine geçebilecek </a:t>
            </a:r>
            <a:r>
              <a:rPr lang="tr-TR" sz="2800" dirty="0" smtClean="0"/>
              <a:t>bir davranışta </a:t>
            </a:r>
            <a:r>
              <a:rPr lang="tr-TR" sz="2800" dirty="0"/>
              <a:t>bulunma,</a:t>
            </a:r>
          </a:p>
          <a:p>
            <a:r>
              <a:rPr lang="tr-TR" sz="2800" dirty="0" smtClean="0"/>
              <a:t>Gözlerle </a:t>
            </a:r>
            <a:r>
              <a:rPr lang="tr-TR" sz="2800" dirty="0"/>
              <a:t>mesaj iletme,</a:t>
            </a:r>
          </a:p>
          <a:p>
            <a:r>
              <a:rPr lang="tr-TR" sz="2800" dirty="0" smtClean="0"/>
              <a:t>Mesajın </a:t>
            </a:r>
            <a:r>
              <a:rPr lang="tr-TR" sz="2800" dirty="0"/>
              <a:t>anlamını tamamlama ve mesajı vurgulama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3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473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0" indent="0">
              <a:buNone/>
            </a:pPr>
            <a:r>
              <a:rPr lang="tr-TR" sz="2800" b="1" dirty="0"/>
              <a:t>İnsanlar genellikle üç şekilde sözsüz iletişim kurarlar</a:t>
            </a:r>
            <a:r>
              <a:rPr lang="tr-TR" sz="2800" dirty="0"/>
              <a:t>.</a:t>
            </a:r>
          </a:p>
          <a:p>
            <a:r>
              <a:rPr lang="tr-TR" sz="2800" dirty="0" smtClean="0"/>
              <a:t>Bunların </a:t>
            </a:r>
            <a:r>
              <a:rPr lang="tr-TR" sz="2800" dirty="0"/>
              <a:t>ilki mekân kullanımıdır. Daha üst düzeyde olanların </a:t>
            </a:r>
            <a:r>
              <a:rPr lang="tr-TR" sz="2800" dirty="0" smtClean="0"/>
              <a:t>kullandıkları mekânlar</a:t>
            </a:r>
            <a:r>
              <a:rPr lang="tr-TR" sz="2800" dirty="0"/>
              <a:t>, statü ve otorite durumlarını gösterecek şekilde dizayn edilir.</a:t>
            </a:r>
          </a:p>
          <a:p>
            <a:r>
              <a:rPr lang="tr-TR" sz="2800" dirty="0" smtClean="0"/>
              <a:t>İkinci </a:t>
            </a:r>
            <a:r>
              <a:rPr lang="tr-TR" sz="2800" dirty="0"/>
              <a:t>türünü beden dili </a:t>
            </a:r>
            <a:r>
              <a:rPr lang="tr-TR" sz="2800" dirty="0" smtClean="0"/>
              <a:t>oluşturur. Konuştuğumuz </a:t>
            </a:r>
            <a:r>
              <a:rPr lang="tr-TR" sz="2800" dirty="0"/>
              <a:t>sırada birinden </a:t>
            </a:r>
            <a:r>
              <a:rPr lang="tr-TR" sz="2800" dirty="0" smtClean="0"/>
              <a:t>uzaklığımız, beden </a:t>
            </a:r>
            <a:r>
              <a:rPr lang="tr-TR" sz="2800" dirty="0"/>
              <a:t>diliyle iletilmiş bir mesajdır.</a:t>
            </a:r>
          </a:p>
          <a:p>
            <a:r>
              <a:rPr lang="tr-TR" sz="2800" dirty="0" smtClean="0"/>
              <a:t>Üçüncü </a:t>
            </a:r>
            <a:r>
              <a:rPr lang="tr-TR" sz="2800" dirty="0"/>
              <a:t>unsuru ise dil </a:t>
            </a:r>
            <a:r>
              <a:rPr lang="tr-TR" sz="2800" dirty="0" smtClean="0"/>
              <a:t>yoluyla betimlemedir</a:t>
            </a:r>
            <a:r>
              <a:rPr lang="tr-TR" sz="2800" dirty="0"/>
              <a:t>. Betimlemede mesajın </a:t>
            </a:r>
            <a:r>
              <a:rPr lang="tr-TR" sz="2800" dirty="0" smtClean="0"/>
              <a:t>asıl anlamlarının </a:t>
            </a:r>
            <a:r>
              <a:rPr lang="tr-TR" sz="2800" dirty="0"/>
              <a:t>yanında, yan anlamlarının da üzerinde durulur.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4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511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Sözsüz İletişimin Özellikleri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  <a:p>
            <a:r>
              <a:rPr lang="en-US"/>
              <a:t>Sözsüz iletişim etkilidir</a:t>
            </a:r>
            <a:r>
              <a:rPr lang="tr-TR"/>
              <a:t>.</a:t>
            </a:r>
            <a:r>
              <a:rPr lang="en-US"/>
              <a:t> </a:t>
            </a:r>
            <a:endParaRPr lang="tr-TR"/>
          </a:p>
          <a:p>
            <a:r>
              <a:rPr lang="en-US"/>
              <a:t>Sözsüz iletişim duyguları belirtir</a:t>
            </a:r>
            <a:r>
              <a:rPr lang="tr-TR"/>
              <a:t>.</a:t>
            </a:r>
          </a:p>
          <a:p>
            <a:r>
              <a:rPr lang="en-US"/>
              <a:t>Sözsüz iletişim çift anlamlıdır</a:t>
            </a:r>
            <a:r>
              <a:rPr lang="tr-TR"/>
              <a:t>.</a:t>
            </a:r>
            <a:r>
              <a:rPr lang="en-US"/>
              <a:t> </a:t>
            </a:r>
            <a:endParaRPr lang="tr-TR"/>
          </a:p>
          <a:p>
            <a:r>
              <a:rPr lang="tr-TR"/>
              <a:t>Sözsüz iletişim belirsizdir.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7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Çevrede Olumlu İzlenim Yaratacak Beden Dili Özellikleri</a:t>
            </a:r>
            <a:r>
              <a:rPr lang="en-US" sz="4000"/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5425" cy="4525963"/>
          </a:xfrm>
        </p:spPr>
        <p:txBody>
          <a:bodyPr/>
          <a:lstStyle/>
          <a:p>
            <a:pPr marL="571500" indent="-571500">
              <a:lnSpc>
                <a:spcPct val="90000"/>
              </a:lnSpc>
            </a:pPr>
            <a:r>
              <a:rPr lang="en-US" sz="2600"/>
              <a:t>Göz İlişkisi</a:t>
            </a:r>
          </a:p>
          <a:p>
            <a:pPr marL="571500" indent="-571500">
              <a:lnSpc>
                <a:spcPct val="90000"/>
              </a:lnSpc>
            </a:pPr>
            <a:r>
              <a:rPr lang="en-US" sz="2600"/>
              <a:t>Yüz İfadesi</a:t>
            </a:r>
          </a:p>
          <a:p>
            <a:pPr marL="571500" indent="-571500">
              <a:lnSpc>
                <a:spcPct val="90000"/>
              </a:lnSpc>
            </a:pPr>
            <a:r>
              <a:rPr lang="en-US" sz="2600"/>
              <a:t>Baş Hareketleri</a:t>
            </a:r>
          </a:p>
          <a:p>
            <a:pPr marL="571500" indent="-571500">
              <a:lnSpc>
                <a:spcPct val="90000"/>
              </a:lnSpc>
            </a:pPr>
            <a:r>
              <a:rPr lang="en-US" sz="2600"/>
              <a:t>Jestler</a:t>
            </a:r>
            <a:endParaRPr lang="tr-TR" sz="2600"/>
          </a:p>
          <a:p>
            <a:pPr marL="571500" indent="-571500">
              <a:lnSpc>
                <a:spcPct val="90000"/>
              </a:lnSpc>
            </a:pPr>
            <a:r>
              <a:rPr lang="en-US" sz="2600"/>
              <a:t>Beden Duruşu</a:t>
            </a:r>
            <a:endParaRPr lang="tr-TR" sz="2600"/>
          </a:p>
          <a:p>
            <a:pPr marL="571500" indent="-571500">
              <a:lnSpc>
                <a:spcPct val="90000"/>
              </a:lnSpc>
            </a:pPr>
            <a:r>
              <a:rPr lang="en-US" sz="2600"/>
              <a:t>Yakınlık</a:t>
            </a:r>
            <a:endParaRPr lang="tr-TR" sz="2600"/>
          </a:p>
          <a:p>
            <a:pPr marL="571500" indent="-571500">
              <a:lnSpc>
                <a:spcPct val="90000"/>
              </a:lnSpc>
            </a:pPr>
            <a:r>
              <a:rPr lang="en-US" sz="2600"/>
              <a:t>Yöneliş</a:t>
            </a:r>
            <a:endParaRPr lang="tr-TR" sz="2600"/>
          </a:p>
          <a:p>
            <a:pPr marL="571500" indent="-571500">
              <a:lnSpc>
                <a:spcPct val="90000"/>
              </a:lnSpc>
            </a:pPr>
            <a:r>
              <a:rPr lang="en-US" sz="2600"/>
              <a:t>Bedensel Temas</a:t>
            </a:r>
            <a:endParaRPr lang="tr-TR" sz="2600"/>
          </a:p>
          <a:p>
            <a:pPr marL="571500" indent="-571500">
              <a:lnSpc>
                <a:spcPct val="90000"/>
              </a:lnSpc>
            </a:pPr>
            <a:r>
              <a:rPr lang="en-US" sz="2600"/>
              <a:t>Dış Görünüş</a:t>
            </a:r>
          </a:p>
        </p:txBody>
      </p:sp>
      <p:pic>
        <p:nvPicPr>
          <p:cNvPr id="22532" name="Picture 4" descr="DSC0161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78400" y="1609725"/>
            <a:ext cx="2316163" cy="3989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235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5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1079</TotalTime>
  <Words>306</Words>
  <Application>Microsoft Office PowerPoint</Application>
  <PresentationFormat>Ekran Gösterisi (4:3)</PresentationFormat>
  <Paragraphs>40</Paragraphs>
  <Slides>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Cambria</vt:lpstr>
      <vt:lpstr>Bitişiklik</vt:lpstr>
      <vt:lpstr>Varsayılan Tasarım</vt:lpstr>
      <vt:lpstr>   İLETİŞİM</vt:lpstr>
      <vt:lpstr>Sözsüz İletişim</vt:lpstr>
      <vt:lpstr>PowerPoint Sunusu</vt:lpstr>
      <vt:lpstr>PowerPoint Sunusu</vt:lpstr>
      <vt:lpstr>Sözsüz İletişimin Özellikleri</vt:lpstr>
      <vt:lpstr>Çevrede Olumlu İzlenim Yaratacak Beden Dili Özellikleri </vt:lpstr>
    </vt:vector>
  </TitlesOfParts>
  <Company>Katilimsiz.Com @ necooy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</dc:creator>
  <cp:lastModifiedBy>user5</cp:lastModifiedBy>
  <cp:revision>67</cp:revision>
  <dcterms:created xsi:type="dcterms:W3CDTF">2012-09-07T10:35:28Z</dcterms:created>
  <dcterms:modified xsi:type="dcterms:W3CDTF">2018-06-01T10:12:50Z</dcterms:modified>
</cp:coreProperties>
</file>