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448" r:id="rId2"/>
    <p:sldId id="349" r:id="rId3"/>
    <p:sldId id="350" r:id="rId4"/>
    <p:sldId id="407" r:id="rId5"/>
    <p:sldId id="435" r:id="rId6"/>
    <p:sldId id="415" r:id="rId7"/>
    <p:sldId id="416" r:id="rId8"/>
    <p:sldId id="417" r:id="rId9"/>
    <p:sldId id="418" r:id="rId10"/>
    <p:sldId id="411" r:id="rId11"/>
    <p:sldId id="436" r:id="rId12"/>
    <p:sldId id="408" r:id="rId13"/>
    <p:sldId id="409" r:id="rId14"/>
    <p:sldId id="354" r:id="rId15"/>
    <p:sldId id="410" r:id="rId16"/>
    <p:sldId id="437" r:id="rId17"/>
    <p:sldId id="438" r:id="rId18"/>
    <p:sldId id="414" r:id="rId19"/>
    <p:sldId id="439" r:id="rId20"/>
    <p:sldId id="440" r:id="rId21"/>
    <p:sldId id="441" r:id="rId22"/>
    <p:sldId id="420" r:id="rId23"/>
    <p:sldId id="419" r:id="rId24"/>
    <p:sldId id="421" r:id="rId25"/>
    <p:sldId id="358" r:id="rId26"/>
    <p:sldId id="422" r:id="rId27"/>
    <p:sldId id="423" r:id="rId28"/>
    <p:sldId id="424" r:id="rId29"/>
    <p:sldId id="425" r:id="rId30"/>
    <p:sldId id="426" r:id="rId31"/>
    <p:sldId id="427" r:id="rId32"/>
    <p:sldId id="428" r:id="rId33"/>
    <p:sldId id="1705" r:id="rId34"/>
    <p:sldId id="429" r:id="rId35"/>
    <p:sldId id="396" r:id="rId36"/>
    <p:sldId id="371" r:id="rId37"/>
    <p:sldId id="395" r:id="rId38"/>
    <p:sldId id="442" r:id="rId39"/>
    <p:sldId id="397" r:id="rId40"/>
    <p:sldId id="398" r:id="rId41"/>
    <p:sldId id="444" r:id="rId42"/>
    <p:sldId id="445" r:id="rId43"/>
    <p:sldId id="446" r:id="rId44"/>
    <p:sldId id="432" r:id="rId45"/>
    <p:sldId id="401" r:id="rId46"/>
    <p:sldId id="403"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8" userDrawn="1">
          <p15:clr>
            <a:srgbClr val="A4A3A4"/>
          </p15:clr>
        </p15:guide>
        <p15:guide id="2" pos="288" userDrawn="1">
          <p15:clr>
            <a:srgbClr val="A4A3A4"/>
          </p15:clr>
        </p15:guide>
        <p15:guide id="3" pos="2880" userDrawn="1">
          <p15:clr>
            <a:srgbClr val="A4A3A4"/>
          </p15:clr>
        </p15:guide>
        <p15:guide id="4" pos="5472" userDrawn="1">
          <p15:clr>
            <a:srgbClr val="A4A3A4"/>
          </p15:clr>
        </p15:guide>
        <p15:guide id="5" orient="horz" pos="624" userDrawn="1">
          <p15:clr>
            <a:srgbClr val="A4A3A4"/>
          </p15:clr>
        </p15:guide>
        <p15:guide id="6" orient="horz" pos="384" userDrawn="1">
          <p15:clr>
            <a:srgbClr val="A4A3A4"/>
          </p15:clr>
        </p15:guide>
        <p15:guide id="7" orient="horz" pos="2160" userDrawn="1">
          <p15:clr>
            <a:srgbClr val="A4A3A4"/>
          </p15:clr>
        </p15:guide>
        <p15:guide id="8" orient="horz" pos="912"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432" autoAdjust="0"/>
    <p:restoredTop sz="90167" autoAdjust="0"/>
  </p:normalViewPr>
  <p:slideViewPr>
    <p:cSldViewPr>
      <p:cViewPr varScale="1">
        <p:scale>
          <a:sx n="65" d="100"/>
          <a:sy n="65" d="100"/>
        </p:scale>
        <p:origin x="1176" y="66"/>
      </p:cViewPr>
      <p:guideLst>
        <p:guide orient="horz" pos="3888"/>
        <p:guide pos="288"/>
        <p:guide pos="2880"/>
        <p:guide pos="5472"/>
        <p:guide orient="horz" pos="624"/>
        <p:guide orient="horz" pos="384"/>
        <p:guide orient="horz" pos="2160"/>
        <p:guide orient="horz" pos="912"/>
      </p:guideLst>
    </p:cSldViewPr>
  </p:slideViewPr>
  <p:outlineViewPr>
    <p:cViewPr>
      <p:scale>
        <a:sx n="33" d="100"/>
        <a:sy n="33" d="100"/>
      </p:scale>
      <p:origin x="0" y="-22410"/>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4" d="100"/>
          <a:sy n="54" d="100"/>
        </p:scale>
        <p:origin x="1794"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nerjee, Paromita" userId="6558f55b-756d-4690-8326-27773e1c9114" providerId="ADAL" clId="{DD1F142F-49F5-49BE-9284-624ED3B4E8C3}"/>
    <pc:docChg chg="undo modSld">
      <pc:chgData name="Banerjee, Paromita" userId="6558f55b-756d-4690-8326-27773e1c9114" providerId="ADAL" clId="{DD1F142F-49F5-49BE-9284-624ED3B4E8C3}" dt="2020-05-12T05:59:09.834" v="4" actId="20577"/>
      <pc:docMkLst>
        <pc:docMk/>
      </pc:docMkLst>
      <pc:sldChg chg="modNotesTx">
        <pc:chgData name="Banerjee, Paromita" userId="6558f55b-756d-4690-8326-27773e1c9114" providerId="ADAL" clId="{DD1F142F-49F5-49BE-9284-624ED3B4E8C3}" dt="2020-05-12T05:57:24.847" v="1" actId="20577"/>
        <pc:sldMkLst>
          <pc:docMk/>
          <pc:sldMk cId="218674309" sldId="423"/>
        </pc:sldMkLst>
      </pc:sldChg>
      <pc:sldChg chg="modNotesTx">
        <pc:chgData name="Banerjee, Paromita" userId="6558f55b-756d-4690-8326-27773e1c9114" providerId="ADAL" clId="{DD1F142F-49F5-49BE-9284-624ED3B4E8C3}" dt="2020-05-12T05:59:09.834" v="4" actId="20577"/>
        <pc:sldMkLst>
          <pc:docMk/>
          <pc:sldMk cId="1405205680" sldId="42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5/21/2020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5/21/2020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a:t>
            </a:r>
            <a:r>
              <a:rPr lang="en-IN" dirty="0" err="1"/>
              <a:t>MathType</a:t>
            </a:r>
            <a:r>
              <a:rPr lang="en-IN"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p>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528463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Association of Southeast Asian Nations (ASEAN) </a:t>
            </a:r>
            <a:r>
              <a:rPr lang="en-US" sz="1200" kern="1200" dirty="0">
                <a:solidFill>
                  <a:schemeClr val="tx1"/>
                </a:solidFill>
                <a:effectLst/>
                <a:latin typeface="+mn-lt"/>
                <a:ea typeface="+mn-ea"/>
                <a:cs typeface="+mn-cs"/>
              </a:rPr>
              <a:t>is a trading alliance of 10 Southeast Asian nations. The ASEAN region has a population of more than 625 million with a combined GDP of US $2.4 trillion.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23509705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these events pushed the world toward greater globalization.</a:t>
            </a:r>
          </a:p>
        </p:txBody>
      </p:sp>
      <p:sp>
        <p:nvSpPr>
          <p:cNvPr id="4" name="Slide Number Placeholder 3"/>
          <p:cNvSpPr>
            <a:spLocks noGrp="1"/>
          </p:cNvSpPr>
          <p:nvPr>
            <p:ph type="sldNum" sz="quarter" idx="5"/>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2452905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Global competition and the global economy are shaped by regional trading agreements, including the European Union (EU), North American Free Trade Agreement</a:t>
            </a:r>
            <a:r>
              <a:rPr lang="en-US" baseline="0" dirty="0">
                <a:cs typeface="Arial" charset="0"/>
              </a:rPr>
              <a:t> </a:t>
            </a:r>
            <a:r>
              <a:rPr lang="en-US" dirty="0">
                <a:cs typeface="Arial" charset="0"/>
              </a:rPr>
              <a:t>(NAFTA), the Association of Southeast Asian Nations (ASEAN), and others.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27596346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a:t>
            </a:r>
            <a:r>
              <a:rPr lang="en-US" b="1" dirty="0">
                <a:cs typeface="Arial" charset="0"/>
              </a:rPr>
              <a:t>European Union (EU) </a:t>
            </a:r>
            <a:r>
              <a:rPr lang="en-US" dirty="0">
                <a:cs typeface="Arial" charset="0"/>
              </a:rPr>
              <a:t>is an economic and political partnership of 28 democratic European countries. Eight countries (Croatia, the former Yugoslav Republic of Macedonia, Turkey, Albania, Bosnia-Herzegovina, Iceland, Montenegro, and Serbia) are candidates to join the EU.</a:t>
            </a:r>
          </a:p>
          <a:p>
            <a:pPr eaLnBrk="1" hangingPunct="1"/>
            <a:endParaRPr lang="en-US" dirty="0">
              <a:cs typeface="Arial" charset="0"/>
            </a:endParaRPr>
          </a:p>
          <a:p>
            <a:pPr eaLnBrk="1" hangingPunct="1"/>
            <a:r>
              <a:rPr lang="en-US" dirty="0">
                <a:cs typeface="Arial" charset="0"/>
              </a:rPr>
              <a:t>When the 12 original members formed the EU in 1992, the primary motivation was to reassert the region’s economic position against the United States and Japan. Before then, each European nation had border controls, taxes, and subsidies; nationalistic policies; and protected industries. Now with these barriers removed, the economic power represented</a:t>
            </a:r>
            <a:r>
              <a:rPr lang="en-US" baseline="0" dirty="0">
                <a:cs typeface="Arial" charset="0"/>
              </a:rPr>
              <a:t> </a:t>
            </a:r>
            <a:r>
              <a:rPr lang="en-US" dirty="0">
                <a:cs typeface="Arial" charset="0"/>
              </a:rPr>
              <a:t>by the EU is considerable. Its current membership covers a population base of more than half a billion people (7 percent of the world population) and accounts for approximately 16 percent of the world’s global</a:t>
            </a:r>
            <a:r>
              <a:rPr lang="en-US" baseline="0" dirty="0">
                <a:cs typeface="Arial" charset="0"/>
              </a:rPr>
              <a:t> exports and imports</a:t>
            </a:r>
            <a:r>
              <a:rPr lang="en-US" dirty="0">
                <a:cs typeface="Arial" charset="0"/>
              </a:rPr>
              <a:t>. </a:t>
            </a:r>
          </a:p>
          <a:p>
            <a:pPr eaLnBrk="1" hangingPunct="1"/>
            <a:endParaRPr lang="en-US" dirty="0">
              <a:cs typeface="Arial" charset="0"/>
            </a:endParaRPr>
          </a:p>
          <a:p>
            <a:pPr eaLnBrk="1" hangingPunct="1"/>
            <a:r>
              <a:rPr lang="en-US" dirty="0">
                <a:cs typeface="Arial" charset="0"/>
              </a:rPr>
              <a:t>Another step toward full unification occurred when the common European currency, the </a:t>
            </a:r>
            <a:r>
              <a:rPr lang="en-US" b="1" dirty="0">
                <a:cs typeface="Arial" charset="0"/>
              </a:rPr>
              <a:t>euro, </a:t>
            </a:r>
            <a:r>
              <a:rPr lang="en-US" dirty="0">
                <a:cs typeface="Arial" charset="0"/>
              </a:rPr>
              <a:t>was adopted. The euro is currently in use in 18 of the 28 member states, and all new member countries must adopt the euro. Only Denmark, the United Kingdom, and Sweden have been allowed to opt out of using the euro.</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673448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Long Description: </a:t>
            </a:r>
          </a:p>
          <a:p>
            <a:r>
              <a:rPr lang="en-US" sz="1200" kern="1200" dirty="0">
                <a:solidFill>
                  <a:schemeClr val="tx1"/>
                </a:solidFill>
                <a:effectLst/>
                <a:latin typeface="+mn-lt"/>
                <a:ea typeface="+mn-ea"/>
                <a:cs typeface="+mn-cs"/>
              </a:rPr>
              <a:t>The countries shown in the map are Portugal, Spain, France, Luxembourg, Belgium, Netherlands, Denmark, Sweden, Finland, Estonia, Latvia, Lithuania, Poland, Germany, Czech Republic, Slovakia, Austria, Hungary, Slovenia, Croatia, Italy, Hungary, Romania, Bulgaria, Greece, Cyprus, Ireland, and United Kingdom.</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625792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agreements in key issues covered by the </a:t>
            </a:r>
            <a:r>
              <a:rPr lang="en-US" sz="1200" b="1" kern="1200" dirty="0">
                <a:solidFill>
                  <a:schemeClr val="tx1"/>
                </a:solidFill>
                <a:effectLst/>
                <a:latin typeface="+mn-lt"/>
                <a:ea typeface="+mn-ea"/>
                <a:cs typeface="+mn-cs"/>
              </a:rPr>
              <a:t>North American Free Trade Agreement (NAFTA) </a:t>
            </a:r>
            <a:r>
              <a:rPr lang="en-US" sz="1200" kern="1200" dirty="0">
                <a:solidFill>
                  <a:schemeClr val="tx1"/>
                </a:solidFill>
                <a:effectLst/>
                <a:latin typeface="+mn-lt"/>
                <a:ea typeface="+mn-ea"/>
                <a:cs typeface="+mn-cs"/>
              </a:rPr>
              <a:t>were reached by the Mexican, Canadian, and U.S. governments in 1992, a vast economic agreement was created. It’s the second largest trade alliance in the world in terms of combined gross domestic product (GDP) of its members. Between 1994, when NAFTA went into effect, and 2014, imports from Canada and Mexico to the United States increased 212 percent and 637 percent, respectively. The rise in export activity from the United States to Canada and Mexico was 211 percent and 478 percent, respectively. Put into numbers, that translates to some $1.1 trillion exchanged among NAFTA partners in 2014 alone. </a:t>
            </a:r>
            <a:endParaRPr lang="en-US" dirty="0"/>
          </a:p>
          <a:p>
            <a:pPr eaLnBrk="1" hangingPunct="1"/>
            <a:endParaRPr lang="en-US" dirty="0">
              <a:cs typeface="Arial" charset="0"/>
            </a:endParaRPr>
          </a:p>
          <a:p>
            <a:r>
              <a:rPr lang="en-US" sz="1200" kern="1200" dirty="0">
                <a:solidFill>
                  <a:schemeClr val="tx1"/>
                </a:solidFill>
                <a:effectLst/>
                <a:latin typeface="+mn-lt"/>
                <a:ea typeface="+mn-ea"/>
                <a:cs typeface="+mn-cs"/>
              </a:rPr>
              <a:t>Other Latin American nations have also become part of free trade agreements. Colombia, Mexico, and Venezuela led the way when all three signed an economic pact in 1994 eliminating import duties and tariffs. Another agreement, the U.S.–Central America Free Trade Agreement (CAFTA-DR), promotes trade liberalization between the United States and five Central American countries: Costa Rica, El Salvador, Guatemala, Honduras, and Nicaragua as well as the Dominican Republic. </a:t>
            </a:r>
            <a:endParaRPr lang="en-US" dirty="0"/>
          </a:p>
          <a:p>
            <a:pPr eaLnBrk="1" hangingPunct="1"/>
            <a:endParaRPr lang="en-US" dirty="0">
              <a:cs typeface="Arial" charset="0"/>
            </a:endParaRPr>
          </a:p>
          <a:p>
            <a:pPr eaLnBrk="1" hangingPunct="1"/>
            <a:r>
              <a:rPr lang="en-US" dirty="0">
                <a:cs typeface="Arial" charset="0"/>
              </a:rPr>
              <a:t>Another free trade agreement of 10 South American countries known as the Southern Common Market or Mercosur already exists. Some South Americans see Mercosur as an effective way to combine resources to better compete against other global economic powers, especially the EU and NAFTA. With the future of FTAA highly doubtful, this regional alliance could take on new importance.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9604110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events started the push back towards protectionism and nationalism.</a:t>
            </a:r>
          </a:p>
        </p:txBody>
      </p:sp>
      <p:sp>
        <p:nvSpPr>
          <p:cNvPr id="4" name="Slide Number Placeholder 3"/>
          <p:cNvSpPr>
            <a:spLocks noGrp="1"/>
          </p:cNvSpPr>
          <p:nvPr>
            <p:ph type="sldNum" sz="quarter" idx="5"/>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1836742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of these events indicate a pendulum swing back toward nationalism and away from globalization.</a:t>
            </a:r>
          </a:p>
        </p:txBody>
      </p:sp>
      <p:sp>
        <p:nvSpPr>
          <p:cNvPr id="4" name="Slide Number Placeholder 3"/>
          <p:cNvSpPr>
            <a:spLocks noGrp="1"/>
          </p:cNvSpPr>
          <p:nvPr>
            <p:ph type="sldNum" sz="quarter" idx="5"/>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19452609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agreement goes into effect, it will influence about two-thirds of world economic input, making it among the largest trade alliances of all time. Among its provisions is the elimination of more than 18,000 tariffs that make cross-national trade relationships costly. </a:t>
            </a:r>
            <a:endParaRPr lang="en-US" dirty="0"/>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a:t>
            </a:r>
          </a:p>
          <a:p>
            <a:r>
              <a:rPr lang="en-US" sz="1200" kern="1200" dirty="0">
                <a:solidFill>
                  <a:schemeClr val="tx1"/>
                </a:solidFill>
                <a:effectLst/>
                <a:latin typeface="+mn-lt"/>
                <a:ea typeface="+mn-ea"/>
                <a:cs typeface="+mn-cs"/>
              </a:rPr>
              <a:t>The illustration shows the positions of the bob in the years 1940, 2015, and 2020 as follows.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1940: Nationalism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2015: Globalism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2020: Between Nationalism and Globalism, but closer to Globalism</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4856340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law of comparative advantage says the nations should focus production on the goods they can produce at the lowest opportunity cost and then engage in trade to obtain other goods. For example, nations with cheap labor should produce labor intensive goods and trade with high cost labor nations that specialize production on goods that require minimal labor to produce (e.g. capital intensive). All trading partners will benefit from this specialization.</a:t>
            </a:r>
          </a:p>
        </p:txBody>
      </p:sp>
      <p:sp>
        <p:nvSpPr>
          <p:cNvPr id="4" name="Slide Number Placeholder 3"/>
          <p:cNvSpPr>
            <a:spLocks noGrp="1"/>
          </p:cNvSpPr>
          <p:nvPr>
            <p:ph type="sldNum" sz="quarter" idx="5"/>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1142627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5497185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critics of globalization correctly identified that some groups are hurt by globalization. Some people do lose their jobs and others see wages stagnate. Wealth flows to the individuals and giant multinational organizations that control the capital and wealth inequality increases. Globalization has also been blamed for immigration problems in many nations, lack of job security, and limited job opportunities.</a:t>
            </a:r>
          </a:p>
        </p:txBody>
      </p:sp>
      <p:sp>
        <p:nvSpPr>
          <p:cNvPr id="4" name="Slide Number Placeholder 3"/>
          <p:cNvSpPr>
            <a:spLocks noGrp="1"/>
          </p:cNvSpPr>
          <p:nvPr>
            <p:ph type="sldNum" sz="quarter" idx="5"/>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35196776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globalization pendulum will continue to swing back and forth but global trade and multinational corporations will always be in existence. Managers that want to be successful in this environment need to develop an understanding of how to manage people from other cultures. Managers that know more than one language will enhance their employability. Students should immerse themselves in foreign cultures to gain an appreciation for working and interacting with people from other countries. </a:t>
            </a:r>
          </a:p>
        </p:txBody>
      </p:sp>
      <p:sp>
        <p:nvSpPr>
          <p:cNvPr id="4" name="Slide Number Placeholder 3"/>
          <p:cNvSpPr>
            <a:spLocks noGrp="1"/>
          </p:cNvSpPr>
          <p:nvPr>
            <p:ph type="sldNum" sz="quarter" idx="5"/>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22005331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Today, few companies don’t do business internationally. However, there’s not a generally accepted approach to describe the different types of international companies; different authors call them different things. The book authors use the terms </a:t>
            </a:r>
            <a:r>
              <a:rPr lang="en-US" i="1" dirty="0">
                <a:cs typeface="Arial" charset="0"/>
              </a:rPr>
              <a:t>multinational, multidomestic, global, </a:t>
            </a:r>
            <a:r>
              <a:rPr lang="en-US" dirty="0">
                <a:cs typeface="Arial" charset="0"/>
              </a:rPr>
              <a:t>and </a:t>
            </a:r>
            <a:r>
              <a:rPr lang="en-US" i="1" dirty="0">
                <a:cs typeface="Arial" charset="0"/>
              </a:rPr>
              <a:t>transnational.</a:t>
            </a:r>
          </a:p>
          <a:p>
            <a:pPr eaLnBrk="1" hangingPunct="1"/>
            <a:r>
              <a:rPr lang="en-US" dirty="0">
                <a:cs typeface="Arial" charset="0"/>
              </a:rPr>
              <a:t> </a:t>
            </a:r>
          </a:p>
          <a:p>
            <a:pPr eaLnBrk="1" hangingPunct="1"/>
            <a:r>
              <a:rPr lang="en-US" dirty="0">
                <a:cs typeface="Arial" charset="0"/>
              </a:rPr>
              <a:t>A </a:t>
            </a:r>
            <a:r>
              <a:rPr lang="en-US" b="1" dirty="0">
                <a:cs typeface="Arial" charset="0"/>
              </a:rPr>
              <a:t>multinational corporation (MNC) </a:t>
            </a:r>
            <a:r>
              <a:rPr lang="en-US" dirty="0">
                <a:cs typeface="Arial" charset="0"/>
              </a:rPr>
              <a:t>is any type of international company that maintains operations in multiple countries. One type of MNC is a </a:t>
            </a:r>
            <a:r>
              <a:rPr lang="en-US" b="1" dirty="0">
                <a:cs typeface="Arial" charset="0"/>
              </a:rPr>
              <a:t>multidomestic corporation</a:t>
            </a:r>
            <a:r>
              <a:rPr lang="en-US" b="0" dirty="0">
                <a:cs typeface="Arial" charset="0"/>
              </a:rPr>
              <a:t>,</a:t>
            </a:r>
            <a:r>
              <a:rPr lang="en-US" b="1" dirty="0">
                <a:cs typeface="Arial" charset="0"/>
              </a:rPr>
              <a:t> </a:t>
            </a:r>
            <a:r>
              <a:rPr lang="en-US" dirty="0">
                <a:cs typeface="Arial" charset="0"/>
              </a:rPr>
              <a:t>which decentralizes management and other decisions to the local country. This type of globalization reflects the polycentric attitude. A multi-domestic corporation doesn’t attempt to replicate its domestic successes by managing foreign operations from its home country. Instead, local employees typically are hired to manage the business, and marketing strategies</a:t>
            </a:r>
            <a:r>
              <a:rPr lang="en-US" baseline="0" dirty="0">
                <a:cs typeface="Arial" charset="0"/>
              </a:rPr>
              <a:t> </a:t>
            </a:r>
            <a:r>
              <a:rPr lang="en-US" dirty="0">
                <a:cs typeface="Arial" charset="0"/>
              </a:rPr>
              <a:t>are tailored to that country’s unique characteristics. </a:t>
            </a:r>
          </a:p>
          <a:p>
            <a:pPr eaLnBrk="1" hangingPunct="1"/>
            <a:endParaRPr lang="en-US" dirty="0">
              <a:cs typeface="Arial" charset="0"/>
            </a:endParaRPr>
          </a:p>
          <a:p>
            <a:pPr eaLnBrk="1" hangingPunct="1"/>
            <a:r>
              <a:rPr lang="en-US" dirty="0">
                <a:cs typeface="Arial" charset="0"/>
              </a:rPr>
              <a:t>Another type of MNC is a </a:t>
            </a:r>
            <a:r>
              <a:rPr lang="en-US" b="1" dirty="0">
                <a:cs typeface="Arial" charset="0"/>
              </a:rPr>
              <a:t>global company, </a:t>
            </a:r>
            <a:r>
              <a:rPr lang="en-US" dirty="0">
                <a:cs typeface="Arial" charset="0"/>
              </a:rPr>
              <a:t>which centralizes its management and other decisions in the home country. This approach to globalization reflects</a:t>
            </a:r>
            <a:r>
              <a:rPr lang="en-US" baseline="0" dirty="0">
                <a:cs typeface="Arial" charset="0"/>
              </a:rPr>
              <a:t> </a:t>
            </a:r>
            <a:r>
              <a:rPr lang="en-US" dirty="0">
                <a:cs typeface="Arial" charset="0"/>
              </a:rPr>
              <a:t>the ethnocentric attitude. Global companies treat the world market as an integrated whole and focus on the need for global efficiency and cost savings. Although these</a:t>
            </a:r>
            <a:r>
              <a:rPr lang="en-US" baseline="0" dirty="0">
                <a:cs typeface="Arial" charset="0"/>
              </a:rPr>
              <a:t> </a:t>
            </a:r>
            <a:r>
              <a:rPr lang="en-US" dirty="0">
                <a:cs typeface="Arial" charset="0"/>
              </a:rPr>
              <a:t>companies may have considerable global holdings, management decisions with company-wide implications are made from the headquarters in the home country.</a:t>
            </a:r>
          </a:p>
          <a:p>
            <a:pPr eaLnBrk="1" hangingPunct="1"/>
            <a:endParaRPr lang="en-US" dirty="0">
              <a:cs typeface="Arial" charset="0"/>
            </a:endParaRPr>
          </a:p>
          <a:p>
            <a:pPr eaLnBrk="1" hangingPunct="1"/>
            <a:r>
              <a:rPr lang="en-US" dirty="0">
                <a:cs typeface="Arial" charset="0"/>
              </a:rPr>
              <a:t>Other companies use an arrangement that eliminates artificial geographical barriers. This type of MNC is often called a </a:t>
            </a:r>
            <a:r>
              <a:rPr lang="en-US" b="1" dirty="0">
                <a:cs typeface="Arial" charset="0"/>
              </a:rPr>
              <a:t>transnational, or borderless, organization</a:t>
            </a:r>
            <a:r>
              <a:rPr lang="en-US" b="1" baseline="0" dirty="0">
                <a:cs typeface="Arial" charset="0"/>
              </a:rPr>
              <a:t> </a:t>
            </a:r>
            <a:r>
              <a:rPr lang="en-US" dirty="0">
                <a:cs typeface="Arial" charset="0"/>
              </a:rPr>
              <a:t>and reflects a geocentric attitude. For example, IBM dropped its organizational structure based on country and reorganized into industry groups. Ford Motor Company is pursuing what it calls the One Ford concept as it integrates its operations around the world.</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7003385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organizations do go international, they often use different approaches (see Exhibit 4-3). Managers who want to get into a global market with minimal investment may start with </a:t>
            </a:r>
            <a:r>
              <a:rPr lang="en-US" sz="1200" b="1" kern="1200" dirty="0">
                <a:solidFill>
                  <a:schemeClr val="tx1"/>
                </a:solidFill>
                <a:effectLst/>
                <a:latin typeface="+mn-lt"/>
                <a:ea typeface="+mn-ea"/>
                <a:cs typeface="+mn-cs"/>
              </a:rPr>
              <a:t>global sourcing </a:t>
            </a:r>
            <a:r>
              <a:rPr lang="en-US" sz="1200" kern="1200" dirty="0">
                <a:solidFill>
                  <a:schemeClr val="tx1"/>
                </a:solidFill>
                <a:effectLst/>
                <a:latin typeface="+mn-lt"/>
                <a:ea typeface="+mn-ea"/>
                <a:cs typeface="+mn-cs"/>
              </a:rPr>
              <a:t>(also called global outsourcing), which is purchasing materials or labor from around the world wherever it is cheapest. The goal takes advantage of lower costs in order to be more competitive. </a:t>
            </a:r>
            <a:endParaRPr lang="en-US" dirty="0"/>
          </a:p>
          <a:p>
            <a:pPr eaLnBrk="1" hangingPunct="1"/>
            <a:endParaRPr lang="en-US" dirty="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global sourcing may be the first step in going international for many companies, they often continue to use this approach because of the competitive advantages it offers. Each successive stage of going international beyond global sourcing, however, requires more investment and thus entails more risk for the organization. </a:t>
            </a:r>
            <a:endParaRPr lang="en-US" dirty="0"/>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10692160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Long Description: </a:t>
            </a:r>
          </a:p>
          <a:p>
            <a:r>
              <a:rPr lang="en-US" sz="1200" kern="1200" dirty="0">
                <a:solidFill>
                  <a:schemeClr val="tx1"/>
                </a:solidFill>
                <a:effectLst/>
                <a:latin typeface="+mn-lt"/>
                <a:ea typeface="+mn-ea"/>
                <a:cs typeface="+mn-cs"/>
              </a:rPr>
              <a:t>The chart shows a vertical arrow labeled “Global Investment’ pointing upward. The start and end points of the arrow are labeled “Minimal” and ‘Significant’ respectively. </a:t>
            </a:r>
          </a:p>
          <a:p>
            <a:r>
              <a:rPr lang="en-US" sz="1200" kern="1200" dirty="0">
                <a:solidFill>
                  <a:schemeClr val="tx1"/>
                </a:solidFill>
                <a:effectLst/>
                <a:latin typeface="+mn-lt"/>
                <a:ea typeface="+mn-ea"/>
                <a:cs typeface="+mn-cs"/>
              </a:rPr>
              <a:t>The chart shows the various stages of going global along the length of the arrow. The stages, from bottom to the top, are as follows. </a:t>
            </a:r>
          </a:p>
          <a:p>
            <a:r>
              <a:rPr lang="en-US" sz="1200" kern="1200" dirty="0">
                <a:solidFill>
                  <a:schemeClr val="tx1"/>
                </a:solidFill>
                <a:effectLst/>
                <a:latin typeface="+mn-lt"/>
                <a:ea typeface="+mn-ea"/>
                <a:cs typeface="+mn-cs"/>
              </a:rPr>
              <a:t>• Global Sourcing</a:t>
            </a:r>
          </a:p>
          <a:p>
            <a:r>
              <a:rPr lang="en-US" sz="1200" kern="1200" dirty="0">
                <a:solidFill>
                  <a:schemeClr val="tx1"/>
                </a:solidFill>
                <a:effectLst/>
                <a:latin typeface="+mn-lt"/>
                <a:ea typeface="+mn-ea"/>
                <a:cs typeface="+mn-cs"/>
              </a:rPr>
              <a:t>• Exporting and Importing</a:t>
            </a:r>
          </a:p>
          <a:p>
            <a:r>
              <a:rPr lang="en-US" sz="1200" kern="1200" dirty="0">
                <a:solidFill>
                  <a:schemeClr val="tx1"/>
                </a:solidFill>
                <a:effectLst/>
                <a:latin typeface="+mn-lt"/>
                <a:ea typeface="+mn-ea"/>
                <a:cs typeface="+mn-cs"/>
              </a:rPr>
              <a:t>• Licensing</a:t>
            </a:r>
          </a:p>
          <a:p>
            <a:r>
              <a:rPr lang="en-US" sz="1200" kern="1200" dirty="0">
                <a:solidFill>
                  <a:schemeClr val="tx1"/>
                </a:solidFill>
                <a:effectLst/>
                <a:latin typeface="+mn-lt"/>
                <a:ea typeface="+mn-ea"/>
                <a:cs typeface="+mn-cs"/>
              </a:rPr>
              <a:t>• Franchising</a:t>
            </a:r>
          </a:p>
          <a:p>
            <a:r>
              <a:rPr lang="en-US" sz="1200" kern="1200" dirty="0">
                <a:solidFill>
                  <a:schemeClr val="tx1"/>
                </a:solidFill>
                <a:effectLst/>
                <a:latin typeface="+mn-lt"/>
                <a:ea typeface="+mn-ea"/>
                <a:cs typeface="+mn-cs"/>
              </a:rPr>
              <a:t>• Strategic Alliance – Joint Venture</a:t>
            </a:r>
          </a:p>
          <a:p>
            <a:r>
              <a:rPr lang="en-US" sz="1200" kern="1200" dirty="0">
                <a:solidFill>
                  <a:schemeClr val="tx1"/>
                </a:solidFill>
                <a:effectLst/>
                <a:latin typeface="+mn-lt"/>
                <a:ea typeface="+mn-ea"/>
                <a:cs typeface="+mn-cs"/>
              </a:rPr>
              <a:t>• Foreign Subsidiary.</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24</a:t>
            </a:fld>
            <a:endParaRPr lang="en-US" dirty="0"/>
          </a:p>
        </p:txBody>
      </p:sp>
    </p:spTree>
    <p:extLst>
      <p:ext uri="{BB962C8B-B14F-4D97-AF65-F5344CB8AC3E}">
        <p14:creationId xmlns:p14="http://schemas.microsoft.com/office/powerpoint/2010/main" val="11871924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next step in going international may involve </a:t>
            </a:r>
            <a:r>
              <a:rPr lang="en-US" b="1" dirty="0">
                <a:cs typeface="Arial" charset="0"/>
              </a:rPr>
              <a:t>exporting </a:t>
            </a:r>
            <a:r>
              <a:rPr lang="en-US" dirty="0">
                <a:cs typeface="Arial" charset="0"/>
              </a:rPr>
              <a:t>the organization’s products to other countries—that is, making products domestically and selling them abroad. </a:t>
            </a:r>
          </a:p>
          <a:p>
            <a:pPr eaLnBrk="1" hangingPunct="1"/>
            <a:endParaRPr lang="en-US" dirty="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a:cs typeface="Arial" charset="0"/>
              </a:rPr>
              <a:t>In addition, an organization might do </a:t>
            </a:r>
            <a:r>
              <a:rPr lang="en-US" b="1" dirty="0">
                <a:cs typeface="Arial" charset="0"/>
              </a:rPr>
              <a:t>importing</a:t>
            </a:r>
            <a:r>
              <a:rPr lang="en-US" dirty="0">
                <a:cs typeface="Arial" charset="0"/>
              </a:rPr>
              <a:t>, which involves acquiring products made abroad and selling them domestically. Both usually entail minimal investment</a:t>
            </a:r>
            <a:r>
              <a:rPr lang="en-US" baseline="0" dirty="0">
                <a:cs typeface="Arial" charset="0"/>
              </a:rPr>
              <a:t> </a:t>
            </a:r>
            <a:r>
              <a:rPr lang="en-US" dirty="0">
                <a:cs typeface="Arial" charset="0"/>
              </a:rPr>
              <a:t>and risk, which is why many small businesses often use these approaches to doing business globally.</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115081626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Managers also might use </a:t>
            </a:r>
            <a:r>
              <a:rPr lang="en-US" sz="1200" b="1" kern="1200" dirty="0">
                <a:solidFill>
                  <a:schemeClr val="tx1"/>
                </a:solidFill>
                <a:effectLst/>
                <a:latin typeface="+mn-lt"/>
                <a:ea typeface="+mn-ea"/>
                <a:cs typeface="+mn-cs"/>
              </a:rPr>
              <a:t>licensing </a:t>
            </a:r>
            <a:r>
              <a:rPr lang="en-US" sz="1200" kern="1200" dirty="0">
                <a:solidFill>
                  <a:schemeClr val="tx1"/>
                </a:solidFill>
                <a:effectLst/>
                <a:latin typeface="+mn-lt"/>
                <a:ea typeface="+mn-ea"/>
                <a:cs typeface="+mn-cs"/>
              </a:rPr>
              <a:t>or </a:t>
            </a:r>
            <a:r>
              <a:rPr lang="en-US" sz="1200" b="1" kern="1200" dirty="0">
                <a:solidFill>
                  <a:schemeClr val="tx1"/>
                </a:solidFill>
                <a:effectLst/>
                <a:latin typeface="+mn-lt"/>
                <a:ea typeface="+mn-ea"/>
                <a:cs typeface="+mn-cs"/>
              </a:rPr>
              <a:t>franchising</a:t>
            </a:r>
            <a:r>
              <a:rPr lang="en-US" sz="1200" kern="1200" dirty="0">
                <a:solidFill>
                  <a:schemeClr val="tx1"/>
                </a:solidFill>
                <a:effectLst/>
                <a:latin typeface="+mn-lt"/>
                <a:ea typeface="+mn-ea"/>
                <a:cs typeface="+mn-cs"/>
              </a:rPr>
              <a:t>, which are similar approaches involving one organization giving another organization the right to use its brand name, technology, or product specifications in return for a lump sum payment or a fee usually based on sales.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only difference is that licensing is primarily used by manufacturing organizations that make or sell another company’s products and franchising is primarily used by service organizations that want to use another company’s name and operating methods.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4032851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an organization has been doing business internationally for a while and has gained experience in international markets, managers may decide to make more of a direct foreign investment. One way to increase investment is through a </a:t>
            </a:r>
            <a:r>
              <a:rPr lang="en-US" sz="1200" b="1" kern="1200" dirty="0">
                <a:solidFill>
                  <a:schemeClr val="tx1"/>
                </a:solidFill>
                <a:effectLst/>
                <a:latin typeface="+mn-lt"/>
                <a:ea typeface="+mn-ea"/>
                <a:cs typeface="+mn-cs"/>
              </a:rPr>
              <a:t>strategic alliance</a:t>
            </a:r>
            <a:r>
              <a:rPr lang="en-US" sz="1200" kern="1200" dirty="0">
                <a:solidFill>
                  <a:schemeClr val="tx1"/>
                </a:solidFill>
                <a:effectLst/>
                <a:latin typeface="+mn-lt"/>
                <a:ea typeface="+mn-ea"/>
                <a:cs typeface="+mn-cs"/>
              </a:rPr>
              <a:t>, which is a partnership between an organization and a foreign company partner or partners in which both share resources and knowledge in developing new products or building production facilities. For example, Honda Motor and General Electric teamed up to produce a new jet engine.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specific type of strategic alliance in which the partners form a separate, independent organization for some business purpose is called a </a:t>
            </a:r>
            <a:r>
              <a:rPr lang="en-US" sz="1200" b="1" kern="1200" dirty="0">
                <a:solidFill>
                  <a:schemeClr val="tx1"/>
                </a:solidFill>
                <a:effectLst/>
                <a:latin typeface="+mn-lt"/>
                <a:ea typeface="+mn-ea"/>
                <a:cs typeface="+mn-cs"/>
              </a:rPr>
              <a:t>joint venture</a:t>
            </a:r>
            <a:r>
              <a:rPr lang="en-US" sz="1200" kern="1200" dirty="0">
                <a:solidFill>
                  <a:schemeClr val="tx1"/>
                </a:solidFill>
                <a:effectLst/>
                <a:latin typeface="+mn-lt"/>
                <a:ea typeface="+mn-ea"/>
                <a:cs typeface="+mn-cs"/>
              </a:rPr>
              <a:t>. For example, Hewlett-Packard has had numerous joint ventures with various suppliers around the globe to develop different components for its computer equipment. British automaker Land Rover and Chinese automaker Chery created a joint venture, which aims to combine the experience of Britain’s luxury vehicle manufacturer with Chery’s deep understanding of the Chinese markets and customer preferences. These partnerships provide a relatively easy way for companies to compete globally.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9145913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Finally, managers may choose to directly invest in a foreign country by setting up a </a:t>
            </a:r>
            <a:r>
              <a:rPr lang="en-US" sz="1200" b="1" kern="1200" dirty="0">
                <a:solidFill>
                  <a:schemeClr val="tx1"/>
                </a:solidFill>
                <a:effectLst/>
                <a:latin typeface="+mn-lt"/>
                <a:ea typeface="+mn-ea"/>
                <a:cs typeface="+mn-cs"/>
              </a:rPr>
              <a:t>foreign subsidiary </a:t>
            </a:r>
            <a:r>
              <a:rPr lang="en-US" sz="1200" kern="1200" dirty="0">
                <a:solidFill>
                  <a:schemeClr val="tx1"/>
                </a:solidFill>
                <a:effectLst/>
                <a:latin typeface="+mn-lt"/>
                <a:ea typeface="+mn-ea"/>
                <a:cs typeface="+mn-cs"/>
              </a:rPr>
              <a:t>as a separate and independent facility or office. This subsidiary can be managed as a multidomestic organization (local control) or as a global organization (centralized control). As you can probably guess, this arrangement involves the greatest commitment of resources and poses the greatest amount of risk.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4371909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Assume for a moment that you’re a manager going to work for a branch of a global organization in a foreign country. You know that your environment will differ from the one at home, but how? What should you look for?</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Although our discussion is presented through the eyes of a U.S. manager, this framework could be used by any manager, regardless of national origin, who manages in a foreign environment. </a:t>
            </a:r>
            <a:endParaRPr lang="en-US" dirty="0"/>
          </a:p>
          <a:p>
            <a:br>
              <a:rPr lang="en-US" sz="1200"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1271597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b="1" dirty="0">
                <a:cs typeface="Arial" charset="0"/>
              </a:rPr>
              <a:t>Globalization</a:t>
            </a:r>
            <a:r>
              <a:rPr lang="en-US" dirty="0">
                <a:cs typeface="Arial" charset="0"/>
              </a:rPr>
              <a:t> essentially means developing influence or doing business in other countries. The primary assumptions are open borders and free trade with minimal or no government intervention are necessary to take full advantage of globalization. </a:t>
            </a:r>
          </a:p>
          <a:p>
            <a:pPr eaLnBrk="1" hangingPunct="1"/>
            <a:endParaRPr lang="en-US" dirty="0">
              <a:cs typeface="Arial" charset="0"/>
            </a:endParaRPr>
          </a:p>
          <a:p>
            <a:pPr eaLnBrk="1" hangingPunct="1"/>
            <a:r>
              <a:rPr lang="en-US" b="1" dirty="0">
                <a:cs typeface="Arial" charset="0"/>
              </a:rPr>
              <a:t>Nationalism</a:t>
            </a:r>
            <a:r>
              <a:rPr lang="en-US" dirty="0">
                <a:cs typeface="Arial" charset="0"/>
              </a:rPr>
              <a:t> is the counterpoint to globalization. It advocates for independence from other countries. </a:t>
            </a:r>
          </a:p>
          <a:p>
            <a:pPr eaLnBrk="1" hangingPunct="1"/>
            <a:endParaRPr lang="en-US" dirty="0">
              <a:cs typeface="Arial" charset="0"/>
            </a:endParaRPr>
          </a:p>
          <a:p>
            <a:pPr eaLnBrk="1" hangingPunct="1"/>
            <a:r>
              <a:rPr lang="en-US" dirty="0">
                <a:cs typeface="Arial" charset="0"/>
              </a:rPr>
              <a:t>Monolingualism is one sign that a nation suffers from </a:t>
            </a:r>
            <a:r>
              <a:rPr lang="en-US" b="1" dirty="0">
                <a:cs typeface="Arial" charset="0"/>
              </a:rPr>
              <a:t>parochialism</a:t>
            </a:r>
            <a:r>
              <a:rPr lang="en-US" dirty="0">
                <a:cs typeface="Arial" charset="0"/>
              </a:rPr>
              <a:t>—viewing the world solely through one’s own eyes and perspectives. People with a parochial attitude do not recognize that others have different ways of living and working. They ignore others’ values and customs and rigidly apply an attitude of “ours is better than theirs” to foreign cultures.</a:t>
            </a:r>
          </a:p>
          <a:p>
            <a:pPr eaLnBrk="1" hangingPunct="1"/>
            <a:endParaRPr lang="en-US" dirty="0">
              <a:cs typeface="Arial" charset="0"/>
            </a:endParaRPr>
          </a:p>
          <a:p>
            <a:pPr eaLnBrk="1" hangingPunct="1"/>
            <a:r>
              <a:rPr lang="en-US" dirty="0">
                <a:cs typeface="Arial" charset="0"/>
              </a:rPr>
              <a:t>This type of narrow, restricted attitude is one approach that managers might take, but it isn’t the only one. In fact, there are three possible global attitudes. Let’s look at each more closely.</a:t>
            </a:r>
          </a:p>
          <a:p>
            <a:pPr eaLnBrk="1" hangingPunct="1"/>
            <a:endParaRPr lang="en-US" dirty="0">
              <a:cs typeface="Arial" charset="0"/>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41493155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Managers must stay informed of the specific laws in countries where they do business. For instance, the president of Zimbabwe is pushing ahead with plans to force foreign</a:t>
            </a:r>
            <a:r>
              <a:rPr lang="en-US" baseline="0" dirty="0">
                <a:cs typeface="Arial" charset="0"/>
              </a:rPr>
              <a:t> </a:t>
            </a:r>
            <a:r>
              <a:rPr lang="en-US" dirty="0">
                <a:cs typeface="Arial" charset="0"/>
              </a:rPr>
              <a:t>companies to sell majority stakes to locals.</a:t>
            </a:r>
          </a:p>
          <a:p>
            <a:pPr eaLnBrk="1" hangingPunct="1"/>
            <a:endParaRPr lang="en-US">
              <a:cs typeface="Arial" charset="0"/>
            </a:endParaRPr>
          </a:p>
          <a:p>
            <a:pPr eaLnBrk="1" hangingPunct="1"/>
            <a:r>
              <a:rPr lang="en-US">
                <a:cs typeface="Arial" charset="0"/>
              </a:rPr>
              <a:t>Also</a:t>
            </a:r>
            <a:r>
              <a:rPr lang="en-US" dirty="0">
                <a:cs typeface="Arial" charset="0"/>
              </a:rPr>
              <a:t>, some countries have risky political climates. For instance, BP could have warned Exxon about the challenges of doing business in Russia. During its long involvement</a:t>
            </a:r>
            <a:r>
              <a:rPr lang="en-US" baseline="0" dirty="0">
                <a:cs typeface="Arial" charset="0"/>
              </a:rPr>
              <a:t> </a:t>
            </a:r>
            <a:r>
              <a:rPr lang="en-US" dirty="0">
                <a:cs typeface="Arial" charset="0"/>
              </a:rPr>
              <a:t>in the country, BP has “had so many police run-ins that its stock price often nudges up or down in response to raids or the arrests of employees.”</a:t>
            </a:r>
          </a:p>
          <a:p>
            <a:pPr eaLnBrk="1" hangingPunct="1"/>
            <a:endParaRPr lang="en-US" dirty="0">
              <a:cs typeface="Arial" charset="0"/>
            </a:endParaRPr>
          </a:p>
          <a:p>
            <a:pPr eaLnBrk="1" hangingPunct="1"/>
            <a:r>
              <a:rPr lang="en-US" dirty="0">
                <a:cs typeface="Arial" charset="0"/>
              </a:rPr>
              <a:t>Keep in mind that a country’s political/legal environment doesn’t have to be risky or unstable to be a concern to managers. Just the fact that it differs from that</a:t>
            </a:r>
            <a:r>
              <a:rPr lang="en-US" baseline="0" dirty="0">
                <a:cs typeface="Arial" charset="0"/>
              </a:rPr>
              <a:t> </a:t>
            </a:r>
            <a:r>
              <a:rPr lang="en-US" dirty="0">
                <a:cs typeface="Arial" charset="0"/>
              </a:rPr>
              <a:t>of the home country is important. Managers must recognize these differences if they hope to understand the constraints and opportunities</a:t>
            </a:r>
            <a:r>
              <a:rPr lang="en-US" baseline="0" dirty="0">
                <a:cs typeface="Arial" charset="0"/>
              </a:rPr>
              <a:t> </a:t>
            </a:r>
            <a:r>
              <a:rPr lang="en-US" dirty="0">
                <a:cs typeface="Arial" charset="0"/>
              </a:rPr>
              <a:t>that exist.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14141977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A global manager must be aware of economic issues when doing business in other countries. First, it’s important to understand a country’s type of economic system. The</a:t>
            </a:r>
            <a:r>
              <a:rPr lang="en-US" baseline="0" dirty="0">
                <a:cs typeface="Arial" charset="0"/>
              </a:rPr>
              <a:t> </a:t>
            </a:r>
            <a:r>
              <a:rPr lang="en-US" dirty="0">
                <a:cs typeface="Arial" charset="0"/>
              </a:rPr>
              <a:t>two major types are a free market economy and a planned economy. A </a:t>
            </a:r>
            <a:r>
              <a:rPr lang="en-US" b="1" dirty="0">
                <a:cs typeface="Arial" charset="0"/>
              </a:rPr>
              <a:t>free market economy </a:t>
            </a:r>
            <a:r>
              <a:rPr lang="en-US" dirty="0">
                <a:cs typeface="Arial" charset="0"/>
              </a:rPr>
              <a:t>is one in which resources are primarily owned and controlled by the private</a:t>
            </a:r>
            <a:r>
              <a:rPr lang="en-US" baseline="0" dirty="0">
                <a:cs typeface="Arial" charset="0"/>
              </a:rPr>
              <a:t> </a:t>
            </a:r>
            <a:r>
              <a:rPr lang="en-US" dirty="0">
                <a:cs typeface="Arial" charset="0"/>
              </a:rPr>
              <a:t>sector. </a:t>
            </a:r>
          </a:p>
          <a:p>
            <a:pPr eaLnBrk="1" hangingPunct="1"/>
            <a:endParaRPr lang="en-US" dirty="0">
              <a:cs typeface="Arial" charset="0"/>
            </a:endParaRPr>
          </a:p>
          <a:p>
            <a:pPr eaLnBrk="1" hangingPunct="1"/>
            <a:r>
              <a:rPr lang="en-US" dirty="0">
                <a:cs typeface="Arial" charset="0"/>
              </a:rPr>
              <a:t>A </a:t>
            </a:r>
            <a:r>
              <a:rPr lang="en-US" b="1" dirty="0">
                <a:cs typeface="Arial" charset="0"/>
              </a:rPr>
              <a:t>planned economy </a:t>
            </a:r>
            <a:r>
              <a:rPr lang="en-US" dirty="0">
                <a:cs typeface="Arial" charset="0"/>
              </a:rPr>
              <a:t>is one in which economic decisions are planned by a central government. Actually, no economy is purely a free market or planned. For instance,</a:t>
            </a:r>
            <a:r>
              <a:rPr lang="en-US" baseline="0" dirty="0">
                <a:cs typeface="Arial" charset="0"/>
              </a:rPr>
              <a:t> </a:t>
            </a:r>
            <a:r>
              <a:rPr lang="en-US" dirty="0">
                <a:cs typeface="Arial" charset="0"/>
              </a:rPr>
              <a:t>the United States and United Kingdom are toward the free market end of the spectrum but do have governmental intervention and controls. The economies of Vietnam</a:t>
            </a:r>
            <a:r>
              <a:rPr lang="en-US" baseline="0" dirty="0">
                <a:cs typeface="Arial" charset="0"/>
              </a:rPr>
              <a:t> </a:t>
            </a:r>
            <a:r>
              <a:rPr lang="en-US" dirty="0">
                <a:cs typeface="Arial" charset="0"/>
              </a:rPr>
              <a:t>and North Korea are more planned. China is also a more planned economy, but until recently had been moving toward being a more free market economy.</a:t>
            </a:r>
          </a:p>
          <a:p>
            <a:pPr eaLnBrk="1" hangingPunct="1"/>
            <a:endParaRPr lang="en-US" dirty="0">
              <a:cs typeface="Arial" charset="0"/>
            </a:endParaRPr>
          </a:p>
          <a:p>
            <a:r>
              <a:rPr lang="en-US" sz="1200" kern="1200" dirty="0">
                <a:solidFill>
                  <a:schemeClr val="tx1"/>
                </a:solidFill>
                <a:effectLst/>
                <a:latin typeface="+mn-lt"/>
                <a:ea typeface="+mn-ea"/>
                <a:cs typeface="+mn-cs"/>
              </a:rPr>
              <a:t>Other economic issues managers need to understand include (1) </a:t>
            </a:r>
            <a:r>
              <a:rPr lang="en-US" sz="1200" i="1" kern="1200" dirty="0">
                <a:solidFill>
                  <a:schemeClr val="tx1"/>
                </a:solidFill>
                <a:effectLst/>
                <a:latin typeface="+mn-lt"/>
                <a:ea typeface="+mn-ea"/>
                <a:cs typeface="+mn-cs"/>
              </a:rPr>
              <a:t>currency exchange rates</a:t>
            </a:r>
            <a:r>
              <a:rPr lang="en-US" sz="1200" kern="1200" dirty="0">
                <a:solidFill>
                  <a:schemeClr val="tx1"/>
                </a:solidFill>
                <a:effectLst/>
                <a:latin typeface="+mn-lt"/>
                <a:ea typeface="+mn-ea"/>
                <a:cs typeface="+mn-cs"/>
              </a:rPr>
              <a:t>, (2) </a:t>
            </a:r>
            <a:r>
              <a:rPr lang="en-US" sz="1200" i="1" kern="1200" dirty="0">
                <a:solidFill>
                  <a:schemeClr val="tx1"/>
                </a:solidFill>
                <a:effectLst/>
                <a:latin typeface="+mn-lt"/>
                <a:ea typeface="+mn-ea"/>
                <a:cs typeface="+mn-cs"/>
              </a:rPr>
              <a:t>inflation rates</a:t>
            </a:r>
            <a:r>
              <a:rPr lang="en-US" sz="1200" kern="1200" dirty="0">
                <a:solidFill>
                  <a:schemeClr val="tx1"/>
                </a:solidFill>
                <a:effectLst/>
                <a:latin typeface="+mn-lt"/>
                <a:ea typeface="+mn-ea"/>
                <a:cs typeface="+mn-cs"/>
              </a:rPr>
              <a:t>, and (3) diverse </a:t>
            </a:r>
            <a:r>
              <a:rPr lang="en-US" sz="1200" i="1" kern="1200" dirty="0">
                <a:solidFill>
                  <a:schemeClr val="tx1"/>
                </a:solidFill>
                <a:effectLst/>
                <a:latin typeface="+mn-lt"/>
                <a:ea typeface="+mn-ea"/>
                <a:cs typeface="+mn-cs"/>
              </a:rPr>
              <a:t>tax policies</a:t>
            </a:r>
            <a:r>
              <a:rPr lang="en-US" sz="1200" kern="1200" dirty="0">
                <a:solidFill>
                  <a:schemeClr val="tx1"/>
                </a:solidFill>
                <a:effectLst/>
                <a:latin typeface="+mn-lt"/>
                <a:ea typeface="+mn-ea"/>
                <a:cs typeface="+mn-cs"/>
              </a:rPr>
              <a:t>. </a:t>
            </a:r>
            <a:endParaRPr lang="en-US" dirty="0"/>
          </a:p>
          <a:p>
            <a:pPr eaLnBrk="1" hangingPunct="1"/>
            <a:endParaRPr lang="en-US" dirty="0">
              <a:cs typeface="Arial" charset="0"/>
            </a:endParaRP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31</a:t>
            </a:fld>
            <a:endParaRPr lang="en-US" dirty="0"/>
          </a:p>
        </p:txBody>
      </p:sp>
    </p:spTree>
    <p:extLst>
      <p:ext uri="{BB962C8B-B14F-4D97-AF65-F5344CB8AC3E}">
        <p14:creationId xmlns:p14="http://schemas.microsoft.com/office/powerpoint/2010/main" val="12658432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 As we know from Chapter 3, organizations have different cultures. Countries have cultures, too. </a:t>
            </a:r>
            <a:r>
              <a:rPr lang="en-US" b="1" dirty="0">
                <a:cs typeface="Arial" charset="0"/>
              </a:rPr>
              <a:t>National culture </a:t>
            </a:r>
            <a:r>
              <a:rPr lang="en-US" dirty="0">
                <a:cs typeface="Arial" charset="0"/>
              </a:rPr>
              <a:t>includes the values and attitudes shared by individuals</a:t>
            </a:r>
            <a:r>
              <a:rPr lang="en-US" baseline="0" dirty="0">
                <a:cs typeface="Arial" charset="0"/>
              </a:rPr>
              <a:t> </a:t>
            </a:r>
            <a:r>
              <a:rPr lang="en-US" dirty="0">
                <a:cs typeface="Arial" charset="0"/>
              </a:rPr>
              <a:t>from a specific country that shape their behavior and their beliefs about what is important. Legal, political, and economic differences among countries are fairly obvious. Getting information about cultural differences isn’t quite that easy! The primary reason? It’s difficult for natives to explain their country’s unique cultural characteristics to someone else.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3765748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Legal, political, and economic differences among countries are fairly obvious. The Japanese manager who works in the United States or his or her American counterpart who works in Japan can get information about laws or tax policies without too much effort. Getting information about cultural differences isn’t quite that easy! The primary reason? It’s difficult for natives to explain their country’s unique cultural characteristics to someone else. For instance, if you were born and raised in the United States, how would you describe U.S. culture? In other words, what are Americans like? </a:t>
            </a:r>
            <a:endParaRPr lang="en-US" dirty="0"/>
          </a:p>
          <a:p>
            <a:r>
              <a:rPr lang="en-US" sz="1200" kern="1200" dirty="0">
                <a:solidFill>
                  <a:schemeClr val="tx1"/>
                </a:solidFill>
                <a:effectLst/>
                <a:latin typeface="+mn-lt"/>
                <a:ea typeface="+mn-ea"/>
                <a:cs typeface="+mn-cs"/>
              </a:rPr>
              <a:t>Think about it for a moment and see which characteristics in Exhibit 4.4 you identified. </a:t>
            </a:r>
            <a:endParaRPr lang="en-US" dirty="0"/>
          </a:p>
          <a:p>
            <a:endParaRPr lang="en-US" sz="1200" i="1"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Sources: </a:t>
            </a:r>
            <a:r>
              <a:rPr lang="en-US" sz="1200" kern="1200" dirty="0">
                <a:solidFill>
                  <a:schemeClr val="tx1"/>
                </a:solidFill>
                <a:effectLst/>
                <a:latin typeface="+mn-lt"/>
                <a:ea typeface="+mn-ea"/>
                <a:cs typeface="+mn-cs"/>
              </a:rPr>
              <a:t>Based on M. Ernest, ed., </a:t>
            </a:r>
            <a:r>
              <a:rPr lang="en-US" sz="1200" i="1" kern="1200" dirty="0">
                <a:solidFill>
                  <a:schemeClr val="tx1"/>
                </a:solidFill>
                <a:effectLst/>
                <a:latin typeface="+mn-lt"/>
                <a:ea typeface="+mn-ea"/>
                <a:cs typeface="+mn-cs"/>
              </a:rPr>
              <a:t>Predeparture Orientation Handbook: For Foreign Students and Scholars Planning to Study in the United States </a:t>
            </a:r>
            <a:r>
              <a:rPr lang="en-US" sz="1200" kern="1200" dirty="0">
                <a:solidFill>
                  <a:schemeClr val="tx1"/>
                </a:solidFill>
                <a:effectLst/>
                <a:latin typeface="+mn-lt"/>
                <a:ea typeface="+mn-ea"/>
                <a:cs typeface="+mn-cs"/>
              </a:rPr>
              <a:t>(Washington, DC: U.S. Information Agency, Bureau of Cultural Affairs, 1984), pp. 103–105; A. Bennett, “American Culture Is Often a Puzzle for Foreign Managers in the U.S.,” </a:t>
            </a:r>
            <a:r>
              <a:rPr lang="en-US" sz="1200" i="1" kern="1200" dirty="0">
                <a:solidFill>
                  <a:schemeClr val="tx1"/>
                </a:solidFill>
                <a:effectLst/>
                <a:latin typeface="+mn-lt"/>
                <a:ea typeface="+mn-ea"/>
                <a:cs typeface="+mn-cs"/>
              </a:rPr>
              <a:t>Wall Street Journal</a:t>
            </a:r>
            <a:r>
              <a:rPr lang="en-US" sz="1200" kern="1200" dirty="0">
                <a:solidFill>
                  <a:schemeClr val="tx1"/>
                </a:solidFill>
                <a:effectLst/>
                <a:latin typeface="+mn-lt"/>
                <a:ea typeface="+mn-ea"/>
                <a:cs typeface="+mn-cs"/>
              </a:rPr>
              <a:t>, February 12, 1986, p. 29; “Don’t Think Our Way’s the Only Way,” </a:t>
            </a:r>
            <a:r>
              <a:rPr lang="en-US" sz="1200" i="1" kern="1200" dirty="0">
                <a:solidFill>
                  <a:schemeClr val="tx1"/>
                </a:solidFill>
                <a:effectLst/>
                <a:latin typeface="+mn-lt"/>
                <a:ea typeface="+mn-ea"/>
                <a:cs typeface="+mn-cs"/>
              </a:rPr>
              <a:t>The Pryor Report</a:t>
            </a:r>
            <a:r>
              <a:rPr lang="en-US" sz="1200" kern="1200" dirty="0">
                <a:solidFill>
                  <a:schemeClr val="tx1"/>
                </a:solidFill>
                <a:effectLst/>
                <a:latin typeface="+mn-lt"/>
                <a:ea typeface="+mn-ea"/>
                <a:cs typeface="+mn-cs"/>
              </a:rPr>
              <a:t>, February 1988, p. 9; and B. J. Wattenberg, “The Attitudes Behind American Exceptionalism,” </a:t>
            </a:r>
            <a:r>
              <a:rPr lang="en-US" sz="1200" i="1" kern="1200" dirty="0">
                <a:solidFill>
                  <a:schemeClr val="tx1"/>
                </a:solidFill>
                <a:effectLst/>
                <a:latin typeface="+mn-lt"/>
                <a:ea typeface="+mn-ea"/>
                <a:cs typeface="+mn-cs"/>
              </a:rPr>
              <a:t>U.S. News &amp; World Report</a:t>
            </a:r>
            <a:r>
              <a:rPr lang="en-US" sz="1200" kern="1200" dirty="0">
                <a:solidFill>
                  <a:schemeClr val="tx1"/>
                </a:solidFill>
                <a:effectLst/>
                <a:latin typeface="+mn-lt"/>
                <a:ea typeface="+mn-ea"/>
                <a:cs typeface="+mn-cs"/>
              </a:rPr>
              <a:t>, August 7, 1989, p. 25.</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33</a:t>
            </a:fld>
            <a:endParaRPr lang="en-US" dirty="0"/>
          </a:p>
        </p:txBody>
      </p:sp>
    </p:spTree>
    <p:extLst>
      <p:ext uri="{BB962C8B-B14F-4D97-AF65-F5344CB8AC3E}">
        <p14:creationId xmlns:p14="http://schemas.microsoft.com/office/powerpoint/2010/main" val="27022457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Geert Hofstede developed one of the most widely referenced approaches to helping managers better understand differences between national cultures. His research found that countries vary on five dimensions of national culture. These dimensions are described in Exhibit 4-5, which also shows some of the countries characterized by those dimensions.</a:t>
            </a:r>
          </a:p>
          <a:p>
            <a:endParaRPr lang="en-IN" sz="1200" b="0" i="1" u="none" strike="noStrike" kern="1200" baseline="0" dirty="0">
              <a:solidFill>
                <a:schemeClr val="tx1"/>
              </a:solidFill>
              <a:latin typeface="+mn-lt"/>
              <a:ea typeface="+mn-ea"/>
              <a:cs typeface="+mn-cs"/>
            </a:endParaRPr>
          </a:p>
          <a:p>
            <a:r>
              <a:rPr lang="en-IN" sz="1200" b="0" i="1" u="none" strike="noStrike" kern="1200" baseline="0" dirty="0">
                <a:solidFill>
                  <a:schemeClr val="tx1"/>
                </a:solidFill>
                <a:latin typeface="+mn-lt"/>
                <a:ea typeface="+mn-ea"/>
                <a:cs typeface="+mn-cs"/>
              </a:rPr>
              <a:t>Source: </a:t>
            </a:r>
            <a:r>
              <a:rPr lang="en-IN" sz="1200" b="0" i="0" u="none" strike="noStrike" kern="1200" baseline="0" dirty="0">
                <a:solidFill>
                  <a:schemeClr val="tx1"/>
                </a:solidFill>
                <a:latin typeface="+mn-lt"/>
                <a:ea typeface="+mn-ea"/>
                <a:cs typeface="+mn-cs"/>
              </a:rPr>
              <a:t>Based on Hofstede, Geert, </a:t>
            </a:r>
            <a:r>
              <a:rPr lang="en-IN" sz="1200" b="0" i="1" u="none" strike="noStrike" kern="1200" baseline="0" dirty="0">
                <a:solidFill>
                  <a:schemeClr val="tx1"/>
                </a:solidFill>
                <a:latin typeface="+mn-lt"/>
                <a:ea typeface="+mn-ea"/>
                <a:cs typeface="+mn-cs"/>
              </a:rPr>
              <a:t>Culture’s Consequences: International Differences in Work-Related Values, </a:t>
            </a:r>
            <a:r>
              <a:rPr lang="en-IN" sz="1200" b="0" i="0" u="none" strike="noStrike" kern="1200" baseline="0" dirty="0">
                <a:solidFill>
                  <a:schemeClr val="tx1"/>
                </a:solidFill>
                <a:latin typeface="+mn-lt"/>
                <a:ea typeface="+mn-ea"/>
                <a:cs typeface="+mn-cs"/>
              </a:rPr>
              <a:t>© </a:t>
            </a:r>
            <a:r>
              <a:rPr lang="nl-NL" sz="1200" b="0" i="0" u="none" strike="noStrike" kern="1200" baseline="0" dirty="0">
                <a:solidFill>
                  <a:schemeClr val="tx1"/>
                </a:solidFill>
                <a:latin typeface="+mn-lt"/>
                <a:ea typeface="+mn-ea"/>
                <a:cs typeface="+mn-cs"/>
              </a:rPr>
              <a:t>Geert Hofstede, 1980 (Newbury Park: </a:t>
            </a:r>
            <a:r>
              <a:rPr lang="en-IN" sz="1200" b="0" i="0" u="none" strike="noStrike" kern="1200" baseline="0" dirty="0">
                <a:solidFill>
                  <a:schemeClr val="tx1"/>
                </a:solidFill>
                <a:latin typeface="+mn-lt"/>
                <a:ea typeface="+mn-ea"/>
                <a:cs typeface="+mn-cs"/>
              </a:rPr>
              <a:t>SAGE Publications, Inc., 1980).</a:t>
            </a:r>
            <a:endParaRPr lang="en-US" sz="1200" kern="1200" dirty="0">
              <a:solidFill>
                <a:schemeClr val="tx1"/>
              </a:solidFill>
              <a:effectLst/>
              <a:latin typeface="+mn-lt"/>
              <a:ea typeface="+mn-ea"/>
              <a:cs typeface="+mn-cs"/>
            </a:endParaRPr>
          </a:p>
          <a:p>
            <a:endParaRPr lang="en-US" sz="1200" b="0" kern="1200" dirty="0">
              <a:solidFill>
                <a:schemeClr val="tx1"/>
              </a:solidFill>
              <a:effectLst/>
              <a:latin typeface="+mn-lt"/>
              <a:ea typeface="+mn-ea"/>
              <a:cs typeface="+mn-cs"/>
            </a:endParaRPr>
          </a:p>
          <a:p>
            <a:r>
              <a:rPr lang="en-US" sz="1200" b="0" kern="1200" dirty="0">
                <a:solidFill>
                  <a:schemeClr val="tx1"/>
                </a:solidFill>
                <a:effectLst/>
                <a:latin typeface="+mn-lt"/>
                <a:ea typeface="+mn-ea"/>
                <a:cs typeface="+mn-cs"/>
              </a:rPr>
              <a:t>Long Description: </a:t>
            </a:r>
          </a:p>
          <a:p>
            <a:r>
              <a:rPr lang="en-US" sz="1200" kern="1200" dirty="0">
                <a:solidFill>
                  <a:schemeClr val="tx1"/>
                </a:solidFill>
                <a:effectLst/>
                <a:latin typeface="+mn-lt"/>
                <a:ea typeface="+mn-ea"/>
                <a:cs typeface="+mn-cs"/>
              </a:rPr>
              <a:t>The chart shows the five dimensions as five continuums. The chart also shows names of select countries at the extremes of each continuum as also in the middle. The continuums are as follows:</a:t>
            </a:r>
          </a:p>
          <a:p>
            <a:r>
              <a:rPr lang="en-US" sz="1200" kern="1200" dirty="0">
                <a:solidFill>
                  <a:schemeClr val="tx1"/>
                </a:solidFill>
                <a:effectLst/>
                <a:latin typeface="+mn-lt"/>
                <a:ea typeface="+mn-ea"/>
                <a:cs typeface="+mn-cs"/>
              </a:rPr>
              <a:t>Dimension 1: The continuum ranges from “Individualistic” to “Collectivistic.”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Individualistic: People look after their own and family interests; countries shown are United States, Canada and Australia</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Collectivistic: People expect the group to look after and protect them; countries are Mexico and Thailand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Japan is shown in the middle of the continuum.</a:t>
            </a:r>
          </a:p>
          <a:p>
            <a:r>
              <a:rPr lang="en-US" sz="1200" kern="1200" dirty="0">
                <a:solidFill>
                  <a:schemeClr val="tx1"/>
                </a:solidFill>
                <a:effectLst/>
                <a:latin typeface="+mn-lt"/>
                <a:ea typeface="+mn-ea"/>
                <a:cs typeface="+mn-cs"/>
              </a:rPr>
              <a:t>Dimension 2: The continuum ranges from “High power distance” to “Low power distance.”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power distance: Accepts wide differences in power; great deal of respect for those in authority; countries shown are Mexico, Singapore and France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Low power distance: Plays down inequalities: employees are not afraid to approach nor are in awe of boss; countries shown are United States and Sweden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Italy and Japan are shown in the middle of the continuum.</a:t>
            </a:r>
          </a:p>
          <a:p>
            <a:r>
              <a:rPr lang="en-US" sz="1200" kern="1200" dirty="0">
                <a:solidFill>
                  <a:schemeClr val="tx1"/>
                </a:solidFill>
                <a:effectLst/>
                <a:latin typeface="+mn-lt"/>
                <a:ea typeface="+mn-ea"/>
                <a:cs typeface="+mn-cs"/>
              </a:rPr>
              <a:t>Dimension 3: The continuum ranges from “High uncertainty avoidance” to “Low uncertainty avoidance.”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High uncertainty avoidance: Threatened with ambiguity and experience high levels of anxiety; countries shown are Italy, Mexico and France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Low uncertainty avoidance: Comfortable with risks; tolerant of different behavior and opinions; countries shown are Canada, United States and Singapore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United Kingdom is shown in the middle of the continuum.</a:t>
            </a:r>
          </a:p>
          <a:p>
            <a:r>
              <a:rPr lang="en-US" sz="1200" kern="1200" dirty="0">
                <a:solidFill>
                  <a:schemeClr val="tx1"/>
                </a:solidFill>
                <a:effectLst/>
                <a:latin typeface="+mn-lt"/>
                <a:ea typeface="+mn-ea"/>
                <a:cs typeface="+mn-cs"/>
              </a:rPr>
              <a:t>Dimension 4: The continuum ranges from “Achievement” to “Nurturing.”</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Achievement: Values such as assertiveness, acquiring money and goods, and competition prevail; countries shown are United States, Japan and Mexico</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Nurturing: Values such as relationships and concern for others prevail; countries shown are France and Sweden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Canada and Greece are in the middle of the continuum.</a:t>
            </a:r>
          </a:p>
          <a:p>
            <a:r>
              <a:rPr lang="en-US" sz="1200" kern="1200" dirty="0">
                <a:solidFill>
                  <a:schemeClr val="tx1"/>
                </a:solidFill>
                <a:effectLst/>
                <a:latin typeface="+mn-lt"/>
                <a:ea typeface="+mn-ea"/>
                <a:cs typeface="+mn-cs"/>
              </a:rPr>
              <a:t>Dimension 5: The continuum ranges from “Long-term orientation” to “Short-term orientation.”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Long-term orientation: People look to the future and value thrift and persistence; countries shown are China, Taiwan and Japan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Short- term orientation: People value tradition and the past; countries shown are Germany, Australia, United States, and Canada</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24755920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a:t>
            </a:r>
            <a:r>
              <a:rPr lang="en-US" b="1" dirty="0">
                <a:cs typeface="Arial" charset="0"/>
              </a:rPr>
              <a:t>Global Leadership and Organizational Behavior Effectiveness (GLOBE) </a:t>
            </a:r>
            <a:r>
              <a:rPr lang="en-US" b="0" dirty="0">
                <a:cs typeface="Arial" charset="0"/>
              </a:rPr>
              <a:t>program</a:t>
            </a:r>
            <a:r>
              <a:rPr lang="en-US" b="1" dirty="0">
                <a:cs typeface="Arial" charset="0"/>
              </a:rPr>
              <a:t> </a:t>
            </a:r>
            <a:r>
              <a:rPr lang="en-US" dirty="0">
                <a:cs typeface="Arial" charset="0"/>
              </a:rPr>
              <a:t>is an ongoing research program that extended Hofstede’s work by investigating cross-cultural leadership behaviors and giving managers additional information to help them identify and manage cultural differences. Using data from more than</a:t>
            </a:r>
            <a:r>
              <a:rPr lang="en-US" baseline="0" dirty="0">
                <a:cs typeface="Arial" charset="0"/>
              </a:rPr>
              <a:t> </a:t>
            </a:r>
            <a:r>
              <a:rPr lang="en-US" dirty="0">
                <a:cs typeface="Arial" charset="0"/>
              </a:rPr>
              <a:t>18,000 managers in 62 countries,</a:t>
            </a:r>
            <a:r>
              <a:rPr lang="en-US" baseline="0" dirty="0">
                <a:cs typeface="Arial" charset="0"/>
              </a:rPr>
              <a:t> </a:t>
            </a:r>
            <a:r>
              <a:rPr lang="en-US" dirty="0">
                <a:cs typeface="Arial" charset="0"/>
              </a:rPr>
              <a:t>the GLOBE research team (led by Robert House) identified 9 dimensions on which national cultures differ.</a:t>
            </a:r>
          </a:p>
          <a:p>
            <a:pPr eaLnBrk="1" hangingPunct="1"/>
            <a:r>
              <a:rPr lang="en-US" dirty="0">
                <a:cs typeface="Arial" charset="0"/>
              </a:rPr>
              <a:t>Two dimensions (power distance and uncertainty avoidance) fit directly with Hofstede’s. Four are similar to Hofstede’s (assertiveness, which is similar to achievement-nurturing; humane orientation, which is similar to the nurturing dimension; future orientation, which is similar to long-term and short-term orientation; and institutional collectivism, which is similar to individualism-collectivism). The remaining three (gender differentiation, in-group collectivism, and performance orientation) offer additional insights into a country’s culture.</a:t>
            </a:r>
          </a:p>
          <a:p>
            <a:pPr eaLnBrk="1" hangingPunct="1"/>
            <a:endParaRPr lang="en-US" dirty="0">
              <a:cs typeface="Arial" charset="0"/>
            </a:endParaRPr>
          </a:p>
          <a:p>
            <a:pPr eaLnBrk="1" hangingPunct="1"/>
            <a:r>
              <a:rPr lang="en-US" dirty="0">
                <a:cs typeface="Arial" charset="0"/>
              </a:rPr>
              <a:t>The GLOBE studies confirm that Hofstede’s dimensions are still valid and extend his research rather than replace it. GLOBE’s added dimensions provide an expanded and updated measure of countries’ cultural differences. It’s likely that cross-cultural studies of human behavior and organizational practices will increasingly use the GLOBE dimensions to assess differences between countries.</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35</a:t>
            </a:fld>
            <a:endParaRPr lang="en-US" dirty="0"/>
          </a:p>
        </p:txBody>
      </p:sp>
    </p:spTree>
    <p:extLst>
      <p:ext uri="{BB962C8B-B14F-4D97-AF65-F5344CB8AC3E}">
        <p14:creationId xmlns:p14="http://schemas.microsoft.com/office/powerpoint/2010/main" val="6830068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It goes without saying that managers should behave ethically and legally in every situation. Don’t carry the “When in Rome….” adage too far.</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36</a:t>
            </a:fld>
            <a:endParaRPr lang="en-US" dirty="0"/>
          </a:p>
        </p:txBody>
      </p:sp>
    </p:spTree>
    <p:extLst>
      <p:ext uri="{BB962C8B-B14F-4D97-AF65-F5344CB8AC3E}">
        <p14:creationId xmlns:p14="http://schemas.microsoft.com/office/powerpoint/2010/main" val="12755619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cs typeface="Arial" charset="0"/>
            </a:endParaRPr>
          </a:p>
          <a:p>
            <a:r>
              <a:rPr lang="en-US" sz="1200" b="0" i="0" u="none" strike="noStrike" kern="1200" baseline="0" dirty="0">
                <a:solidFill>
                  <a:schemeClr val="tx1"/>
                </a:solidFill>
                <a:latin typeface="+mn-lt"/>
                <a:ea typeface="+mn-ea"/>
                <a:cs typeface="+mn-cs"/>
              </a:rPr>
              <a:t>Globalization refers to a process by which organizations develop influence or operations across international borders. Its counterpoint has been nationalism—which refers to patriotic ideals and policies that glorify a country’s values. Parochialism </a:t>
            </a:r>
            <a:r>
              <a:rPr lang="en-US" dirty="0">
                <a:cs typeface="Arial" charset="0"/>
              </a:rPr>
              <a:t>is viewing the world solely through your own eyes and perspectives and not recognizing that others have different ways of living and working. </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37</a:t>
            </a:fld>
            <a:endParaRPr lang="en-US" dirty="0"/>
          </a:p>
        </p:txBody>
      </p:sp>
    </p:spTree>
    <p:extLst>
      <p:ext uri="{BB962C8B-B14F-4D97-AF65-F5344CB8AC3E}">
        <p14:creationId xmlns:p14="http://schemas.microsoft.com/office/powerpoint/2010/main" val="172258876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cs typeface="Arial" charset="0"/>
              </a:rPr>
              <a:t>An ethnocentric attitude is the parochial belief that the best work approaches and practices are those of the home country. A polycentric attitude is the view</a:t>
            </a:r>
            <a:r>
              <a:rPr lang="en-US" baseline="0" dirty="0">
                <a:cs typeface="Arial" charset="0"/>
              </a:rPr>
              <a:t> </a:t>
            </a:r>
            <a:r>
              <a:rPr lang="en-US" dirty="0">
                <a:cs typeface="Arial" charset="0"/>
              </a:rPr>
              <a:t>that the managers in the host country know the best work approaches and practices for running their business. A geocentric attitude is a world-oriented</a:t>
            </a:r>
            <a:r>
              <a:rPr lang="en-US" baseline="0" dirty="0">
                <a:cs typeface="Arial" charset="0"/>
              </a:rPr>
              <a:t> </a:t>
            </a:r>
            <a:r>
              <a:rPr lang="en-US" dirty="0">
                <a:cs typeface="Arial" charset="0"/>
              </a:rPr>
              <a:t>view that focuses on using the best approaches and people from around the globe.</a:t>
            </a:r>
          </a:p>
          <a:p>
            <a:endParaRPr lang="en-US" dirty="0"/>
          </a:p>
        </p:txBody>
      </p:sp>
      <p:sp>
        <p:nvSpPr>
          <p:cNvPr id="4" name="Slide Number Placeholder 3"/>
          <p:cNvSpPr>
            <a:spLocks noGrp="1"/>
          </p:cNvSpPr>
          <p:nvPr>
            <p:ph type="sldNum" sz="quarter" idx="5"/>
          </p:nvPr>
        </p:nvSpPr>
        <p:spPr/>
        <p:txBody>
          <a:bodyPr/>
          <a:lstStyle/>
          <a:p>
            <a:fld id="{A73D6722-9B4D-4E29-B226-C325925A8118}" type="slidenum">
              <a:rPr lang="en-US" smtClean="0"/>
              <a:pPr/>
              <a:t>38</a:t>
            </a:fld>
            <a:endParaRPr lang="en-US" dirty="0"/>
          </a:p>
        </p:txBody>
      </p:sp>
    </p:spTree>
    <p:extLst>
      <p:ext uri="{BB962C8B-B14F-4D97-AF65-F5344CB8AC3E}">
        <p14:creationId xmlns:p14="http://schemas.microsoft.com/office/powerpoint/2010/main" val="14434621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Countries enter regional trading alliances for a variety of reasons, mainly to stimulate economic growth. The European Union consists of 28 democratic countries with 5 countries having applied for membership. NAFTA continues to help Canada, Mexico, and the United States strengthen their global economic power. In Latin America, CAFTA-DR promotes trade liberalization between the United States and 5 Central American countries, and another free trade agreement of 10 South American countries known as the Southern Common Market or Mercosur is seen as an effective way to combine resources to better compete against other global economic powers. ASEAN is a trading alliance of 10 Southeast Asian nations—a region that remains important in the global economy.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Other trade alliances include the African Union (AU), the East African Community (EAC), the South Asian Association for Regional Cooperation (SAARC), and the Trans-Pacific Partnership (TPP).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39</a:t>
            </a:fld>
            <a:endParaRPr lang="en-US" dirty="0"/>
          </a:p>
        </p:txBody>
      </p:sp>
    </p:spTree>
    <p:extLst>
      <p:ext uri="{BB962C8B-B14F-4D97-AF65-F5344CB8AC3E}">
        <p14:creationId xmlns:p14="http://schemas.microsoft.com/office/powerpoint/2010/main" val="699106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First, an </a:t>
            </a:r>
            <a:r>
              <a:rPr lang="en-US" b="1" dirty="0">
                <a:cs typeface="Arial" charset="0"/>
              </a:rPr>
              <a:t>ethnocentric attitude </a:t>
            </a:r>
            <a:r>
              <a:rPr lang="en-US" dirty="0">
                <a:cs typeface="Arial" charset="0"/>
              </a:rPr>
              <a:t>is the belief that the best work approaches and practices are those of the </a:t>
            </a:r>
            <a:r>
              <a:rPr lang="en-US" i="1" dirty="0">
                <a:cs typeface="Arial" charset="0"/>
              </a:rPr>
              <a:t>home </a:t>
            </a:r>
            <a:r>
              <a:rPr lang="en-US" dirty="0">
                <a:cs typeface="Arial" charset="0"/>
              </a:rPr>
              <a:t>country (the country in which the company’s parochialistic</a:t>
            </a:r>
            <a:r>
              <a:rPr lang="en-US" baseline="0" dirty="0">
                <a:cs typeface="Arial" charset="0"/>
              </a:rPr>
              <a:t> </a:t>
            </a:r>
            <a:r>
              <a:rPr lang="en-US" dirty="0">
                <a:cs typeface="Arial" charset="0"/>
              </a:rPr>
              <a:t>headquarters are located). Managers with an ethnocentric attitude believe that people in foreign countries don’t have the needed skills, expertise, knowledge, or experience</a:t>
            </a:r>
            <a:r>
              <a:rPr lang="en-US" baseline="0" dirty="0">
                <a:cs typeface="Arial" charset="0"/>
              </a:rPr>
              <a:t> </a:t>
            </a:r>
            <a:r>
              <a:rPr lang="en-US" dirty="0">
                <a:cs typeface="Arial" charset="0"/>
              </a:rPr>
              <a:t>to make the best business decisions as people in the home country do.</a:t>
            </a:r>
          </a:p>
          <a:p>
            <a:pPr eaLnBrk="1" hangingPunct="1"/>
            <a:endParaRPr lang="en-US" dirty="0">
              <a:cs typeface="Arial" charset="0"/>
            </a:endParaRPr>
          </a:p>
          <a:p>
            <a:pPr eaLnBrk="1" hangingPunct="1"/>
            <a:r>
              <a:rPr lang="en-US" dirty="0">
                <a:cs typeface="Arial" charset="0"/>
              </a:rPr>
              <a:t>A</a:t>
            </a:r>
            <a:r>
              <a:rPr lang="en-US" b="1" dirty="0">
                <a:cs typeface="Arial" charset="0"/>
              </a:rPr>
              <a:t> polycentric attitude </a:t>
            </a:r>
            <a:r>
              <a:rPr lang="en-US" dirty="0">
                <a:cs typeface="Arial" charset="0"/>
              </a:rPr>
              <a:t>is the view that employees in the </a:t>
            </a:r>
            <a:r>
              <a:rPr lang="en-US" i="1" dirty="0">
                <a:cs typeface="Arial" charset="0"/>
              </a:rPr>
              <a:t>host </a:t>
            </a:r>
            <a:r>
              <a:rPr lang="en-US" dirty="0">
                <a:cs typeface="Arial" charset="0"/>
              </a:rPr>
              <a:t>country (the foreign country in which the organization is doing business) know the best work approaches</a:t>
            </a:r>
            <a:r>
              <a:rPr lang="en-US" baseline="0" dirty="0">
                <a:cs typeface="Arial" charset="0"/>
              </a:rPr>
              <a:t> a</a:t>
            </a:r>
            <a:r>
              <a:rPr lang="en-US" dirty="0">
                <a:cs typeface="Arial" charset="0"/>
              </a:rPr>
              <a:t>nd practices for running their business. Managers with this attitude view every foreign operation as different and hard to understand. Thus, they’re likely to let employees there figure out how best to do things.</a:t>
            </a:r>
          </a:p>
          <a:p>
            <a:pPr eaLnBrk="1" hangingPunct="1"/>
            <a:endParaRPr lang="en-US" dirty="0">
              <a:cs typeface="Arial" charset="0"/>
            </a:endParaRPr>
          </a:p>
          <a:p>
            <a:pPr eaLnBrk="1" hangingPunct="1"/>
            <a:r>
              <a:rPr lang="en-US" dirty="0">
                <a:cs typeface="Arial" charset="0"/>
              </a:rPr>
              <a:t>A </a:t>
            </a:r>
            <a:r>
              <a:rPr lang="en-US" b="1" dirty="0">
                <a:cs typeface="Arial" charset="0"/>
              </a:rPr>
              <a:t>geocentric attitude </a:t>
            </a:r>
            <a:r>
              <a:rPr lang="en-US" b="0" dirty="0">
                <a:cs typeface="Arial" charset="0"/>
              </a:rPr>
              <a:t>is</a:t>
            </a:r>
            <a:r>
              <a:rPr lang="en-US" b="1" dirty="0">
                <a:cs typeface="Arial" charset="0"/>
              </a:rPr>
              <a:t> </a:t>
            </a:r>
            <a:r>
              <a:rPr lang="en-US" dirty="0">
                <a:cs typeface="Arial" charset="0"/>
              </a:rPr>
              <a:t>a </a:t>
            </a:r>
            <a:r>
              <a:rPr lang="en-US" i="1" dirty="0">
                <a:cs typeface="Arial" charset="0"/>
              </a:rPr>
              <a:t>world-oriented </a:t>
            </a:r>
            <a:r>
              <a:rPr lang="en-US" dirty="0">
                <a:cs typeface="Arial" charset="0"/>
              </a:rPr>
              <a:t>view that focuses on using the best approaches and people from around the globe. Managers with this type of attitude have a global view and look for the best approaches and people regardless of origin.</a:t>
            </a:r>
          </a:p>
          <a:p>
            <a:pPr eaLnBrk="1" hangingPunct="1"/>
            <a:endParaRPr lang="en-US" dirty="0">
              <a:cs typeface="Arial" charset="0"/>
            </a:endParaRPr>
          </a:p>
          <a:p>
            <a:pPr eaLnBrk="1" hangingPunct="1"/>
            <a:endParaRPr lang="en-US" dirty="0">
              <a:cs typeface="Arial" charset="0"/>
            </a:endParaRP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170397341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 counteract some of the risks in global trade, the World Trade Organization (WTO) plays an important role in monitoring and promoting trade relationships. The International Monetary Fund (IMF) and the World Bank Group are two entities that provide monetary support and advice to their member countries. The Organization for Economic Cooperation and Development assists its member countries with financial support in achieving sustainable economic growth and employment.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it appears the pendulum is swinging back toward nationalism beginning with Trump’s election in 2016. Brexit and the renegotiation of NAFTA, the trade war with China, and other events provide ample evidence of a move away from globalization.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40</a:t>
            </a:fld>
            <a:endParaRPr lang="en-US" dirty="0"/>
          </a:p>
        </p:txBody>
      </p:sp>
    </p:spTree>
    <p:extLst>
      <p:ext uri="{BB962C8B-B14F-4D97-AF65-F5344CB8AC3E}">
        <p14:creationId xmlns:p14="http://schemas.microsoft.com/office/powerpoint/2010/main" val="177979531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FOR side has been the mainstream view since WWII until about 2015 when the AGAINST side began gaining momentum. </a:t>
            </a:r>
          </a:p>
        </p:txBody>
      </p:sp>
      <p:sp>
        <p:nvSpPr>
          <p:cNvPr id="4" name="Slide Number Placeholder 3"/>
          <p:cNvSpPr>
            <a:spLocks noGrp="1"/>
          </p:cNvSpPr>
          <p:nvPr>
            <p:ph type="sldNum" sz="quarter" idx="5"/>
          </p:nvPr>
        </p:nvSpPr>
        <p:spPr/>
        <p:txBody>
          <a:bodyPr/>
          <a:lstStyle/>
          <a:p>
            <a:fld id="{A73D6722-9B4D-4E29-B226-C325925A8118}" type="slidenum">
              <a:rPr lang="en-US" smtClean="0"/>
              <a:pPr/>
              <a:t>41</a:t>
            </a:fld>
            <a:endParaRPr lang="en-US" dirty="0"/>
          </a:p>
        </p:txBody>
      </p:sp>
    </p:spTree>
    <p:extLst>
      <p:ext uri="{BB962C8B-B14F-4D97-AF65-F5344CB8AC3E}">
        <p14:creationId xmlns:p14="http://schemas.microsoft.com/office/powerpoint/2010/main" val="372059799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A multinational corporation is an international company that maintains operations in multiple countries. A multidomestic organization is an MNC that decentralizes management and other decisions to the local country (the polycentric attitude). A global organization is an MNC that centralizes management and other decisions in the home country (the ethnocentric attitude). A transnational organization (the geocentric attitude) is an MNC that has eliminated artificial geographical barriers and uses the best work practices and approaches</a:t>
            </a:r>
            <a:r>
              <a:rPr lang="en-US" baseline="0" dirty="0">
                <a:cs typeface="Arial" charset="0"/>
              </a:rPr>
              <a:t> </a:t>
            </a:r>
            <a:r>
              <a:rPr lang="en-US" dirty="0">
                <a:cs typeface="Arial" charset="0"/>
              </a:rPr>
              <a:t>from wherever.</a:t>
            </a:r>
          </a:p>
          <a:p>
            <a:pPr eaLnBrk="1" hangingPunct="1"/>
            <a:endParaRPr lang="en-US" dirty="0">
              <a:cs typeface="Arial" charset="0"/>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42</a:t>
            </a:fld>
            <a:endParaRPr lang="en-US" dirty="0"/>
          </a:p>
        </p:txBody>
      </p:sp>
    </p:spTree>
    <p:extLst>
      <p:ext uri="{BB962C8B-B14F-4D97-AF65-F5344CB8AC3E}">
        <p14:creationId xmlns:p14="http://schemas.microsoft.com/office/powerpoint/2010/main" val="14016907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Global sourcing is purchasing materials or labor from around the world wherever it is cheapest. Exporting is making products domestically and selling them abroad. Importing is acquiring products made abroad and selling them domestically.</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a:cs typeface="Arial" charset="0"/>
              </a:rPr>
              <a:t>Licensing is used by manufacturing organizations that make or sell another company’s products and gives that organization the right to use the company’s brand name, technology, or product specifications. Franchising is similar but is usually used by service organizations that want to use another company’s name and operating methods.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43</a:t>
            </a:fld>
            <a:endParaRPr lang="en-US" dirty="0"/>
          </a:p>
        </p:txBody>
      </p:sp>
    </p:spTree>
    <p:extLst>
      <p:ext uri="{BB962C8B-B14F-4D97-AF65-F5344CB8AC3E}">
        <p14:creationId xmlns:p14="http://schemas.microsoft.com/office/powerpoint/2010/main" val="11806017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A joint venture is a specific type of strategic alliance in which the partners agree to form a separate, independent organization for some business purpose. A foreign subsidiary is</a:t>
            </a:r>
            <a:r>
              <a:rPr lang="en-US" baseline="0" dirty="0">
                <a:cs typeface="Arial" charset="0"/>
              </a:rPr>
              <a:t> </a:t>
            </a:r>
            <a:r>
              <a:rPr lang="en-US" dirty="0">
                <a:cs typeface="Arial" charset="0"/>
              </a:rPr>
              <a:t>a direct investment in a foreign country that a company creates by establishing a separate and independent facility or office.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44</a:t>
            </a:fld>
            <a:endParaRPr lang="en-US" dirty="0"/>
          </a:p>
        </p:txBody>
      </p:sp>
    </p:spTree>
    <p:extLst>
      <p:ext uri="{BB962C8B-B14F-4D97-AF65-F5344CB8AC3E}">
        <p14:creationId xmlns:p14="http://schemas.microsoft.com/office/powerpoint/2010/main" val="22828780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The laws and political stability of a country are issues in the global political/legal environment with which managers must be familiar. Likewise, managers must be</a:t>
            </a:r>
            <a:r>
              <a:rPr lang="en-US" baseline="0" dirty="0">
                <a:cs typeface="Arial" charset="0"/>
              </a:rPr>
              <a:t> </a:t>
            </a:r>
            <a:r>
              <a:rPr lang="en-US" dirty="0">
                <a:cs typeface="Arial" charset="0"/>
              </a:rPr>
              <a:t>aware of a country’s economic issues such as currency exchange rates, inflation rates, and tax policies.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45</a:t>
            </a:fld>
            <a:endParaRPr lang="en-US" dirty="0"/>
          </a:p>
        </p:txBody>
      </p:sp>
    </p:spTree>
    <p:extLst>
      <p:ext uri="{BB962C8B-B14F-4D97-AF65-F5344CB8AC3E}">
        <p14:creationId xmlns:p14="http://schemas.microsoft.com/office/powerpoint/2010/main" val="97717760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a:cs typeface="Arial" charset="0"/>
              </a:rPr>
              <a:t>Geert Hofstede identified five dimensions for assessing a country’s culture, including individualism-collectivism, power distance, uncertainty avoidance, achievement-nurturing, and long-term/short-term orientation. The GLOBE studies identified nine dimensions for assessing country cultures: power distance, uncertainty</a:t>
            </a:r>
            <a:r>
              <a:rPr lang="en-US" baseline="0" dirty="0">
                <a:cs typeface="Arial" charset="0"/>
              </a:rPr>
              <a:t> </a:t>
            </a:r>
            <a:r>
              <a:rPr lang="en-US" dirty="0">
                <a:cs typeface="Arial" charset="0"/>
              </a:rPr>
              <a:t>avoidance, assertiveness, humane orientation, future orientation, institutional collectivism, gender differentiation, in-group collectivism, and performance orientation.</a:t>
            </a:r>
          </a:p>
        </p:txBody>
      </p:sp>
      <p:sp>
        <p:nvSpPr>
          <p:cNvPr id="4" name="Slide Number Placeholder 3"/>
          <p:cNvSpPr>
            <a:spLocks noGrp="1"/>
          </p:cNvSpPr>
          <p:nvPr>
            <p:ph type="sldNum" sz="quarter" idx="10"/>
          </p:nvPr>
        </p:nvSpPr>
        <p:spPr/>
        <p:txBody>
          <a:bodyPr/>
          <a:lstStyle/>
          <a:p>
            <a:fld id="{A73D6722-9B4D-4E29-B226-C325925A8118}" type="slidenum">
              <a:rPr lang="en-US" smtClean="0"/>
              <a:pPr/>
              <a:t>46</a:t>
            </a:fld>
            <a:endParaRPr lang="en-US" dirty="0"/>
          </a:p>
        </p:txBody>
      </p:sp>
    </p:spTree>
    <p:extLst>
      <p:ext uri="{BB962C8B-B14F-4D97-AF65-F5344CB8AC3E}">
        <p14:creationId xmlns:p14="http://schemas.microsoft.com/office/powerpoint/2010/main" val="2016266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Globalization goes in and out of favor. Until recently it was in favor and most recent events pushed for greater globalization. Around 2016 that trend shifted and nationalism is gaining ground again.</a:t>
            </a:r>
          </a:p>
        </p:txBody>
      </p:sp>
      <p:sp>
        <p:nvSpPr>
          <p:cNvPr id="4" name="Slide Number Placeholder 3"/>
          <p:cNvSpPr>
            <a:spLocks noGrp="1"/>
          </p:cNvSpPr>
          <p:nvPr>
            <p:ph type="sldNum" sz="quarter" idx="5"/>
          </p:nvPr>
        </p:nvSpPr>
        <p:spPr/>
        <p:txBody>
          <a:bodyPr/>
          <a:lstStyle/>
          <a:p>
            <a:fld id="{A73D6722-9B4D-4E29-B226-C325925A8118}" type="slidenum">
              <a:rPr lang="en-US" smtClean="0"/>
              <a:pPr/>
              <a:t>5</a:t>
            </a:fld>
            <a:endParaRPr lang="en-US" dirty="0"/>
          </a:p>
        </p:txBody>
      </p:sp>
    </p:spTree>
    <p:extLst>
      <p:ext uri="{BB962C8B-B14F-4D97-AF65-F5344CB8AC3E}">
        <p14:creationId xmlns:p14="http://schemas.microsoft.com/office/powerpoint/2010/main" val="1513098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Global trade among nations doesn’t just happen on its own. As trade issues arise, global trade systems ensure that trade continues efficiently and effectively. Indeed, one of the realities of globalization is the interdependence of countries—that is, what happens in one can impact others, good or bad.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We’re going to look at four important global trade mechanisms: the World Trade Organization, the International Monetary Fund, the World Bank Group, and the Organization for Economic Cooperation and Development.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4173965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World Trade Organization (WTO) </a:t>
            </a:r>
            <a:r>
              <a:rPr lang="en-US" sz="1200" kern="1200" dirty="0">
                <a:solidFill>
                  <a:schemeClr val="tx1"/>
                </a:solidFill>
                <a:effectLst/>
                <a:latin typeface="+mn-lt"/>
                <a:ea typeface="+mn-ea"/>
                <a:cs typeface="+mn-cs"/>
              </a:rPr>
              <a:t>is a global organization of 161 countries (as of April 2015) that deals with the rules of trade among nations. Formed in 1995, the WTO evolved from the General Agreement on Tariffs and Trade (GATT), a trade agreement in effect since the end of World War II. Today, the WTO is the only </a:t>
            </a:r>
            <a:r>
              <a:rPr lang="en-US" sz="1200" i="1" kern="1200" dirty="0">
                <a:solidFill>
                  <a:schemeClr val="tx1"/>
                </a:solidFill>
                <a:effectLst/>
                <a:latin typeface="+mn-lt"/>
                <a:ea typeface="+mn-ea"/>
                <a:cs typeface="+mn-cs"/>
              </a:rPr>
              <a:t>global </a:t>
            </a:r>
            <a:r>
              <a:rPr lang="en-US" sz="1200" kern="1200" dirty="0">
                <a:solidFill>
                  <a:schemeClr val="tx1"/>
                </a:solidFill>
                <a:effectLst/>
                <a:latin typeface="+mn-lt"/>
                <a:ea typeface="+mn-ea"/>
                <a:cs typeface="+mn-cs"/>
              </a:rPr>
              <a:t>organization that deals with trade rules among nations. Its membership consists of 161 member countries and 24 observer governments (which have a specific time frame within which they must apply to become members).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of the WTO is to help countries conduct trade through a system of rules. Although critics have staged vocal protests against the WTO, claiming that global trade destroys jobs and the natural environment, it appears to play an important role in monitoring, promoting, and protecting global trade.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598007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Two other important and necessary global trade mechanisms include the International Monetary Fund and the World Bank Group. The </a:t>
            </a:r>
            <a:r>
              <a:rPr lang="en-US" sz="1200" b="1" kern="1200" dirty="0">
                <a:solidFill>
                  <a:schemeClr val="tx1"/>
                </a:solidFill>
                <a:effectLst/>
                <a:latin typeface="+mn-lt"/>
                <a:ea typeface="+mn-ea"/>
                <a:cs typeface="+mn-cs"/>
              </a:rPr>
              <a:t>International Monetary Fund (IMF) </a:t>
            </a:r>
            <a:r>
              <a:rPr lang="en-US" sz="1200" kern="1200" dirty="0">
                <a:solidFill>
                  <a:schemeClr val="tx1"/>
                </a:solidFill>
                <a:effectLst/>
                <a:latin typeface="+mn-lt"/>
                <a:ea typeface="+mn-ea"/>
                <a:cs typeface="+mn-cs"/>
              </a:rPr>
              <a:t>is an organization of 188 countries that promotes international monetary cooperation and provides member countries with policy advice, temporary loans, and technical assistance to establish and maintain financial stability and to strengthen economies. During the global financial turmoil of the last few years, the IMF was on the forefront of advising countries and governments in getting through the difficulties.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World Bank Group </a:t>
            </a:r>
            <a:r>
              <a:rPr lang="en-US" sz="1200" kern="1200" dirty="0">
                <a:solidFill>
                  <a:schemeClr val="tx1"/>
                </a:solidFill>
                <a:effectLst/>
                <a:latin typeface="+mn-lt"/>
                <a:ea typeface="+mn-ea"/>
                <a:cs typeface="+mn-cs"/>
              </a:rPr>
              <a:t>is a group of five closely associated institutions, all owned by its member countries, that provides vital financial and technical assistance to developing countries around the world. The goal of the World Bank Group is to promote long-term economic development and poverty reduction by providing members with technical and financial support.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3032806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forerunner of the OECD, the Organization for European Economic Cooperation, was formed in 1947 to administer American and Canadian aid under the Marshall Plan for the reconstruction of Europe after World War II. Today, the </a:t>
            </a:r>
            <a:r>
              <a:rPr lang="en-US" sz="1200" b="1" kern="1200" dirty="0">
                <a:solidFill>
                  <a:schemeClr val="tx1"/>
                </a:solidFill>
                <a:effectLst/>
                <a:latin typeface="+mn-lt"/>
                <a:ea typeface="+mn-ea"/>
                <a:cs typeface="+mn-cs"/>
              </a:rPr>
              <a:t>Organization for Economic Cooperation and Development (OECD) </a:t>
            </a:r>
            <a:r>
              <a:rPr lang="en-US" sz="1200" kern="1200" dirty="0">
                <a:solidFill>
                  <a:schemeClr val="tx1"/>
                </a:solidFill>
                <a:effectLst/>
                <a:latin typeface="+mn-lt"/>
                <a:ea typeface="+mn-ea"/>
                <a:cs typeface="+mn-cs"/>
              </a:rPr>
              <a:t>is a Paris-based international economic organization whose mission is to help its 34 member countries achieve sustainable economic growth and employment and raise the standard of living in member countries while maintaining financial stability in order to contribute to the development of the world economy. </a:t>
            </a:r>
          </a:p>
          <a:p>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With a long history of facilitating economic growth around the globe, the OECD now shares its expertise and accumulated experiences with more than 80 developing and emerging market economies. </a:t>
            </a:r>
            <a:endParaRPr 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1530864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BDF791E7-750C-8341-AAFB-569D9EBD860C}" type="datetime1">
              <a:rPr lang="en-US" smtClean="0"/>
              <a:pPr/>
              <a:t>5/21/2020</a:t>
            </a:fld>
            <a:endParaRPr lang="en-US" dirty="0"/>
          </a:p>
        </p:txBody>
      </p:sp>
      <p:pic>
        <p:nvPicPr>
          <p:cNvPr id="8" name="Picture 7"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9" name="TextBox 8"/>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2" name="Date Placeholder 1"/>
          <p:cNvSpPr>
            <a:spLocks noGrp="1"/>
          </p:cNvSpPr>
          <p:nvPr>
            <p:ph type="dt" sz="half" idx="10"/>
          </p:nvPr>
        </p:nvSpPr>
        <p:spPr/>
        <p:txBody>
          <a:bodyPr/>
          <a:lstStyle>
            <a:lvl1pPr>
              <a:defRPr>
                <a:solidFill>
                  <a:schemeClr val="tx1"/>
                </a:solidFill>
              </a:defRPr>
            </a:lvl1pPr>
          </a:lstStyle>
          <a:p>
            <a:fld id="{E1C2AD04-9B57-CD4E-ACCE-94DAA54D9932}" type="datetime1">
              <a:rPr lang="en-US" smtClean="0"/>
              <a:pPr/>
              <a:t>5/21/2020</a:t>
            </a:fld>
            <a:endParaRPr lang="en-US" dirty="0"/>
          </a:p>
        </p:txBody>
      </p:sp>
      <p:sp>
        <p:nvSpPr>
          <p:cNvPr id="10" name="TextBox 9"/>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pic>
        <p:nvPicPr>
          <p:cNvPr id="12" name="Picture 11"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2_Chapter Opener">
    <p:spTree>
      <p:nvGrpSpPr>
        <p:cNvPr id="1" name=""/>
        <p:cNvGrpSpPr/>
        <p:nvPr/>
      </p:nvGrpSpPr>
      <p:grpSpPr>
        <a:xfrm>
          <a:off x="0" y="0"/>
          <a:ext cx="0" cy="0"/>
          <a:chOff x="0" y="0"/>
          <a:chExt cx="0" cy="0"/>
        </a:xfrm>
      </p:grpSpPr>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4" name="Title 13"/>
          <p:cNvSpPr>
            <a:spLocks noGrp="1"/>
          </p:cNvSpPr>
          <p:nvPr>
            <p:ph type="title"/>
          </p:nvPr>
        </p:nvSpPr>
        <p:spPr>
          <a:xfrm>
            <a:off x="457200" y="215372"/>
            <a:ext cx="8229600" cy="621792"/>
          </a:xfrm>
        </p:spPr>
        <p:txBody>
          <a:bodyPr anchor="t" anchorCtr="0"/>
          <a:lstStyle/>
          <a:p>
            <a:r>
              <a:rPr lang="en-US" dirty="0"/>
              <a:t>Click to edit Master title style</a:t>
            </a:r>
          </a:p>
        </p:txBody>
      </p:sp>
      <p:sp>
        <p:nvSpPr>
          <p:cNvPr id="15" name="Date Placeholder 14"/>
          <p:cNvSpPr>
            <a:spLocks noGrp="1"/>
          </p:cNvSpPr>
          <p:nvPr>
            <p:ph type="dt" sz="half" idx="16"/>
          </p:nvPr>
        </p:nvSpPr>
        <p:spPr/>
        <p:txBody>
          <a:bodyPr/>
          <a:lstStyle/>
          <a:p>
            <a:fld id="{A9DF6EFB-3F44-496C-A842-1E0B3D3B975A}" type="datetimeFigureOut">
              <a:rPr lang="en-US" smtClean="0"/>
              <a:pPr/>
              <a:t>5/21/2020</a:t>
            </a:fld>
            <a:endParaRPr lang="en-US" dirty="0"/>
          </a:p>
        </p:txBody>
      </p:sp>
      <p:sp>
        <p:nvSpPr>
          <p:cNvPr id="18" name="Footer Placeholder 17"/>
          <p:cNvSpPr>
            <a:spLocks noGrp="1"/>
          </p:cNvSpPr>
          <p:nvPr>
            <p:ph type="ftr" sz="quarter" idx="18"/>
          </p:nvPr>
        </p:nvSpPr>
        <p:spPr/>
        <p:txBody>
          <a:bodyPr/>
          <a:lstStyle/>
          <a:p>
            <a:endParaRPr lang="en-US" dirty="0"/>
          </a:p>
        </p:txBody>
      </p:sp>
      <p:pic>
        <p:nvPicPr>
          <p:cNvPr id="11" name="Picture 10"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3" name="Picture Placeholder 2"/>
          <p:cNvSpPr>
            <a:spLocks noGrp="1"/>
          </p:cNvSpPr>
          <p:nvPr>
            <p:ph type="pic" sz="quarter" idx="19"/>
          </p:nvPr>
        </p:nvSpPr>
        <p:spPr>
          <a:xfrm>
            <a:off x="838200" y="2209800"/>
            <a:ext cx="4419600" cy="2743200"/>
          </a:xfrm>
        </p:spPr>
        <p:txBody>
          <a:bodyPr/>
          <a:lstStyle/>
          <a:p>
            <a:endParaRPr lang="en-IN"/>
          </a:p>
        </p:txBody>
      </p:sp>
    </p:spTree>
    <p:extLst>
      <p:ext uri="{BB962C8B-B14F-4D97-AF65-F5344CB8AC3E}">
        <p14:creationId xmlns:p14="http://schemas.microsoft.com/office/powerpoint/2010/main" val="3394035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42FB9264-E59D-4043-9483-B863A08BF7FA}" type="datetime1">
              <a:rPr lang="en-US" smtClean="0"/>
              <a:pPr/>
              <a:t>5/21/2020</a:t>
            </a:fld>
            <a:endParaRPr lang="en-US" dirty="0"/>
          </a:p>
        </p:txBody>
      </p:sp>
      <p:pic>
        <p:nvPicPr>
          <p:cNvPr id="12" name="Picture 11"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1"/>
          </p:nvPr>
        </p:nvSpPr>
        <p:spPr/>
        <p:txBody>
          <a:bodyPr/>
          <a:lstStyle/>
          <a:p>
            <a:fld id="{2C3A0B96-8BDC-3940-87A4-7335ADF41F82}" type="datetime1">
              <a:rPr lang="en-US" smtClean="0"/>
              <a:pPr/>
              <a:t>5/21/2020</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9" name="Date Placeholder 3"/>
          <p:cNvSpPr>
            <a:spLocks noGrp="1"/>
          </p:cNvSpPr>
          <p:nvPr>
            <p:ph type="dt" sz="half" idx="10"/>
          </p:nvPr>
        </p:nvSpPr>
        <p:spPr>
          <a:xfrm>
            <a:off x="6335713" y="113072"/>
            <a:ext cx="2133600" cy="182880"/>
          </a:xfrm>
        </p:spPr>
        <p:txBody>
          <a:bodyPr/>
          <a:lstStyle/>
          <a:p>
            <a:fld id="{69344A15-F0EB-274C-BCBE-62AA675174CC}" type="datetime1">
              <a:rPr lang="en-US" smtClean="0"/>
              <a:pPr/>
              <a:t>5/21/2020</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309878BC-7C7D-8B4D-8C72-5012D25A75FF}" type="datetime1">
              <a:rPr lang="en-US" smtClean="0"/>
              <a:pPr/>
              <a:t>5/21/2020</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a:xfrm>
            <a:off x="6335713" y="137160"/>
            <a:ext cx="2133600" cy="182880"/>
          </a:xfrm>
        </p:spPr>
        <p:txBody>
          <a:bodyPr/>
          <a:lstStyle>
            <a:lvl1pPr>
              <a:defRPr>
                <a:solidFill>
                  <a:schemeClr val="tx1"/>
                </a:solidFill>
              </a:defRPr>
            </a:lvl1pPr>
          </a:lstStyle>
          <a:p>
            <a:endParaRPr lang="en-US" dirty="0"/>
          </a:p>
        </p:txBody>
      </p:sp>
      <p:pic>
        <p:nvPicPr>
          <p:cNvPr id="12" name="Picture 11" descr="Pearson Logo"/>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13" name="TextBox 12"/>
          <p:cNvSpPr txBox="1"/>
          <p:nvPr userDrawn="1"/>
        </p:nvSpPr>
        <p:spPr>
          <a:xfrm>
            <a:off x="1600200" y="6382512"/>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
        <p:nvSpPr>
          <p:cNvPr id="4" name="Picture Placeholder 3"/>
          <p:cNvSpPr>
            <a:spLocks noGrp="1"/>
          </p:cNvSpPr>
          <p:nvPr>
            <p:ph type="pic" sz="quarter" idx="14"/>
          </p:nvPr>
        </p:nvSpPr>
        <p:spPr>
          <a:xfrm>
            <a:off x="609600" y="1905000"/>
            <a:ext cx="8077200" cy="1447800"/>
          </a:xfrm>
        </p:spPr>
        <p:txBody>
          <a:bodyPr/>
          <a:lstStyle/>
          <a:p>
            <a:endParaRPr lang="en-IN"/>
          </a:p>
        </p:txBody>
      </p:sp>
      <p:sp>
        <p:nvSpPr>
          <p:cNvPr id="6" name="Content Placeholder 5"/>
          <p:cNvSpPr>
            <a:spLocks noGrp="1"/>
          </p:cNvSpPr>
          <p:nvPr>
            <p:ph sz="quarter" idx="15"/>
          </p:nvPr>
        </p:nvSpPr>
        <p:spPr>
          <a:xfrm>
            <a:off x="609600" y="3962400"/>
            <a:ext cx="8077200" cy="1752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F71CB5E4-2482-7B44-B2CD-545334C269B9}" type="datetime1">
              <a:rPr lang="en-US" smtClean="0"/>
              <a:pPr/>
              <a:t>5/21/2020</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4" name="Date Placeholder 3"/>
          <p:cNvSpPr>
            <a:spLocks noGrp="1"/>
          </p:cNvSpPr>
          <p:nvPr>
            <p:ph type="dt" sz="half" idx="10"/>
          </p:nvPr>
        </p:nvSpPr>
        <p:spPr/>
        <p:txBody>
          <a:bodyPr/>
          <a:lstStyle/>
          <a:p>
            <a:fld id="{2233C098-7E69-2F4E-8219-6B630AF7AB62}" type="datetime1">
              <a:rPr lang="en-US" smtClean="0"/>
              <a:pPr/>
              <a:t>5/21/2020</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r>
              <a:rPr lang="en-US" dirty="0"/>
              <a:t>Copyright © 2018 Pearson Education, Inc.</a:t>
            </a:r>
          </a:p>
        </p:txBody>
      </p:sp>
      <p:sp>
        <p:nvSpPr>
          <p:cNvPr id="3" name="Date Placeholder 2"/>
          <p:cNvSpPr>
            <a:spLocks noGrp="1"/>
          </p:cNvSpPr>
          <p:nvPr>
            <p:ph type="dt" sz="half" idx="10"/>
          </p:nvPr>
        </p:nvSpPr>
        <p:spPr/>
        <p:txBody>
          <a:bodyPr/>
          <a:lstStyle/>
          <a:p>
            <a:fld id="{FAA56894-5F48-BC43-8C04-BBB42A2EF5DA}" type="datetime1">
              <a:rPr lang="en-US" smtClean="0"/>
              <a:pPr/>
              <a:t>5/21/2020</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r>
              <a:rPr lang="en-US" dirty="0"/>
              <a:t>Copyright © 2018 Pearson Education, Inc.</a:t>
            </a:r>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D4DCA001-C90D-F048-B3C0-108AEB1AC539}" type="datetime1">
              <a:rPr lang="en-US" smtClean="0"/>
              <a:pPr/>
              <a:t>5/21/2020</a:t>
            </a:fld>
            <a:endParaRPr lang="en-US" dirty="0"/>
          </a:p>
        </p:txBody>
      </p:sp>
      <p:pic>
        <p:nvPicPr>
          <p:cNvPr id="7" name="Picture 6" descr="Pearson Logo"/>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457200" y="6376789"/>
            <a:ext cx="918000" cy="279915"/>
          </a:xfrm>
          <a:prstGeom prst="rect">
            <a:avLst/>
          </a:prstGeom>
        </p:spPr>
      </p:pic>
      <p:sp>
        <p:nvSpPr>
          <p:cNvPr id="8" name="TextBox 7"/>
          <p:cNvSpPr txBox="1"/>
          <p:nvPr userDrawn="1"/>
        </p:nvSpPr>
        <p:spPr>
          <a:xfrm>
            <a:off x="1600200" y="6382512"/>
            <a:ext cx="7162800" cy="276999"/>
          </a:xfrm>
          <a:prstGeom prst="rect">
            <a:avLst/>
          </a:prstGeom>
          <a:noFill/>
        </p:spPr>
        <p:txBody>
          <a:bodyPr wrap="square" rtlCol="0">
            <a:spAutoFit/>
          </a:bodyPr>
          <a:lstStyle/>
          <a:p>
            <a:pPr marL="0" indent="0" algn="r" defTabSz="914400" rtl="0" eaLnBrk="1" latinLnBrk="0" hangingPunct="1">
              <a:spcBef>
                <a:spcPts val="0"/>
              </a:spcBef>
              <a:buClrTx/>
              <a:buFont typeface="Arial" panose="020B0604020202020204" pitchFamily="34" charset="0"/>
              <a:buNone/>
              <a:defRPr/>
            </a:pPr>
            <a:r>
              <a:rPr lang="en-US" altLang="en-US" sz="1200" kern="1200" dirty="0">
                <a:solidFill>
                  <a:schemeClr val="tx1"/>
                </a:solidFill>
                <a:latin typeface="Verdana" pitchFamily="34" charset="0"/>
                <a:ea typeface="Verdana" pitchFamily="34" charset="0"/>
                <a:cs typeface="Verdana" pitchFamily="34" charset="0"/>
              </a:rPr>
              <a:t>Copyright © 2021 Pearson Education Ltd.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3" r:id="rId11"/>
  </p:sldLayoutIdLst>
  <p:hf hdr="0" ftr="0" dt="0"/>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Management</a:t>
            </a:r>
          </a:p>
        </p:txBody>
      </p:sp>
      <p:sp>
        <p:nvSpPr>
          <p:cNvPr id="2" name="Text Placeholder 1"/>
          <p:cNvSpPr>
            <a:spLocks noGrp="1"/>
          </p:cNvSpPr>
          <p:nvPr>
            <p:ph type="body" sz="quarter" idx="13"/>
          </p:nvPr>
        </p:nvSpPr>
        <p:spPr>
          <a:xfrm>
            <a:off x="457200" y="896841"/>
            <a:ext cx="8229600" cy="322359"/>
          </a:xfrm>
        </p:spPr>
        <p:txBody>
          <a:bodyPr/>
          <a:lstStyle/>
          <a:p>
            <a:r>
              <a:rPr lang="en-US" dirty="0"/>
              <a:t>Fifteenth Edition, Global Edition</a:t>
            </a:r>
          </a:p>
        </p:txBody>
      </p:sp>
      <p:sp>
        <p:nvSpPr>
          <p:cNvPr id="3" name="Text Placeholder 2"/>
          <p:cNvSpPr>
            <a:spLocks noGrp="1"/>
          </p:cNvSpPr>
          <p:nvPr>
            <p:ph type="body" sz="quarter" idx="14"/>
          </p:nvPr>
        </p:nvSpPr>
        <p:spPr>
          <a:xfrm>
            <a:off x="4572000" y="2667000"/>
            <a:ext cx="4114800" cy="533400"/>
          </a:xfrm>
        </p:spPr>
        <p:txBody>
          <a:bodyPr anchor="ctr"/>
          <a:lstStyle/>
          <a:p>
            <a:r>
              <a:rPr lang="en-US" dirty="0"/>
              <a:t>Chapter 4</a:t>
            </a:r>
          </a:p>
        </p:txBody>
      </p:sp>
      <p:sp>
        <p:nvSpPr>
          <p:cNvPr id="4" name="Text Placeholder 3"/>
          <p:cNvSpPr>
            <a:spLocks noGrp="1"/>
          </p:cNvSpPr>
          <p:nvPr>
            <p:ph type="body" sz="quarter" idx="15"/>
          </p:nvPr>
        </p:nvSpPr>
        <p:spPr>
          <a:xfrm>
            <a:off x="4572000" y="3429000"/>
            <a:ext cx="4114800" cy="838199"/>
          </a:xfrm>
        </p:spPr>
        <p:txBody>
          <a:bodyPr anchor="ctr"/>
          <a:lstStyle/>
          <a:p>
            <a:r>
              <a:rPr lang="en-US" dirty="0"/>
              <a:t>Managing in a Global Environment</a:t>
            </a:r>
          </a:p>
        </p:txBody>
      </p:sp>
      <p:sp>
        <p:nvSpPr>
          <p:cNvPr id="6" name="Text Placeholder 5"/>
          <p:cNvSpPr>
            <a:spLocks noGrp="1"/>
          </p:cNvSpPr>
          <p:nvPr>
            <p:ph type="body" sz="quarter" idx="4294967295"/>
          </p:nvPr>
        </p:nvSpPr>
        <p:spPr>
          <a:xfrm>
            <a:off x="2885986" y="6425484"/>
            <a:ext cx="5870575" cy="274637"/>
          </a:xfrm>
          <a:solidFill>
            <a:schemeClr val="bg1"/>
          </a:solidFill>
        </p:spPr>
        <p:txBody>
          <a:bodyPr/>
          <a:lstStyle/>
          <a:p>
            <a:pPr marL="0" indent="0" algn="r">
              <a:buNone/>
              <a:defRPr/>
            </a:pPr>
            <a:r>
              <a:rPr lang="en-US" altLang="en-US" sz="1200" dirty="0">
                <a:latin typeface="Verdana" pitchFamily="34" charset="0"/>
                <a:ea typeface="Verdana" pitchFamily="34" charset="0"/>
                <a:cs typeface="Verdana" pitchFamily="34" charset="0"/>
              </a:rPr>
              <a:t>Copyright © 2021 Pearson Education Ltd.</a:t>
            </a:r>
          </a:p>
        </p:txBody>
      </p:sp>
      <p:pic>
        <p:nvPicPr>
          <p:cNvPr id="10" name="Picture 9" descr="A close up of a logo&#10;&#10;Description automatically generated">
            <a:extLst>
              <a:ext uri="{FF2B5EF4-FFF2-40B4-BE49-F238E27FC236}">
                <a16:creationId xmlns:a16="http://schemas.microsoft.com/office/drawing/2014/main" id="{C442E883-6A77-4194-94F7-90317CA56F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316846"/>
            <a:ext cx="3810000" cy="4903020"/>
          </a:xfrm>
          <a:prstGeom prst="rect">
            <a:avLst/>
          </a:prstGeom>
        </p:spPr>
      </p:pic>
    </p:spTree>
    <p:extLst>
      <p:ext uri="{BB962C8B-B14F-4D97-AF65-F5344CB8AC3E}">
        <p14:creationId xmlns:p14="http://schemas.microsoft.com/office/powerpoint/2010/main" val="69166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452" y="139148"/>
            <a:ext cx="8229600" cy="1097280"/>
          </a:xfrm>
        </p:spPr>
        <p:txBody>
          <a:bodyPr/>
          <a:lstStyle/>
          <a:p>
            <a:r>
              <a:rPr lang="en-US" dirty="0"/>
              <a:t>Association of Southeast Asian Nations           (</a:t>
            </a:r>
            <a:r>
              <a:rPr lang="en-US" spc="-400" dirty="0"/>
              <a:t>A S E A </a:t>
            </a:r>
            <a:r>
              <a:rPr lang="en-US" dirty="0"/>
              <a:t>N)</a:t>
            </a:r>
          </a:p>
        </p:txBody>
      </p:sp>
      <p:sp>
        <p:nvSpPr>
          <p:cNvPr id="3" name="Content Placeholder 2"/>
          <p:cNvSpPr>
            <a:spLocks noGrp="1"/>
          </p:cNvSpPr>
          <p:nvPr>
            <p:ph idx="1"/>
          </p:nvPr>
        </p:nvSpPr>
        <p:spPr>
          <a:xfrm>
            <a:off x="457200" y="1461052"/>
            <a:ext cx="8229600" cy="914400"/>
          </a:xfrm>
        </p:spPr>
        <p:txBody>
          <a:bodyPr/>
          <a:lstStyle/>
          <a:p>
            <a:pPr>
              <a:buFont typeface="Arial"/>
              <a:buChar char="•"/>
            </a:pPr>
            <a:r>
              <a:rPr lang="en-US" sz="2400" b="1" dirty="0">
                <a:latin typeface="Arial" pitchFamily="34" charset="0"/>
                <a:cs typeface="Arial" pitchFamily="34" charset="0"/>
              </a:rPr>
              <a:t>Association of Southeast Asian Nations (</a:t>
            </a:r>
            <a:r>
              <a:rPr lang="en-US" sz="2400" b="1" spc="-300" dirty="0">
                <a:latin typeface="Arial" pitchFamily="34" charset="0"/>
                <a:cs typeface="Arial" pitchFamily="34" charset="0"/>
              </a:rPr>
              <a:t>A S E A </a:t>
            </a:r>
            <a:r>
              <a:rPr lang="en-US" sz="2400" b="1" dirty="0">
                <a:latin typeface="Arial" pitchFamily="34" charset="0"/>
                <a:cs typeface="Arial" pitchFamily="34" charset="0"/>
              </a:rPr>
              <a:t>N):</a:t>
            </a:r>
            <a:r>
              <a:rPr lang="en-US" sz="2400" dirty="0"/>
              <a:t> a trading alliance of 10 Southeast Asian nations</a:t>
            </a:r>
            <a:endParaRPr lang="en-US" sz="2400" b="1" dirty="0">
              <a:latin typeface="Arial" pitchFamily="34" charset="0"/>
              <a:cs typeface="Arial" pitchFamily="34" charset="0"/>
            </a:endParaRPr>
          </a:p>
        </p:txBody>
      </p:sp>
    </p:spTree>
    <p:extLst>
      <p:ext uri="{BB962C8B-B14F-4D97-AF65-F5344CB8AC3E}">
        <p14:creationId xmlns:p14="http://schemas.microsoft.com/office/powerpoint/2010/main" val="1699975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788B7-6A1A-4EE8-BAB4-C342530A85DB}"/>
              </a:ext>
            </a:extLst>
          </p:cNvPr>
          <p:cNvSpPr>
            <a:spLocks noGrp="1"/>
          </p:cNvSpPr>
          <p:nvPr>
            <p:ph type="title"/>
          </p:nvPr>
        </p:nvSpPr>
        <p:spPr>
          <a:xfrm>
            <a:off x="470452" y="152400"/>
            <a:ext cx="8229600" cy="550652"/>
          </a:xfrm>
        </p:spPr>
        <p:txBody>
          <a:bodyPr/>
          <a:lstStyle/>
          <a:p>
            <a:r>
              <a:rPr lang="en-US" dirty="0"/>
              <a:t>Other Globalization Milestones</a:t>
            </a:r>
          </a:p>
        </p:txBody>
      </p:sp>
      <p:sp>
        <p:nvSpPr>
          <p:cNvPr id="3" name="Content Placeholder 2">
            <a:extLst>
              <a:ext uri="{FF2B5EF4-FFF2-40B4-BE49-F238E27FC236}">
                <a16:creationId xmlns:a16="http://schemas.microsoft.com/office/drawing/2014/main" id="{4FF24368-78C4-4638-BC05-F2E4D9600B24}"/>
              </a:ext>
            </a:extLst>
          </p:cNvPr>
          <p:cNvSpPr>
            <a:spLocks noGrp="1"/>
          </p:cNvSpPr>
          <p:nvPr>
            <p:ph idx="1"/>
          </p:nvPr>
        </p:nvSpPr>
        <p:spPr>
          <a:xfrm>
            <a:off x="457200" y="1000541"/>
            <a:ext cx="8229600" cy="3723860"/>
          </a:xfrm>
        </p:spPr>
        <p:txBody>
          <a:bodyPr/>
          <a:lstStyle/>
          <a:p>
            <a:r>
              <a:rPr lang="en-US" sz="2400" dirty="0"/>
              <a:t>World Economic Forum (1974) is a Swiss non-profit foundation that brings world leaders together each year to discuss factors of common interest</a:t>
            </a:r>
          </a:p>
          <a:p>
            <a:r>
              <a:rPr lang="en-US" sz="2400" dirty="0"/>
              <a:t>Margaret Thatcher elected Prime Minister of </a:t>
            </a:r>
            <a:r>
              <a:rPr lang="en-US" sz="2400" spc="-300" dirty="0"/>
              <a:t>U </a:t>
            </a:r>
            <a:r>
              <a:rPr lang="en-US" sz="2400" dirty="0"/>
              <a:t>K (1979). She was very pro free trade.</a:t>
            </a:r>
          </a:p>
          <a:p>
            <a:r>
              <a:rPr lang="en-US" sz="2400" dirty="0"/>
              <a:t>Ronald Reagan elected </a:t>
            </a:r>
            <a:r>
              <a:rPr lang="en-US" sz="2400" spc="-300" dirty="0"/>
              <a:t>U </a:t>
            </a:r>
            <a:r>
              <a:rPr lang="en-US" sz="2400" dirty="0"/>
              <a:t>S President (1980). Joined Thatcher as a pro free trade advocate</a:t>
            </a:r>
          </a:p>
          <a:p>
            <a:r>
              <a:rPr lang="en-US" sz="2400" dirty="0"/>
              <a:t>Fall of the Soviet Union (1991). Created 9 member states</a:t>
            </a:r>
          </a:p>
        </p:txBody>
      </p:sp>
    </p:spTree>
    <p:extLst>
      <p:ext uri="{BB962C8B-B14F-4D97-AF65-F5344CB8AC3E}">
        <p14:creationId xmlns:p14="http://schemas.microsoft.com/office/powerpoint/2010/main" val="640220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Regional Trading Alliances</a:t>
            </a:r>
          </a:p>
        </p:txBody>
      </p:sp>
      <p:sp>
        <p:nvSpPr>
          <p:cNvPr id="3" name="Content Placeholder 2"/>
          <p:cNvSpPr>
            <a:spLocks noGrp="1"/>
          </p:cNvSpPr>
          <p:nvPr>
            <p:ph idx="1"/>
          </p:nvPr>
        </p:nvSpPr>
        <p:spPr>
          <a:xfrm>
            <a:off x="457200" y="1003853"/>
            <a:ext cx="8229600" cy="1891747"/>
          </a:xfrm>
        </p:spPr>
        <p:txBody>
          <a:bodyPr/>
          <a:lstStyle/>
          <a:p>
            <a:r>
              <a:rPr lang="en-US" sz="2400" dirty="0"/>
              <a:t>Global competition and the global economy are shaped by regional trading agreements, including:</a:t>
            </a:r>
          </a:p>
          <a:p>
            <a:pPr lvl="1"/>
            <a:r>
              <a:rPr lang="en-US" sz="2400" dirty="0"/>
              <a:t>European Union (</a:t>
            </a:r>
            <a:r>
              <a:rPr lang="en-US" sz="2400" spc="-300" dirty="0"/>
              <a:t>E </a:t>
            </a:r>
            <a:r>
              <a:rPr lang="en-US" sz="2400" dirty="0"/>
              <a:t>U)</a:t>
            </a:r>
          </a:p>
          <a:p>
            <a:pPr lvl="1"/>
            <a:r>
              <a:rPr lang="en-US" sz="2400" dirty="0"/>
              <a:t>North American Free Trade Agreement (</a:t>
            </a:r>
            <a:r>
              <a:rPr lang="en-US" sz="2400" spc="-300" dirty="0"/>
              <a:t>N A F T </a:t>
            </a:r>
            <a:r>
              <a:rPr lang="en-US" sz="2400" dirty="0"/>
              <a:t>A)</a:t>
            </a:r>
          </a:p>
        </p:txBody>
      </p:sp>
    </p:spTree>
    <p:extLst>
      <p:ext uri="{BB962C8B-B14F-4D97-AF65-F5344CB8AC3E}">
        <p14:creationId xmlns:p14="http://schemas.microsoft.com/office/powerpoint/2010/main" val="2777780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The European Union</a:t>
            </a:r>
          </a:p>
        </p:txBody>
      </p:sp>
      <p:sp>
        <p:nvSpPr>
          <p:cNvPr id="3" name="Content Placeholder 2"/>
          <p:cNvSpPr>
            <a:spLocks noGrp="1"/>
          </p:cNvSpPr>
          <p:nvPr>
            <p:ph idx="1"/>
          </p:nvPr>
        </p:nvSpPr>
        <p:spPr>
          <a:xfrm>
            <a:off x="457200" y="1003853"/>
            <a:ext cx="8229600" cy="1434547"/>
          </a:xfrm>
        </p:spPr>
        <p:txBody>
          <a:bodyPr/>
          <a:lstStyle/>
          <a:p>
            <a:r>
              <a:rPr lang="en-US" sz="2400" b="1" dirty="0"/>
              <a:t>European Union (</a:t>
            </a:r>
            <a:r>
              <a:rPr lang="en-US" sz="2400" b="1" spc="-300" dirty="0"/>
              <a:t>E </a:t>
            </a:r>
            <a:r>
              <a:rPr lang="en-US" sz="2400" b="1" dirty="0"/>
              <a:t>U)</a:t>
            </a:r>
            <a:r>
              <a:rPr lang="en-US" sz="2400" dirty="0"/>
              <a:t>: a union of 28 democratic European nations created as a unified economic and trade entity with the </a:t>
            </a:r>
            <a:r>
              <a:rPr lang="en-US" sz="2400" b="1" dirty="0"/>
              <a:t>euro </a:t>
            </a:r>
            <a:r>
              <a:rPr lang="en-US" sz="2400" dirty="0"/>
              <a:t>as</a:t>
            </a:r>
            <a:r>
              <a:rPr lang="en-US" sz="2400" b="1" dirty="0"/>
              <a:t> </a:t>
            </a:r>
            <a:r>
              <a:rPr lang="en-US" sz="2400" dirty="0"/>
              <a:t>a single common currency</a:t>
            </a:r>
          </a:p>
        </p:txBody>
      </p:sp>
    </p:spTree>
    <p:extLst>
      <p:ext uri="{BB962C8B-B14F-4D97-AF65-F5344CB8AC3E}">
        <p14:creationId xmlns:p14="http://schemas.microsoft.com/office/powerpoint/2010/main" val="1499713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7084"/>
            <a:ext cx="8229600" cy="609600"/>
          </a:xfrm>
        </p:spPr>
        <p:txBody>
          <a:bodyPr/>
          <a:lstStyle/>
          <a:p>
            <a:r>
              <a:rPr lang="en-US" dirty="0"/>
              <a:t>Exhibit 4.1 European Union Map</a:t>
            </a:r>
          </a:p>
        </p:txBody>
      </p:sp>
      <p:pic>
        <p:nvPicPr>
          <p:cNvPr id="6" name="Picture Placeholder 5" descr="A map shows the countries of Europe that are part of the European Union.&#10;Long description is available in notes,&#10;press F6">
            <a:extLst>
              <a:ext uri="{FF2B5EF4-FFF2-40B4-BE49-F238E27FC236}">
                <a16:creationId xmlns:a16="http://schemas.microsoft.com/office/drawing/2014/main" id="{70FB49BF-6A9A-4B70-A96E-3BD5A4167B77}"/>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1534801" y="1014727"/>
            <a:ext cx="6080309" cy="4547873"/>
          </a:xfrm>
          <a:prstGeom prst="rect">
            <a:avLst/>
          </a:prstGeom>
        </p:spPr>
      </p:pic>
      <p:sp>
        <p:nvSpPr>
          <p:cNvPr id="3" name="Text Placeholder 2"/>
          <p:cNvSpPr>
            <a:spLocks noGrp="1"/>
          </p:cNvSpPr>
          <p:nvPr>
            <p:ph sz="quarter" idx="15"/>
          </p:nvPr>
        </p:nvSpPr>
        <p:spPr>
          <a:xfrm>
            <a:off x="457200" y="5791200"/>
            <a:ext cx="8229600" cy="381000"/>
          </a:xfrm>
        </p:spPr>
        <p:txBody>
          <a:bodyPr/>
          <a:lstStyle/>
          <a:p>
            <a:pPr marL="0" indent="0">
              <a:buNone/>
            </a:pPr>
            <a:r>
              <a:rPr lang="en-US" sz="1600" dirty="0"/>
              <a:t>Exhibit 4.1 shows the members of the European Union.</a:t>
            </a:r>
          </a:p>
        </p:txBody>
      </p:sp>
    </p:spTree>
    <p:extLst>
      <p:ext uri="{BB962C8B-B14F-4D97-AF65-F5344CB8AC3E}">
        <p14:creationId xmlns:p14="http://schemas.microsoft.com/office/powerpoint/2010/main" val="1830057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148"/>
            <a:ext cx="8229600" cy="1097280"/>
          </a:xfrm>
        </p:spPr>
        <p:txBody>
          <a:bodyPr/>
          <a:lstStyle/>
          <a:p>
            <a:r>
              <a:rPr lang="en-US" dirty="0"/>
              <a:t>North American Free Trade Agreement        (</a:t>
            </a:r>
            <a:r>
              <a:rPr lang="en-US" spc="-400" dirty="0"/>
              <a:t>N A F T </a:t>
            </a:r>
            <a:r>
              <a:rPr lang="en-US" dirty="0"/>
              <a:t>A)</a:t>
            </a:r>
          </a:p>
        </p:txBody>
      </p:sp>
      <p:sp>
        <p:nvSpPr>
          <p:cNvPr id="3" name="Content Placeholder 2"/>
          <p:cNvSpPr>
            <a:spLocks noGrp="1"/>
          </p:cNvSpPr>
          <p:nvPr>
            <p:ph idx="1"/>
          </p:nvPr>
        </p:nvSpPr>
        <p:spPr>
          <a:xfrm>
            <a:off x="457200" y="1600201"/>
            <a:ext cx="8229600" cy="1600199"/>
          </a:xfrm>
        </p:spPr>
        <p:txBody>
          <a:bodyPr/>
          <a:lstStyle/>
          <a:p>
            <a:r>
              <a:rPr lang="en-US" sz="2400" b="1" dirty="0"/>
              <a:t>North American Free Trade Agreement (NAFTA)</a:t>
            </a:r>
            <a:r>
              <a:rPr lang="en-US" sz="2400" dirty="0"/>
              <a:t>: an agreement among the Mexican, Canadian, and U.S. governments in which barriers to trade have been eliminated</a:t>
            </a:r>
          </a:p>
        </p:txBody>
      </p:sp>
    </p:spTree>
    <p:extLst>
      <p:ext uri="{BB962C8B-B14F-4D97-AF65-F5344CB8AC3E}">
        <p14:creationId xmlns:p14="http://schemas.microsoft.com/office/powerpoint/2010/main" val="1302891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207B7-2B31-4A0E-BF1B-8818F1BE047A}"/>
              </a:ext>
            </a:extLst>
          </p:cNvPr>
          <p:cNvSpPr>
            <a:spLocks noGrp="1"/>
          </p:cNvSpPr>
          <p:nvPr>
            <p:ph type="title"/>
          </p:nvPr>
        </p:nvSpPr>
        <p:spPr>
          <a:xfrm>
            <a:off x="457200" y="76200"/>
            <a:ext cx="8229600" cy="626852"/>
          </a:xfrm>
        </p:spPr>
        <p:txBody>
          <a:bodyPr/>
          <a:lstStyle/>
          <a:p>
            <a:r>
              <a:rPr lang="en-US" dirty="0"/>
              <a:t>Other Major Events Shaping Globalization</a:t>
            </a:r>
          </a:p>
        </p:txBody>
      </p:sp>
      <p:sp>
        <p:nvSpPr>
          <p:cNvPr id="3" name="Content Placeholder 2">
            <a:extLst>
              <a:ext uri="{FF2B5EF4-FFF2-40B4-BE49-F238E27FC236}">
                <a16:creationId xmlns:a16="http://schemas.microsoft.com/office/drawing/2014/main" id="{861477DF-7428-45F6-89B5-41C569B4CE10}"/>
              </a:ext>
            </a:extLst>
          </p:cNvPr>
          <p:cNvSpPr>
            <a:spLocks noGrp="1"/>
          </p:cNvSpPr>
          <p:nvPr>
            <p:ph idx="1"/>
          </p:nvPr>
        </p:nvSpPr>
        <p:spPr>
          <a:xfrm>
            <a:off x="457200" y="1003853"/>
            <a:ext cx="8229600" cy="3491948"/>
          </a:xfrm>
        </p:spPr>
        <p:txBody>
          <a:bodyPr/>
          <a:lstStyle/>
          <a:p>
            <a:r>
              <a:rPr lang="en-US" sz="2400" dirty="0"/>
              <a:t>Shanghai Cooperation Organization (2003) – an eight-nation group pledges to promote free trade among other goals.</a:t>
            </a:r>
          </a:p>
          <a:p>
            <a:r>
              <a:rPr lang="en-US" sz="2400" dirty="0"/>
              <a:t>We are the 99% Protest Movement (2011) – a group protesting income and wealth inequality in the US.</a:t>
            </a:r>
          </a:p>
          <a:p>
            <a:r>
              <a:rPr lang="en-US" sz="2400" dirty="0"/>
              <a:t>Made in China 2025 (2015) – a Chinese government-led initiative to make China dominant in high-tech manufacturing by 2025</a:t>
            </a:r>
          </a:p>
        </p:txBody>
      </p:sp>
    </p:spTree>
    <p:extLst>
      <p:ext uri="{BB962C8B-B14F-4D97-AF65-F5344CB8AC3E}">
        <p14:creationId xmlns:p14="http://schemas.microsoft.com/office/powerpoint/2010/main" val="1678355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F0392-117A-466C-B67D-2FF64FA4593B}"/>
              </a:ext>
            </a:extLst>
          </p:cNvPr>
          <p:cNvSpPr>
            <a:spLocks noGrp="1"/>
          </p:cNvSpPr>
          <p:nvPr>
            <p:ph type="title"/>
          </p:nvPr>
        </p:nvSpPr>
        <p:spPr>
          <a:xfrm>
            <a:off x="457200" y="152400"/>
            <a:ext cx="8229600" cy="559880"/>
          </a:xfrm>
        </p:spPr>
        <p:txBody>
          <a:bodyPr/>
          <a:lstStyle/>
          <a:p>
            <a:r>
              <a:rPr lang="en-US" dirty="0"/>
              <a:t>Other Globalization Events</a:t>
            </a:r>
          </a:p>
        </p:txBody>
      </p:sp>
      <p:sp>
        <p:nvSpPr>
          <p:cNvPr id="3" name="Content Placeholder 2">
            <a:extLst>
              <a:ext uri="{FF2B5EF4-FFF2-40B4-BE49-F238E27FC236}">
                <a16:creationId xmlns:a16="http://schemas.microsoft.com/office/drawing/2014/main" id="{C72369B1-434D-40DE-AE71-65577C4E10E4}"/>
              </a:ext>
            </a:extLst>
          </p:cNvPr>
          <p:cNvSpPr>
            <a:spLocks noGrp="1"/>
          </p:cNvSpPr>
          <p:nvPr>
            <p:ph idx="1"/>
          </p:nvPr>
        </p:nvSpPr>
        <p:spPr>
          <a:xfrm>
            <a:off x="457200" y="960437"/>
            <a:ext cx="8229600" cy="4373563"/>
          </a:xfrm>
        </p:spPr>
        <p:txBody>
          <a:bodyPr/>
          <a:lstStyle/>
          <a:p>
            <a:r>
              <a:rPr lang="en-US" sz="2400" dirty="0"/>
              <a:t>British vote to Exit </a:t>
            </a:r>
            <a:r>
              <a:rPr lang="en-US" sz="2400" spc="-300" dirty="0"/>
              <a:t>E </a:t>
            </a:r>
            <a:r>
              <a:rPr lang="en-US" sz="2400" dirty="0"/>
              <a:t>U (2016) – also known as Brexit. The vote was in response to nationalist feelings in the </a:t>
            </a:r>
            <a:r>
              <a:rPr lang="en-US" sz="2400" spc="-300" dirty="0"/>
              <a:t>U </a:t>
            </a:r>
            <a:r>
              <a:rPr lang="en-US" sz="2400" dirty="0"/>
              <a:t>K</a:t>
            </a:r>
          </a:p>
          <a:p>
            <a:r>
              <a:rPr lang="en-US" sz="2400" dirty="0"/>
              <a:t>Donald Trump elected </a:t>
            </a:r>
            <a:r>
              <a:rPr lang="en-US" sz="2400" spc="-300" dirty="0"/>
              <a:t>U </a:t>
            </a:r>
            <a:r>
              <a:rPr lang="en-US" sz="2400" dirty="0"/>
              <a:t>S president (2016) – elected on an America First campaign due to distrust of career politicians </a:t>
            </a:r>
          </a:p>
          <a:p>
            <a:r>
              <a:rPr lang="en-US" sz="2400" dirty="0"/>
              <a:t>Trans-Pacific Partnership (2016) – </a:t>
            </a:r>
            <a:r>
              <a:rPr lang="en-US" sz="2400" spc="-300" dirty="0"/>
              <a:t>T P </a:t>
            </a:r>
            <a:r>
              <a:rPr lang="en-US" sz="2400" dirty="0" err="1"/>
              <a:t>P</a:t>
            </a:r>
            <a:r>
              <a:rPr lang="en-US" sz="2400" dirty="0"/>
              <a:t> was a trade agreement among Pacific rim countries that fell apart for lack of support</a:t>
            </a:r>
          </a:p>
          <a:p>
            <a:r>
              <a:rPr lang="en-US" sz="2400" spc="-300" dirty="0"/>
              <a:t>U S M C </a:t>
            </a:r>
            <a:r>
              <a:rPr lang="en-US" sz="2400" dirty="0"/>
              <a:t>A (2018) – President Trump’s renegotiated version of </a:t>
            </a:r>
            <a:r>
              <a:rPr lang="en-US" sz="2400" spc="-300" dirty="0"/>
              <a:t>N A F T </a:t>
            </a:r>
            <a:r>
              <a:rPr lang="en-US" sz="2400" dirty="0"/>
              <a:t>A</a:t>
            </a:r>
          </a:p>
        </p:txBody>
      </p:sp>
    </p:spTree>
    <p:extLst>
      <p:ext uri="{BB962C8B-B14F-4D97-AF65-F5344CB8AC3E}">
        <p14:creationId xmlns:p14="http://schemas.microsoft.com/office/powerpoint/2010/main" val="3550389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3612"/>
            <a:ext cx="8229600" cy="559904"/>
          </a:xfrm>
        </p:spPr>
        <p:txBody>
          <a:bodyPr/>
          <a:lstStyle/>
          <a:p>
            <a:r>
              <a:rPr lang="en-US" sz="2800" dirty="0"/>
              <a:t>Exhibit 4.2 Nationalism vs. Globalism Pendulum</a:t>
            </a:r>
          </a:p>
        </p:txBody>
      </p:sp>
      <p:pic>
        <p:nvPicPr>
          <p:cNvPr id="7" name="Picture Placeholder 6" descr="An illustration shows a pendulum swinging between “Nationalism” and “Globalism.” &#10;Long description is available in notes,&#10;press F6">
            <a:extLst>
              <a:ext uri="{FF2B5EF4-FFF2-40B4-BE49-F238E27FC236}">
                <a16:creationId xmlns:a16="http://schemas.microsoft.com/office/drawing/2014/main" id="{052D7880-31EB-495F-8DA2-7D5D13183574}"/>
              </a:ext>
            </a:extLst>
          </p:cNvPr>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603224" y="1261259"/>
            <a:ext cx="7964057" cy="4148941"/>
          </a:xfrm>
          <a:prstGeom prst="rect">
            <a:avLst/>
          </a:prstGeom>
        </p:spPr>
      </p:pic>
      <p:sp>
        <p:nvSpPr>
          <p:cNvPr id="6" name="Content Placeholder 5"/>
          <p:cNvSpPr>
            <a:spLocks noGrp="1"/>
          </p:cNvSpPr>
          <p:nvPr>
            <p:ph sz="quarter" idx="15"/>
          </p:nvPr>
        </p:nvSpPr>
        <p:spPr>
          <a:xfrm>
            <a:off x="457200" y="5638800"/>
            <a:ext cx="8229600" cy="533400"/>
          </a:xfrm>
        </p:spPr>
        <p:txBody>
          <a:bodyPr/>
          <a:lstStyle/>
          <a:p>
            <a:pPr marL="0" indent="0">
              <a:buNone/>
            </a:pPr>
            <a:r>
              <a:rPr lang="en-US" dirty="0"/>
              <a:t>Exhibit 4.2 shows the timeline and general shifts in attitude between globalism and nationalism.</a:t>
            </a:r>
          </a:p>
        </p:txBody>
      </p:sp>
    </p:spTree>
    <p:extLst>
      <p:ext uri="{BB962C8B-B14F-4D97-AF65-F5344CB8AC3E}">
        <p14:creationId xmlns:p14="http://schemas.microsoft.com/office/powerpoint/2010/main" val="178970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D16B0-841B-45DD-9BC4-01BFC479DE4B}"/>
              </a:ext>
            </a:extLst>
          </p:cNvPr>
          <p:cNvSpPr>
            <a:spLocks noGrp="1"/>
          </p:cNvSpPr>
          <p:nvPr>
            <p:ph type="title"/>
          </p:nvPr>
        </p:nvSpPr>
        <p:spPr>
          <a:xfrm>
            <a:off x="470452" y="165652"/>
            <a:ext cx="8229600" cy="550652"/>
          </a:xfrm>
        </p:spPr>
        <p:txBody>
          <a:bodyPr/>
          <a:lstStyle/>
          <a:p>
            <a:r>
              <a:rPr lang="en-US" dirty="0"/>
              <a:t>The Case for Globalization	</a:t>
            </a:r>
          </a:p>
        </p:txBody>
      </p:sp>
      <p:sp>
        <p:nvSpPr>
          <p:cNvPr id="3" name="Content Placeholder 2">
            <a:extLst>
              <a:ext uri="{FF2B5EF4-FFF2-40B4-BE49-F238E27FC236}">
                <a16:creationId xmlns:a16="http://schemas.microsoft.com/office/drawing/2014/main" id="{6E16E038-0E3E-4B2B-93E8-3AABACD70C62}"/>
              </a:ext>
            </a:extLst>
          </p:cNvPr>
          <p:cNvSpPr>
            <a:spLocks noGrp="1"/>
          </p:cNvSpPr>
          <p:nvPr>
            <p:ph idx="1"/>
          </p:nvPr>
        </p:nvSpPr>
        <p:spPr>
          <a:xfrm>
            <a:off x="457200" y="1003853"/>
            <a:ext cx="8229600" cy="2120347"/>
          </a:xfrm>
        </p:spPr>
        <p:txBody>
          <a:bodyPr/>
          <a:lstStyle/>
          <a:p>
            <a:r>
              <a:rPr lang="en-US" sz="2400" dirty="0"/>
              <a:t>The Win-Win Argument: The “every country wins” argument is based on the law of comparative advantage.</a:t>
            </a:r>
          </a:p>
          <a:p>
            <a:r>
              <a:rPr lang="en-US" sz="2400" dirty="0"/>
              <a:t>Essentially says a ‘rising tide floats all boats.’</a:t>
            </a:r>
          </a:p>
          <a:p>
            <a:r>
              <a:rPr lang="en-US" sz="2400" dirty="0"/>
              <a:t>Globalization benefits all trading partners. </a:t>
            </a:r>
          </a:p>
        </p:txBody>
      </p:sp>
    </p:spTree>
    <p:extLst>
      <p:ext uri="{BB962C8B-B14F-4D97-AF65-F5344CB8AC3E}">
        <p14:creationId xmlns:p14="http://schemas.microsoft.com/office/powerpoint/2010/main" val="470536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63904"/>
          </a:xfrm>
        </p:spPr>
        <p:txBody>
          <a:bodyPr/>
          <a:lstStyle/>
          <a:p>
            <a:r>
              <a:rPr lang="en-US" dirty="0"/>
              <a:t>Learning Objectives</a:t>
            </a:r>
          </a:p>
        </p:txBody>
      </p:sp>
      <p:sp>
        <p:nvSpPr>
          <p:cNvPr id="3" name="Content Placeholder 2"/>
          <p:cNvSpPr>
            <a:spLocks noGrp="1"/>
          </p:cNvSpPr>
          <p:nvPr>
            <p:ph idx="1"/>
          </p:nvPr>
        </p:nvSpPr>
        <p:spPr>
          <a:xfrm>
            <a:off x="490330" y="1003852"/>
            <a:ext cx="8196470" cy="4787348"/>
          </a:xfrm>
        </p:spPr>
        <p:txBody>
          <a:bodyPr/>
          <a:lstStyle/>
          <a:p>
            <a:pPr marL="502920" indent="-514350">
              <a:buNone/>
            </a:pPr>
            <a:r>
              <a:rPr lang="en-US" sz="2400" b="1" dirty="0">
                <a:solidFill>
                  <a:srgbClr val="007FA3"/>
                </a:solidFill>
              </a:rPr>
              <a:t>4.1 </a:t>
            </a:r>
            <a:r>
              <a:rPr lang="en-US" sz="2400" b="1" dirty="0">
                <a:cs typeface="Arial"/>
              </a:rPr>
              <a:t>Define </a:t>
            </a:r>
            <a:r>
              <a:rPr lang="en-US" sz="2400" dirty="0">
                <a:cs typeface="Arial"/>
              </a:rPr>
              <a:t>globalization, nationalism, and parochialism; and contrast ethnocentric, polycentric, and geocentric attitudes</a:t>
            </a:r>
            <a:r>
              <a:rPr lang="en-US" sz="2400" dirty="0"/>
              <a:t>. </a:t>
            </a:r>
          </a:p>
          <a:p>
            <a:pPr marL="502920" indent="-514350">
              <a:buNone/>
            </a:pPr>
            <a:r>
              <a:rPr lang="en-US" sz="2400" b="1" dirty="0">
                <a:solidFill>
                  <a:srgbClr val="007FA3"/>
                </a:solidFill>
              </a:rPr>
              <a:t>4.2 </a:t>
            </a:r>
            <a:r>
              <a:rPr lang="en-US" sz="2400" b="1" dirty="0">
                <a:cs typeface="Arial"/>
              </a:rPr>
              <a:t>Describe </a:t>
            </a:r>
            <a:r>
              <a:rPr lang="en-US" sz="2400" dirty="0">
                <a:cs typeface="Arial"/>
              </a:rPr>
              <a:t>the history of globalization</a:t>
            </a:r>
            <a:r>
              <a:rPr lang="en-US" sz="2400" dirty="0"/>
              <a:t>.</a:t>
            </a:r>
          </a:p>
          <a:p>
            <a:pPr marL="502920" indent="-514350">
              <a:buNone/>
            </a:pPr>
            <a:r>
              <a:rPr lang="en-US" sz="2400" b="1" dirty="0">
                <a:solidFill>
                  <a:srgbClr val="007FA3"/>
                </a:solidFill>
              </a:rPr>
              <a:t>4.3 </a:t>
            </a:r>
            <a:r>
              <a:rPr lang="en-US" sz="2400" b="1" dirty="0">
                <a:cs typeface="Arial"/>
              </a:rPr>
              <a:t>Summarize </a:t>
            </a:r>
            <a:r>
              <a:rPr lang="en-US" sz="2400" dirty="0">
                <a:cs typeface="Arial"/>
              </a:rPr>
              <a:t>the case for and against globalization.</a:t>
            </a:r>
          </a:p>
          <a:p>
            <a:pPr marL="502920" indent="-514350">
              <a:buNone/>
            </a:pPr>
            <a:r>
              <a:rPr lang="en-US" sz="2400" b="1" dirty="0">
                <a:solidFill>
                  <a:srgbClr val="007FA3"/>
                </a:solidFill>
              </a:rPr>
              <a:t>4.4 </a:t>
            </a:r>
            <a:r>
              <a:rPr lang="en-US" sz="2400" b="1" dirty="0">
                <a:cs typeface="Arial"/>
              </a:rPr>
              <a:t>Explain </a:t>
            </a:r>
            <a:r>
              <a:rPr lang="en-US" sz="2400" dirty="0">
                <a:cs typeface="Arial"/>
              </a:rPr>
              <a:t>the different types of international organizations.</a:t>
            </a:r>
            <a:endParaRPr lang="en-US" sz="2400" dirty="0"/>
          </a:p>
          <a:p>
            <a:pPr marL="502920" indent="-512064">
              <a:buNone/>
            </a:pPr>
            <a:r>
              <a:rPr lang="en-US" sz="2400" b="1" dirty="0">
                <a:solidFill>
                  <a:srgbClr val="007FA3"/>
                </a:solidFill>
              </a:rPr>
              <a:t>4.5 </a:t>
            </a:r>
            <a:r>
              <a:rPr lang="en-US" sz="2400" b="1" dirty="0">
                <a:cs typeface="Arial"/>
              </a:rPr>
              <a:t>Describe </a:t>
            </a:r>
            <a:r>
              <a:rPr lang="en-US" sz="2400" dirty="0">
                <a:cs typeface="Arial"/>
              </a:rPr>
              <a:t>the structures and techniques organizations use as they go international</a:t>
            </a:r>
            <a:r>
              <a:rPr lang="en-US" sz="2400" dirty="0"/>
              <a:t>.</a:t>
            </a:r>
          </a:p>
          <a:p>
            <a:pPr marL="502920" indent="-512064">
              <a:buNone/>
            </a:pPr>
            <a:r>
              <a:rPr lang="en-US" sz="2400" b="1" dirty="0">
                <a:solidFill>
                  <a:srgbClr val="007FA3"/>
                </a:solidFill>
              </a:rPr>
              <a:t>4.6 </a:t>
            </a:r>
            <a:r>
              <a:rPr lang="en-US" sz="2400" b="1" dirty="0">
                <a:cs typeface="Arial"/>
              </a:rPr>
              <a:t>Explain </a:t>
            </a:r>
            <a:r>
              <a:rPr lang="en-US" sz="2400" dirty="0">
                <a:cs typeface="Arial"/>
              </a:rPr>
              <a:t>the relevance of the political/legal, economic, and cultural environments to global business</a:t>
            </a:r>
            <a:r>
              <a:rPr lang="en-US" sz="2400" dirty="0"/>
              <a:t>.</a:t>
            </a:r>
          </a:p>
        </p:txBody>
      </p:sp>
    </p:spTree>
    <p:extLst>
      <p:ext uri="{BB962C8B-B14F-4D97-AF65-F5344CB8AC3E}">
        <p14:creationId xmlns:p14="http://schemas.microsoft.com/office/powerpoint/2010/main" val="6156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47B91-2B40-4299-8994-89907C3D5B48}"/>
              </a:ext>
            </a:extLst>
          </p:cNvPr>
          <p:cNvSpPr>
            <a:spLocks noGrp="1"/>
          </p:cNvSpPr>
          <p:nvPr>
            <p:ph type="title"/>
          </p:nvPr>
        </p:nvSpPr>
        <p:spPr>
          <a:xfrm>
            <a:off x="457200" y="152400"/>
            <a:ext cx="8229600" cy="550652"/>
          </a:xfrm>
        </p:spPr>
        <p:txBody>
          <a:bodyPr/>
          <a:lstStyle/>
          <a:p>
            <a:r>
              <a:rPr lang="en-US" dirty="0"/>
              <a:t>The Case Against Globalization</a:t>
            </a:r>
          </a:p>
        </p:txBody>
      </p:sp>
      <p:sp>
        <p:nvSpPr>
          <p:cNvPr id="3" name="Content Placeholder 2">
            <a:extLst>
              <a:ext uri="{FF2B5EF4-FFF2-40B4-BE49-F238E27FC236}">
                <a16:creationId xmlns:a16="http://schemas.microsoft.com/office/drawing/2014/main" id="{E0FFEEB2-9234-4DB2-A555-5FF352FF97E8}"/>
              </a:ext>
            </a:extLst>
          </p:cNvPr>
          <p:cNvSpPr>
            <a:spLocks noGrp="1"/>
          </p:cNvSpPr>
          <p:nvPr>
            <p:ph idx="1"/>
          </p:nvPr>
        </p:nvSpPr>
        <p:spPr>
          <a:xfrm>
            <a:off x="457200" y="1003853"/>
            <a:ext cx="8229600" cy="3720548"/>
          </a:xfrm>
        </p:spPr>
        <p:txBody>
          <a:bodyPr/>
          <a:lstStyle/>
          <a:p>
            <a:r>
              <a:rPr lang="en-US" sz="2400" dirty="0"/>
              <a:t>The Downside of Globalization: Critics of globalization maintain that jobs were leaving developed high labor cost nations and flowing to cheap labor nations.</a:t>
            </a:r>
          </a:p>
          <a:p>
            <a:r>
              <a:rPr lang="en-US" sz="2400" dirty="0"/>
              <a:t>Cheap goods worldwide created wage stagnation for the middle class.</a:t>
            </a:r>
          </a:p>
          <a:p>
            <a:r>
              <a:rPr lang="en-US" sz="2400" dirty="0"/>
              <a:t>Globalization and capitalism together have increased wealth inequality.</a:t>
            </a:r>
          </a:p>
          <a:p>
            <a:r>
              <a:rPr lang="en-US" sz="2400" dirty="0"/>
              <a:t>Some groups are harmed by globalization. </a:t>
            </a:r>
          </a:p>
        </p:txBody>
      </p:sp>
    </p:spTree>
    <p:extLst>
      <p:ext uri="{BB962C8B-B14F-4D97-AF65-F5344CB8AC3E}">
        <p14:creationId xmlns:p14="http://schemas.microsoft.com/office/powerpoint/2010/main" val="2836780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AD7A2-A71F-4EEE-AD4F-9D2D99B1C483}"/>
              </a:ext>
            </a:extLst>
          </p:cNvPr>
          <p:cNvSpPr>
            <a:spLocks noGrp="1"/>
          </p:cNvSpPr>
          <p:nvPr>
            <p:ph type="title"/>
          </p:nvPr>
        </p:nvSpPr>
        <p:spPr>
          <a:xfrm>
            <a:off x="470452" y="194808"/>
            <a:ext cx="8229600" cy="490992"/>
          </a:xfrm>
        </p:spPr>
        <p:txBody>
          <a:bodyPr/>
          <a:lstStyle/>
          <a:p>
            <a:r>
              <a:rPr lang="en-US" sz="2800" dirty="0"/>
              <a:t>Globalization Today and Managerial Implications</a:t>
            </a:r>
          </a:p>
        </p:txBody>
      </p:sp>
      <p:sp>
        <p:nvSpPr>
          <p:cNvPr id="3" name="Content Placeholder 2">
            <a:extLst>
              <a:ext uri="{FF2B5EF4-FFF2-40B4-BE49-F238E27FC236}">
                <a16:creationId xmlns:a16="http://schemas.microsoft.com/office/drawing/2014/main" id="{7256135A-8713-424E-A31C-50A295592DD2}"/>
              </a:ext>
            </a:extLst>
          </p:cNvPr>
          <p:cNvSpPr>
            <a:spLocks noGrp="1"/>
          </p:cNvSpPr>
          <p:nvPr>
            <p:ph idx="1"/>
          </p:nvPr>
        </p:nvSpPr>
        <p:spPr>
          <a:xfrm>
            <a:off x="457200" y="1003853"/>
            <a:ext cx="8229600" cy="2577548"/>
          </a:xfrm>
        </p:spPr>
        <p:txBody>
          <a:bodyPr/>
          <a:lstStyle/>
          <a:p>
            <a:r>
              <a:rPr lang="en-US" sz="2400" dirty="0"/>
              <a:t>Globalization will continue despite its critics because:</a:t>
            </a:r>
          </a:p>
          <a:p>
            <a:pPr lvl="1"/>
            <a:r>
              <a:rPr lang="en-US" sz="2400" dirty="0"/>
              <a:t>The infrastructure is already in place for global trade.</a:t>
            </a:r>
          </a:p>
          <a:p>
            <a:pPr lvl="1"/>
            <a:r>
              <a:rPr lang="en-US" sz="2400" dirty="0"/>
              <a:t>The evidence shows globalization is NOT the cause of unemployment—technology is the culprit.</a:t>
            </a:r>
          </a:p>
          <a:p>
            <a:pPr lvl="1"/>
            <a:r>
              <a:rPr lang="en-US" sz="2400" dirty="0"/>
              <a:t>Managers need to develop requisite skills to be a global manager.</a:t>
            </a:r>
          </a:p>
        </p:txBody>
      </p:sp>
    </p:spTree>
    <p:extLst>
      <p:ext uri="{BB962C8B-B14F-4D97-AF65-F5344CB8AC3E}">
        <p14:creationId xmlns:p14="http://schemas.microsoft.com/office/powerpoint/2010/main" val="17671768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148"/>
            <a:ext cx="8229600" cy="550652"/>
          </a:xfrm>
        </p:spPr>
        <p:txBody>
          <a:bodyPr/>
          <a:lstStyle/>
          <a:p>
            <a:r>
              <a:rPr lang="en-US" sz="3200" dirty="0"/>
              <a:t>Different Types of International Organizations</a:t>
            </a:r>
            <a:endParaRPr lang="en-US" sz="3200" b="0" dirty="0"/>
          </a:p>
        </p:txBody>
      </p:sp>
      <p:sp>
        <p:nvSpPr>
          <p:cNvPr id="3" name="Content Placeholder 2"/>
          <p:cNvSpPr>
            <a:spLocks noGrp="1"/>
          </p:cNvSpPr>
          <p:nvPr>
            <p:ph idx="1"/>
          </p:nvPr>
        </p:nvSpPr>
        <p:spPr>
          <a:xfrm>
            <a:off x="457200" y="1003853"/>
            <a:ext cx="8229600" cy="2272748"/>
          </a:xfrm>
        </p:spPr>
        <p:txBody>
          <a:bodyPr/>
          <a:lstStyle/>
          <a:p>
            <a:pPr>
              <a:buFont typeface="Arial"/>
              <a:buChar char="•"/>
            </a:pPr>
            <a:r>
              <a:rPr lang="en-US" sz="2400" dirty="0">
                <a:latin typeface="Arial" pitchFamily="34" charset="0"/>
                <a:cs typeface="Arial" pitchFamily="34" charset="0"/>
              </a:rPr>
              <a:t>Multinational corporation (</a:t>
            </a:r>
            <a:r>
              <a:rPr lang="en-US" sz="2400" spc="-300" dirty="0">
                <a:latin typeface="Arial" pitchFamily="34" charset="0"/>
                <a:cs typeface="Arial" pitchFamily="34" charset="0"/>
              </a:rPr>
              <a:t>M N </a:t>
            </a:r>
            <a:r>
              <a:rPr lang="en-US" sz="2400" dirty="0">
                <a:latin typeface="Arial" pitchFamily="34" charset="0"/>
                <a:cs typeface="Arial" pitchFamily="34" charset="0"/>
              </a:rPr>
              <a:t>C)</a:t>
            </a:r>
          </a:p>
          <a:p>
            <a:pPr>
              <a:buFont typeface="Arial"/>
              <a:buChar char="•"/>
            </a:pPr>
            <a:r>
              <a:rPr lang="en-US" sz="2400" dirty="0">
                <a:latin typeface="Arial" pitchFamily="34" charset="0"/>
                <a:cs typeface="Arial" pitchFamily="34" charset="0"/>
              </a:rPr>
              <a:t>Multidomestic corporation </a:t>
            </a:r>
          </a:p>
          <a:p>
            <a:pPr>
              <a:buFont typeface="Arial"/>
              <a:buChar char="•"/>
            </a:pPr>
            <a:r>
              <a:rPr lang="en-US" sz="2400" dirty="0">
                <a:latin typeface="Arial" pitchFamily="34" charset="0"/>
                <a:cs typeface="Arial" pitchFamily="34" charset="0"/>
              </a:rPr>
              <a:t>Global company</a:t>
            </a:r>
          </a:p>
          <a:p>
            <a:pPr>
              <a:buFont typeface="Arial"/>
              <a:buChar char="•"/>
            </a:pPr>
            <a:r>
              <a:rPr lang="en-US" sz="2400" dirty="0">
                <a:latin typeface="Arial" pitchFamily="34" charset="0"/>
                <a:cs typeface="Arial" pitchFamily="34" charset="0"/>
              </a:rPr>
              <a:t>Transnational or borderless organization</a:t>
            </a:r>
          </a:p>
        </p:txBody>
      </p:sp>
    </p:spTree>
    <p:extLst>
      <p:ext uri="{BB962C8B-B14F-4D97-AF65-F5344CB8AC3E}">
        <p14:creationId xmlns:p14="http://schemas.microsoft.com/office/powerpoint/2010/main" val="15747182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How Organizations Go International</a:t>
            </a:r>
            <a:endParaRPr lang="en-US" sz="1800" b="0" dirty="0"/>
          </a:p>
        </p:txBody>
      </p:sp>
      <p:sp>
        <p:nvSpPr>
          <p:cNvPr id="3" name="Content Placeholder 2"/>
          <p:cNvSpPr>
            <a:spLocks noGrp="1"/>
          </p:cNvSpPr>
          <p:nvPr>
            <p:ph idx="1"/>
          </p:nvPr>
        </p:nvSpPr>
        <p:spPr>
          <a:xfrm>
            <a:off x="457200" y="1003853"/>
            <a:ext cx="8229600" cy="824948"/>
          </a:xfrm>
        </p:spPr>
        <p:txBody>
          <a:bodyPr/>
          <a:lstStyle/>
          <a:p>
            <a:pPr>
              <a:buFont typeface="Arial"/>
              <a:buChar char="•"/>
            </a:pPr>
            <a:r>
              <a:rPr lang="en-US" sz="2400" b="1" dirty="0">
                <a:latin typeface="Arial" pitchFamily="34" charset="0"/>
                <a:cs typeface="Arial" pitchFamily="34" charset="0"/>
              </a:rPr>
              <a:t>Global sourcing</a:t>
            </a:r>
            <a:r>
              <a:rPr lang="en-US" sz="2400" dirty="0">
                <a:latin typeface="Arial" pitchFamily="34" charset="0"/>
                <a:cs typeface="Arial" pitchFamily="34" charset="0"/>
              </a:rPr>
              <a:t>: </a:t>
            </a:r>
            <a:r>
              <a:rPr lang="en-US" sz="2400" dirty="0"/>
              <a:t>purchasing materials or labor from around the world wherever it is cheapest</a:t>
            </a:r>
          </a:p>
        </p:txBody>
      </p:sp>
    </p:spTree>
    <p:extLst>
      <p:ext uri="{BB962C8B-B14F-4D97-AF65-F5344CB8AC3E}">
        <p14:creationId xmlns:p14="http://schemas.microsoft.com/office/powerpoint/2010/main" val="17760765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lstStyle/>
          <a:p>
            <a:r>
              <a:rPr lang="en-US" sz="3200" dirty="0"/>
              <a:t>Exhibit 4.3 How Organizations Go Global</a:t>
            </a:r>
          </a:p>
        </p:txBody>
      </p:sp>
      <p:pic>
        <p:nvPicPr>
          <p:cNvPr id="9" name="Picture Placeholder 8" descr="A chart illustrates how organizations go global.&#10;Long description is available in notes,&#10;press F6"/>
          <p:cNvPicPr>
            <a:picLocks noGrp="1" noChangeAspect="1"/>
          </p:cNvPicPr>
          <p:nvPr>
            <p:ph type="pic" sz="quarter" idx="14"/>
          </p:nvPr>
        </p:nvPicPr>
        <p:blipFill>
          <a:blip r:embed="rId3">
            <a:extLst>
              <a:ext uri="{28A0092B-C50C-407E-A947-70E740481C1C}">
                <a14:useLocalDpi xmlns:a14="http://schemas.microsoft.com/office/drawing/2010/main" val="0"/>
              </a:ext>
            </a:extLst>
          </a:blip>
          <a:stretch>
            <a:fillRect/>
          </a:stretch>
        </p:blipFill>
        <p:spPr>
          <a:xfrm>
            <a:off x="483704" y="1568906"/>
            <a:ext cx="8195315" cy="3765094"/>
          </a:xfrm>
          <a:prstGeom prst="rect">
            <a:avLst/>
          </a:prstGeom>
        </p:spPr>
      </p:pic>
      <p:sp>
        <p:nvSpPr>
          <p:cNvPr id="5" name="Content Placeholder 4"/>
          <p:cNvSpPr>
            <a:spLocks noGrp="1"/>
          </p:cNvSpPr>
          <p:nvPr>
            <p:ph sz="quarter" idx="15"/>
          </p:nvPr>
        </p:nvSpPr>
        <p:spPr>
          <a:xfrm>
            <a:off x="457199" y="5837808"/>
            <a:ext cx="8229601" cy="334392"/>
          </a:xfrm>
        </p:spPr>
        <p:txBody>
          <a:bodyPr/>
          <a:lstStyle/>
          <a:p>
            <a:pPr marL="0" indent="0">
              <a:buNone/>
            </a:pPr>
            <a:r>
              <a:rPr lang="en-US" dirty="0"/>
              <a:t>Exhibit 4.3 shows the different approaches companies can use to go global.</a:t>
            </a:r>
          </a:p>
        </p:txBody>
      </p:sp>
    </p:spTree>
    <p:extLst>
      <p:ext uri="{BB962C8B-B14F-4D97-AF65-F5344CB8AC3E}">
        <p14:creationId xmlns:p14="http://schemas.microsoft.com/office/powerpoint/2010/main" val="8763390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Going Global: Exporting and Importing</a:t>
            </a:r>
          </a:p>
        </p:txBody>
      </p:sp>
      <p:sp>
        <p:nvSpPr>
          <p:cNvPr id="3" name="Content Placeholder 2"/>
          <p:cNvSpPr>
            <a:spLocks noGrp="1"/>
          </p:cNvSpPr>
          <p:nvPr>
            <p:ph idx="1"/>
          </p:nvPr>
        </p:nvSpPr>
        <p:spPr>
          <a:xfrm>
            <a:off x="457200" y="1013445"/>
            <a:ext cx="8229600" cy="1882155"/>
          </a:xfrm>
        </p:spPr>
        <p:txBody>
          <a:bodyPr/>
          <a:lstStyle/>
          <a:p>
            <a:r>
              <a:rPr lang="en-IN" sz="2400" b="1" dirty="0"/>
              <a:t>Exporting:</a:t>
            </a:r>
            <a:r>
              <a:rPr lang="en-IN" sz="2400" dirty="0"/>
              <a:t> making products domestically and selling them abroad</a:t>
            </a:r>
          </a:p>
          <a:p>
            <a:r>
              <a:rPr lang="en-IN" sz="2400" b="1" dirty="0"/>
              <a:t>Importing:</a:t>
            </a:r>
            <a:r>
              <a:rPr lang="en-IN" sz="2400" dirty="0"/>
              <a:t> acquiring products made abroad and selling them domestically</a:t>
            </a:r>
          </a:p>
        </p:txBody>
      </p:sp>
    </p:spTree>
    <p:extLst>
      <p:ext uri="{BB962C8B-B14F-4D97-AF65-F5344CB8AC3E}">
        <p14:creationId xmlns:p14="http://schemas.microsoft.com/office/powerpoint/2010/main" val="969739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652"/>
            <a:ext cx="8229600" cy="550652"/>
          </a:xfrm>
        </p:spPr>
        <p:txBody>
          <a:bodyPr/>
          <a:lstStyle/>
          <a:p>
            <a:r>
              <a:rPr lang="en-US" dirty="0"/>
              <a:t>Going Global: Licensing and Franchising</a:t>
            </a:r>
          </a:p>
        </p:txBody>
      </p:sp>
      <p:sp>
        <p:nvSpPr>
          <p:cNvPr id="3" name="Content Placeholder 2"/>
          <p:cNvSpPr>
            <a:spLocks noGrp="1"/>
          </p:cNvSpPr>
          <p:nvPr>
            <p:ph idx="1"/>
          </p:nvPr>
        </p:nvSpPr>
        <p:spPr>
          <a:xfrm>
            <a:off x="457200" y="1003853"/>
            <a:ext cx="8229600" cy="2196548"/>
          </a:xfrm>
        </p:spPr>
        <p:txBody>
          <a:bodyPr/>
          <a:lstStyle/>
          <a:p>
            <a:r>
              <a:rPr lang="en-IN" sz="2400" b="1" dirty="0"/>
              <a:t>Licensing:</a:t>
            </a:r>
            <a:r>
              <a:rPr lang="en-IN" sz="2400" dirty="0"/>
              <a:t> an organization gives another organization the right to make or sell its products using its technology or product specifications</a:t>
            </a:r>
          </a:p>
          <a:p>
            <a:r>
              <a:rPr lang="en-IN" sz="2400" b="1" dirty="0"/>
              <a:t>Franchising:</a:t>
            </a:r>
            <a:r>
              <a:rPr lang="en-IN" sz="2400" dirty="0"/>
              <a:t> an organization gives another organization the right to use its name and operating methods</a:t>
            </a:r>
          </a:p>
        </p:txBody>
      </p:sp>
    </p:spTree>
    <p:extLst>
      <p:ext uri="{BB962C8B-B14F-4D97-AF65-F5344CB8AC3E}">
        <p14:creationId xmlns:p14="http://schemas.microsoft.com/office/powerpoint/2010/main" val="15780226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48"/>
            <a:ext cx="8229600" cy="474452"/>
          </a:xfrm>
        </p:spPr>
        <p:txBody>
          <a:bodyPr/>
          <a:lstStyle/>
          <a:p>
            <a:r>
              <a:rPr lang="en-US" sz="2800" dirty="0"/>
              <a:t>Going Global: Strategic Alliances and Joint Ventures</a:t>
            </a:r>
          </a:p>
        </p:txBody>
      </p:sp>
      <p:sp>
        <p:nvSpPr>
          <p:cNvPr id="3" name="Content Placeholder 2"/>
          <p:cNvSpPr>
            <a:spLocks noGrp="1"/>
          </p:cNvSpPr>
          <p:nvPr>
            <p:ph idx="1"/>
          </p:nvPr>
        </p:nvSpPr>
        <p:spPr>
          <a:xfrm>
            <a:off x="457200" y="1003852"/>
            <a:ext cx="8229600" cy="2971800"/>
          </a:xfrm>
        </p:spPr>
        <p:txBody>
          <a:bodyPr/>
          <a:lstStyle/>
          <a:p>
            <a:r>
              <a:rPr lang="en-IN" sz="2400" b="1" dirty="0"/>
              <a:t>Strategic Alliance:</a:t>
            </a:r>
            <a:r>
              <a:rPr lang="en-IN" sz="2400" dirty="0"/>
              <a:t> partnership between an organization and foreign company partner(s) in which both share resources and knowledge in developing new products or building production facilities</a:t>
            </a:r>
          </a:p>
          <a:p>
            <a:r>
              <a:rPr lang="en-IN" sz="2400" b="1" dirty="0"/>
              <a:t>Joint Venture:</a:t>
            </a:r>
            <a:r>
              <a:rPr lang="en-IN" sz="2400" dirty="0"/>
              <a:t> A specific type of strategic alliance in which the partners agree to form a separate, independent organization for some business purpose</a:t>
            </a:r>
          </a:p>
        </p:txBody>
      </p:sp>
    </p:spTree>
    <p:extLst>
      <p:ext uri="{BB962C8B-B14F-4D97-AF65-F5344CB8AC3E}">
        <p14:creationId xmlns:p14="http://schemas.microsoft.com/office/powerpoint/2010/main" val="218674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Going Global: Foreign Subsidiary</a:t>
            </a:r>
          </a:p>
        </p:txBody>
      </p:sp>
      <p:sp>
        <p:nvSpPr>
          <p:cNvPr id="3" name="Content Placeholder 2"/>
          <p:cNvSpPr>
            <a:spLocks noGrp="1"/>
          </p:cNvSpPr>
          <p:nvPr>
            <p:ph idx="1"/>
          </p:nvPr>
        </p:nvSpPr>
        <p:spPr>
          <a:xfrm>
            <a:off x="457200" y="1003853"/>
            <a:ext cx="8229600" cy="1282148"/>
          </a:xfrm>
        </p:spPr>
        <p:txBody>
          <a:bodyPr/>
          <a:lstStyle/>
          <a:p>
            <a:r>
              <a:rPr lang="en-US" sz="2400" b="1" dirty="0"/>
              <a:t>Foreign Subsidiary</a:t>
            </a:r>
            <a:r>
              <a:rPr lang="en-US" sz="2400" dirty="0"/>
              <a:t>: directly investing in a foreign country by setting up a separate and independent production facility or office</a:t>
            </a:r>
          </a:p>
        </p:txBody>
      </p:sp>
    </p:spTree>
    <p:extLst>
      <p:ext uri="{BB962C8B-B14F-4D97-AF65-F5344CB8AC3E}">
        <p14:creationId xmlns:p14="http://schemas.microsoft.com/office/powerpoint/2010/main" val="966225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Managing in a Global Environment</a:t>
            </a:r>
          </a:p>
        </p:txBody>
      </p:sp>
      <p:sp>
        <p:nvSpPr>
          <p:cNvPr id="3" name="Content Placeholder 2"/>
          <p:cNvSpPr>
            <a:spLocks noGrp="1"/>
          </p:cNvSpPr>
          <p:nvPr>
            <p:ph idx="1"/>
          </p:nvPr>
        </p:nvSpPr>
        <p:spPr>
          <a:xfrm>
            <a:off x="457200" y="1003853"/>
            <a:ext cx="8229600" cy="443948"/>
          </a:xfrm>
        </p:spPr>
        <p:txBody>
          <a:bodyPr/>
          <a:lstStyle/>
          <a:p>
            <a:r>
              <a:rPr lang="en-US" sz="2400" dirty="0"/>
              <a:t>What challenges will a manager face in a new country?</a:t>
            </a:r>
          </a:p>
        </p:txBody>
      </p:sp>
    </p:spTree>
    <p:extLst>
      <p:ext uri="{BB962C8B-B14F-4D97-AF65-F5344CB8AC3E}">
        <p14:creationId xmlns:p14="http://schemas.microsoft.com/office/powerpoint/2010/main" val="14562383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What’s Your Global Perspective?</a:t>
            </a:r>
          </a:p>
        </p:txBody>
      </p:sp>
      <p:sp>
        <p:nvSpPr>
          <p:cNvPr id="3" name="Content Placeholder 2"/>
          <p:cNvSpPr>
            <a:spLocks noGrp="1"/>
          </p:cNvSpPr>
          <p:nvPr>
            <p:ph idx="1"/>
          </p:nvPr>
        </p:nvSpPr>
        <p:spPr>
          <a:xfrm>
            <a:off x="457200" y="1003853"/>
            <a:ext cx="8229600" cy="2806148"/>
          </a:xfrm>
        </p:spPr>
        <p:txBody>
          <a:bodyPr/>
          <a:lstStyle/>
          <a:p>
            <a:pPr marL="0" indent="0">
              <a:spcBef>
                <a:spcPts val="0"/>
              </a:spcBef>
              <a:buClrTx/>
              <a:buSzTx/>
              <a:buNone/>
            </a:pPr>
            <a:r>
              <a:rPr lang="en-US" sz="2400" b="1" dirty="0"/>
              <a:t>Globalization: </a:t>
            </a:r>
            <a:r>
              <a:rPr lang="en-US" sz="2400" dirty="0"/>
              <a:t>the process of developing influence or operations in other countries</a:t>
            </a:r>
          </a:p>
          <a:p>
            <a:pPr marL="0" indent="0">
              <a:spcBef>
                <a:spcPts val="0"/>
              </a:spcBef>
              <a:buClrTx/>
              <a:buSzTx/>
              <a:buNone/>
            </a:pPr>
            <a:r>
              <a:rPr lang="en-US" sz="2400" b="1" dirty="0"/>
              <a:t>Nationalism</a:t>
            </a:r>
            <a:r>
              <a:rPr lang="en-US" sz="2400" dirty="0"/>
              <a:t>: patriotic ideals and policies that glorify a country’s values</a:t>
            </a:r>
          </a:p>
          <a:p>
            <a:pPr marL="0" indent="0">
              <a:spcBef>
                <a:spcPts val="0"/>
              </a:spcBef>
              <a:buClrTx/>
              <a:buSzTx/>
              <a:buNone/>
            </a:pPr>
            <a:r>
              <a:rPr lang="en-US" sz="2400" b="1" dirty="0"/>
              <a:t>Parochialism</a:t>
            </a:r>
            <a:r>
              <a:rPr lang="en-US" sz="2400" dirty="0"/>
              <a:t>: viewing the world solely through your own perspectives, leading to an inability to recognize differences between people</a:t>
            </a:r>
          </a:p>
        </p:txBody>
      </p:sp>
    </p:spTree>
    <p:extLst>
      <p:ext uri="{BB962C8B-B14F-4D97-AF65-F5344CB8AC3E}">
        <p14:creationId xmlns:p14="http://schemas.microsoft.com/office/powerpoint/2010/main" val="9657115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Political/Legal Environment</a:t>
            </a:r>
          </a:p>
        </p:txBody>
      </p:sp>
      <p:sp>
        <p:nvSpPr>
          <p:cNvPr id="3" name="Content Placeholder 2"/>
          <p:cNvSpPr>
            <a:spLocks noGrp="1"/>
          </p:cNvSpPr>
          <p:nvPr>
            <p:ph idx="1"/>
          </p:nvPr>
        </p:nvSpPr>
        <p:spPr>
          <a:xfrm>
            <a:off x="457200" y="990601"/>
            <a:ext cx="8229600" cy="2133600"/>
          </a:xfrm>
        </p:spPr>
        <p:txBody>
          <a:bodyPr/>
          <a:lstStyle/>
          <a:p>
            <a:pPr lvl="1"/>
            <a:r>
              <a:rPr lang="en-IN" sz="2400" dirty="0"/>
              <a:t>U.S. managers are accustomed to a stable legal and political system</a:t>
            </a:r>
          </a:p>
          <a:p>
            <a:pPr lvl="1"/>
            <a:r>
              <a:rPr lang="en-IN" sz="2400" dirty="0"/>
              <a:t>Managers must stay informed of the specific laws in countries where they do business</a:t>
            </a:r>
          </a:p>
          <a:p>
            <a:pPr lvl="1"/>
            <a:r>
              <a:rPr lang="en-IN" sz="2400" dirty="0"/>
              <a:t>Some countries have risky political climates</a:t>
            </a:r>
          </a:p>
        </p:txBody>
      </p:sp>
    </p:spTree>
    <p:extLst>
      <p:ext uri="{BB962C8B-B14F-4D97-AF65-F5344CB8AC3E}">
        <p14:creationId xmlns:p14="http://schemas.microsoft.com/office/powerpoint/2010/main" val="14052056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Economic Environment</a:t>
            </a:r>
          </a:p>
        </p:txBody>
      </p:sp>
      <p:sp>
        <p:nvSpPr>
          <p:cNvPr id="3" name="Content Placeholder 2"/>
          <p:cNvSpPr>
            <a:spLocks noGrp="1"/>
          </p:cNvSpPr>
          <p:nvPr>
            <p:ph idx="1"/>
          </p:nvPr>
        </p:nvSpPr>
        <p:spPr>
          <a:xfrm>
            <a:off x="457200" y="1003853"/>
            <a:ext cx="8229600" cy="2196548"/>
          </a:xfrm>
        </p:spPr>
        <p:txBody>
          <a:bodyPr/>
          <a:lstStyle/>
          <a:p>
            <a:pPr eaLnBrk="0" hangingPunct="0">
              <a:buFont typeface="Arial"/>
              <a:buChar char="•"/>
            </a:pPr>
            <a:r>
              <a:rPr lang="en-US" sz="2400" b="1" dirty="0">
                <a:latin typeface="Arial" pitchFamily="34" charset="0"/>
                <a:cs typeface="Arial" pitchFamily="34" charset="0"/>
              </a:rPr>
              <a:t>Free Market Economy:</a:t>
            </a:r>
            <a:r>
              <a:rPr lang="en-US" sz="2400" b="1" dirty="0"/>
              <a:t> </a:t>
            </a:r>
            <a:r>
              <a:rPr lang="en-US" sz="2400" dirty="0"/>
              <a:t>an economic system in which resources are primarily owned and controlled by the private sector</a:t>
            </a:r>
          </a:p>
          <a:p>
            <a:pPr eaLnBrk="0" hangingPunct="0">
              <a:buFont typeface="Arial"/>
              <a:buChar char="•"/>
            </a:pPr>
            <a:r>
              <a:rPr lang="en-US" sz="2400" b="1" dirty="0"/>
              <a:t>Planned Economy: </a:t>
            </a:r>
            <a:r>
              <a:rPr lang="en-US" sz="2400" dirty="0"/>
              <a:t>an economic system in which economic decisions are planned by a central government</a:t>
            </a:r>
          </a:p>
        </p:txBody>
      </p:sp>
    </p:spTree>
    <p:extLst>
      <p:ext uri="{BB962C8B-B14F-4D97-AF65-F5344CB8AC3E}">
        <p14:creationId xmlns:p14="http://schemas.microsoft.com/office/powerpoint/2010/main" val="7032110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03052"/>
          </a:xfrm>
        </p:spPr>
        <p:txBody>
          <a:bodyPr/>
          <a:lstStyle/>
          <a:p>
            <a:r>
              <a:rPr lang="en-US" dirty="0"/>
              <a:t>Cultural Environment</a:t>
            </a:r>
          </a:p>
        </p:txBody>
      </p:sp>
      <p:sp>
        <p:nvSpPr>
          <p:cNvPr id="3" name="Content Placeholder 2"/>
          <p:cNvSpPr>
            <a:spLocks noGrp="1"/>
          </p:cNvSpPr>
          <p:nvPr>
            <p:ph idx="1"/>
          </p:nvPr>
        </p:nvSpPr>
        <p:spPr>
          <a:xfrm>
            <a:off x="457200" y="1003853"/>
            <a:ext cx="8229600" cy="1282148"/>
          </a:xfrm>
        </p:spPr>
        <p:txBody>
          <a:bodyPr/>
          <a:lstStyle/>
          <a:p>
            <a:pPr>
              <a:buFont typeface="Arial"/>
              <a:buChar char="•"/>
              <a:defRPr/>
            </a:pPr>
            <a:r>
              <a:rPr lang="en-US" sz="2400" b="1" dirty="0">
                <a:cs typeface="Gill Sans MT"/>
              </a:rPr>
              <a:t>National Culture</a:t>
            </a:r>
            <a:r>
              <a:rPr lang="en-US" sz="2400" dirty="0">
                <a:cs typeface="Gill Sans MT"/>
              </a:rPr>
              <a:t>—the values and attitudes shared by individuals from a specific country that shape their behavior and beliefs about what is important.</a:t>
            </a:r>
          </a:p>
        </p:txBody>
      </p:sp>
    </p:spTree>
    <p:extLst>
      <p:ext uri="{BB962C8B-B14F-4D97-AF65-F5344CB8AC3E}">
        <p14:creationId xmlns:p14="http://schemas.microsoft.com/office/powerpoint/2010/main" val="1849101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6078" y="116741"/>
            <a:ext cx="8229600" cy="591991"/>
          </a:xfrm>
        </p:spPr>
        <p:txBody>
          <a:bodyPr/>
          <a:lstStyle/>
          <a:p>
            <a:r>
              <a:rPr lang="en-US" dirty="0"/>
              <a:t>Exhibit 4.4 What Are Americans Like?</a:t>
            </a:r>
          </a:p>
        </p:txBody>
      </p:sp>
      <p:sp>
        <p:nvSpPr>
          <p:cNvPr id="3" name="Content Placeholder 2"/>
          <p:cNvSpPr>
            <a:spLocks noGrp="1"/>
          </p:cNvSpPr>
          <p:nvPr>
            <p:ph idx="1"/>
          </p:nvPr>
        </p:nvSpPr>
        <p:spPr>
          <a:xfrm>
            <a:off x="466078" y="788634"/>
            <a:ext cx="8229600" cy="304800"/>
          </a:xfrm>
        </p:spPr>
        <p:txBody>
          <a:bodyPr/>
          <a:lstStyle/>
          <a:p>
            <a:pPr marL="0" indent="0">
              <a:buNone/>
            </a:pPr>
            <a:r>
              <a:rPr lang="en-US" b="1" dirty="0"/>
              <a:t>Characteristic</a:t>
            </a:r>
          </a:p>
        </p:txBody>
      </p:sp>
      <p:sp>
        <p:nvSpPr>
          <p:cNvPr id="5" name="Content Placeholder 4"/>
          <p:cNvSpPr>
            <a:spLocks noGrp="1"/>
          </p:cNvSpPr>
          <p:nvPr>
            <p:ph idx="13"/>
          </p:nvPr>
        </p:nvSpPr>
        <p:spPr>
          <a:xfrm>
            <a:off x="472735" y="1253234"/>
            <a:ext cx="8229600" cy="4833888"/>
          </a:xfrm>
        </p:spPr>
        <p:txBody>
          <a:bodyPr/>
          <a:lstStyle/>
          <a:p>
            <a:pPr marL="0" indent="0">
              <a:spcBef>
                <a:spcPts val="600"/>
              </a:spcBef>
              <a:buClrTx/>
              <a:buNone/>
              <a:defRPr/>
            </a:pPr>
            <a:r>
              <a:rPr lang="en-US" dirty="0"/>
              <a:t>Americans are very informal. They tend to treat people alike even when great differences in age or social standing are evident.</a:t>
            </a:r>
          </a:p>
          <a:p>
            <a:pPr marL="0" indent="0">
              <a:spcBef>
                <a:spcPts val="600"/>
              </a:spcBef>
              <a:buClrTx/>
              <a:buNone/>
              <a:defRPr/>
            </a:pPr>
            <a:r>
              <a:rPr lang="en-US" dirty="0"/>
              <a:t>Americans are direct. They don</a:t>
            </a:r>
            <a:r>
              <a:rPr lang="uk-UA" dirty="0"/>
              <a:t>’</a:t>
            </a:r>
            <a:r>
              <a:rPr lang="en-US" dirty="0"/>
              <a:t>t talk around things. To some foreigners, this may appear as abrupt or even rude behavior.</a:t>
            </a:r>
          </a:p>
          <a:p>
            <a:pPr marL="0" indent="0">
              <a:spcBef>
                <a:spcPts val="600"/>
              </a:spcBef>
              <a:buClrTx/>
              <a:buNone/>
              <a:defRPr/>
            </a:pPr>
            <a:r>
              <a:rPr lang="en-US" dirty="0"/>
              <a:t>Americans are competitive. Some foreigners may find Americans assertive or overbearing.</a:t>
            </a:r>
          </a:p>
          <a:p>
            <a:pPr marL="0" indent="0">
              <a:spcBef>
                <a:spcPts val="600"/>
              </a:spcBef>
              <a:buClrTx/>
              <a:buNone/>
              <a:defRPr/>
            </a:pPr>
            <a:r>
              <a:rPr lang="en-US" dirty="0"/>
              <a:t>Americans are achievers. They like to keep score, whether at work or at play. They emphasize accomplishments.</a:t>
            </a:r>
          </a:p>
          <a:p>
            <a:pPr marL="0" indent="0">
              <a:spcBef>
                <a:spcPts val="600"/>
              </a:spcBef>
              <a:buClrTx/>
              <a:buNone/>
              <a:defRPr/>
            </a:pPr>
            <a:r>
              <a:rPr lang="en-US" dirty="0"/>
              <a:t>Americans are independent and individualistic. They place a high value on freedom and believe that individuals can shape and control their own destiny.</a:t>
            </a:r>
          </a:p>
          <a:p>
            <a:pPr marL="0" indent="0">
              <a:spcBef>
                <a:spcPts val="600"/>
              </a:spcBef>
              <a:buClrTx/>
              <a:buNone/>
              <a:defRPr/>
            </a:pPr>
            <a:r>
              <a:rPr lang="en-US" dirty="0"/>
              <a:t>Americans value personal space. They keep a distance when speaking and are uncomfortable when people are too close. </a:t>
            </a:r>
          </a:p>
          <a:p>
            <a:pPr marL="0" indent="0">
              <a:spcBef>
                <a:spcPts val="600"/>
              </a:spcBef>
              <a:buClrTx/>
              <a:buNone/>
              <a:defRPr/>
            </a:pPr>
            <a:r>
              <a:rPr lang="en-US" dirty="0"/>
              <a:t>Americans dislike silence. They would rather talk about the weather than deal with silence in a conversation. </a:t>
            </a:r>
          </a:p>
          <a:p>
            <a:pPr marL="0" indent="0">
              <a:spcBef>
                <a:spcPts val="600"/>
              </a:spcBef>
              <a:buClrTx/>
              <a:buNone/>
              <a:defRPr/>
            </a:pPr>
            <a:r>
              <a:rPr lang="en-US" dirty="0"/>
              <a:t>Americans value punctuality. They keep appointment calendars and live according to schedules and clocks.</a:t>
            </a:r>
          </a:p>
          <a:p>
            <a:pPr marL="0" indent="0">
              <a:spcBef>
                <a:spcPts val="600"/>
              </a:spcBef>
              <a:buClrTx/>
              <a:buNone/>
              <a:defRPr/>
            </a:pPr>
            <a:r>
              <a:rPr lang="en-IN" dirty="0"/>
              <a:t>Americans value cleanliness. They often seem obsessed with bathing, eliminating body </a:t>
            </a:r>
            <a:r>
              <a:rPr lang="en-IN" dirty="0" err="1"/>
              <a:t>odors</a:t>
            </a:r>
            <a:r>
              <a:rPr lang="en-IN" dirty="0"/>
              <a:t>, and wearing clean clothes.</a:t>
            </a:r>
          </a:p>
        </p:txBody>
      </p:sp>
    </p:spTree>
    <p:extLst>
      <p:ext uri="{BB962C8B-B14F-4D97-AF65-F5344CB8AC3E}">
        <p14:creationId xmlns:p14="http://schemas.microsoft.com/office/powerpoint/2010/main" val="25332298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8112"/>
            <a:ext cx="8229600" cy="457200"/>
          </a:xfrm>
        </p:spPr>
        <p:txBody>
          <a:bodyPr/>
          <a:lstStyle/>
          <a:p>
            <a:r>
              <a:rPr lang="en-US" sz="2400" dirty="0"/>
              <a:t>Exhibit 4.5 Hofstede’s Five Dimensions of National Culture</a:t>
            </a:r>
          </a:p>
        </p:txBody>
      </p:sp>
      <p:pic>
        <p:nvPicPr>
          <p:cNvPr id="8" name="Content Placeholder 5" descr="A chart shows the Hofstede’s Five Dimensions of National Culture.&#10;Long description is available in notes,&#10;press F6"/>
          <p:cNvPicPr>
            <a:picLocks noGrp="1" noChangeAspect="1" noChangeArrowheads="1"/>
          </p:cNvPicPr>
          <p:nvPr>
            <p:ph type="pic" sz="quarter" idx="14"/>
          </p:nvPr>
        </p:nvPicPr>
        <p:blipFill>
          <a:blip r:embed="rId3" cstate="print"/>
          <a:stretch>
            <a:fillRect/>
          </a:stretch>
        </p:blipFill>
        <p:spPr bwMode="auto">
          <a:xfrm>
            <a:off x="2400756" y="878282"/>
            <a:ext cx="4342488" cy="4716426"/>
          </a:xfrm>
          <a:prstGeom prst="rect">
            <a:avLst/>
          </a:prstGeom>
        </p:spPr>
      </p:pic>
      <p:sp>
        <p:nvSpPr>
          <p:cNvPr id="5" name="Content Placeholder 4"/>
          <p:cNvSpPr>
            <a:spLocks noGrp="1"/>
          </p:cNvSpPr>
          <p:nvPr>
            <p:ph sz="quarter" idx="15"/>
          </p:nvPr>
        </p:nvSpPr>
        <p:spPr>
          <a:xfrm>
            <a:off x="457200" y="5791200"/>
            <a:ext cx="8229600" cy="381000"/>
          </a:xfrm>
        </p:spPr>
        <p:txBody>
          <a:bodyPr/>
          <a:lstStyle/>
          <a:p>
            <a:pPr marL="0" indent="0">
              <a:buNone/>
            </a:pPr>
            <a:r>
              <a:rPr lang="en-US" dirty="0"/>
              <a:t>Exhibit 4.5 shows Hofstede’s Five Dimensions of National Culture.</a:t>
            </a:r>
          </a:p>
        </p:txBody>
      </p:sp>
    </p:spTree>
    <p:extLst>
      <p:ext uri="{BB962C8B-B14F-4D97-AF65-F5344CB8AC3E}">
        <p14:creationId xmlns:p14="http://schemas.microsoft.com/office/powerpoint/2010/main" val="6455247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5896"/>
            <a:ext cx="8229600" cy="1097280"/>
          </a:xfrm>
        </p:spPr>
        <p:txBody>
          <a:bodyPr/>
          <a:lstStyle/>
          <a:p>
            <a:r>
              <a:rPr lang="en-US" dirty="0"/>
              <a:t>Global Leadership and Organizational Behavior Effectiveness (</a:t>
            </a:r>
            <a:r>
              <a:rPr lang="en-US" spc="-400" dirty="0"/>
              <a:t>G L O B </a:t>
            </a:r>
            <a:r>
              <a:rPr lang="en-US" dirty="0"/>
              <a:t>E)</a:t>
            </a:r>
          </a:p>
        </p:txBody>
      </p:sp>
      <p:sp>
        <p:nvSpPr>
          <p:cNvPr id="3" name="Content Placeholder 2"/>
          <p:cNvSpPr>
            <a:spLocks noGrp="1"/>
          </p:cNvSpPr>
          <p:nvPr>
            <p:ph idx="1"/>
          </p:nvPr>
        </p:nvSpPr>
        <p:spPr>
          <a:xfrm>
            <a:off x="457200" y="1461052"/>
            <a:ext cx="8229600" cy="4525963"/>
          </a:xfrm>
        </p:spPr>
        <p:txBody>
          <a:bodyPr/>
          <a:lstStyle/>
          <a:p>
            <a:pPr>
              <a:spcBef>
                <a:spcPts val="1200"/>
              </a:spcBef>
            </a:pPr>
            <a:r>
              <a:rPr lang="en-US" sz="2400" dirty="0"/>
              <a:t>Power distance</a:t>
            </a:r>
          </a:p>
          <a:p>
            <a:pPr>
              <a:spcBef>
                <a:spcPts val="1200"/>
              </a:spcBef>
            </a:pPr>
            <a:r>
              <a:rPr lang="en-US" sz="2400" dirty="0"/>
              <a:t>Uncertainty avoidance</a:t>
            </a:r>
          </a:p>
          <a:p>
            <a:pPr>
              <a:spcBef>
                <a:spcPts val="1200"/>
              </a:spcBef>
            </a:pPr>
            <a:r>
              <a:rPr lang="en-US" sz="2400" dirty="0"/>
              <a:t> Assertiveness</a:t>
            </a:r>
          </a:p>
          <a:p>
            <a:pPr>
              <a:spcBef>
                <a:spcPts val="1200"/>
              </a:spcBef>
            </a:pPr>
            <a:r>
              <a:rPr lang="en-US" sz="2400" dirty="0"/>
              <a:t>Humane orientation</a:t>
            </a:r>
          </a:p>
          <a:p>
            <a:pPr>
              <a:spcBef>
                <a:spcPts val="1200"/>
              </a:spcBef>
            </a:pPr>
            <a:r>
              <a:rPr lang="en-US" sz="2400" dirty="0"/>
              <a:t>Future orientation</a:t>
            </a:r>
          </a:p>
          <a:p>
            <a:pPr>
              <a:spcBef>
                <a:spcPts val="1200"/>
              </a:spcBef>
            </a:pPr>
            <a:r>
              <a:rPr lang="en-US" sz="2400" dirty="0"/>
              <a:t>Institutional collectivism</a:t>
            </a:r>
          </a:p>
          <a:p>
            <a:pPr>
              <a:spcBef>
                <a:spcPts val="1200"/>
              </a:spcBef>
            </a:pPr>
            <a:r>
              <a:rPr lang="en-US" sz="2400" dirty="0"/>
              <a:t>Gender differentiation</a:t>
            </a:r>
          </a:p>
          <a:p>
            <a:pPr>
              <a:spcBef>
                <a:spcPts val="1200"/>
              </a:spcBef>
            </a:pPr>
            <a:r>
              <a:rPr lang="en-US" sz="2400" dirty="0"/>
              <a:t>In-group collectivism</a:t>
            </a:r>
          </a:p>
          <a:p>
            <a:pPr>
              <a:spcBef>
                <a:spcPts val="1200"/>
              </a:spcBef>
            </a:pPr>
            <a:r>
              <a:rPr lang="en-US" sz="2400" dirty="0"/>
              <a:t>Performance orientation</a:t>
            </a:r>
          </a:p>
        </p:txBody>
      </p:sp>
    </p:spTree>
    <p:extLst>
      <p:ext uri="{BB962C8B-B14F-4D97-AF65-F5344CB8AC3E}">
        <p14:creationId xmlns:p14="http://schemas.microsoft.com/office/powerpoint/2010/main" val="3141070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148"/>
            <a:ext cx="8229600" cy="550652"/>
          </a:xfrm>
        </p:spPr>
        <p:txBody>
          <a:bodyPr/>
          <a:lstStyle/>
          <a:p>
            <a:r>
              <a:rPr lang="en-US" sz="3200" dirty="0"/>
              <a:t>Applying Cultural Guidelines</a:t>
            </a:r>
            <a:endParaRPr lang="en-US" sz="1800" b="0" dirty="0"/>
          </a:p>
        </p:txBody>
      </p:sp>
      <p:sp>
        <p:nvSpPr>
          <p:cNvPr id="3" name="Content Placeholder 2"/>
          <p:cNvSpPr>
            <a:spLocks noGrp="1"/>
          </p:cNvSpPr>
          <p:nvPr>
            <p:ph idx="1"/>
          </p:nvPr>
        </p:nvSpPr>
        <p:spPr>
          <a:xfrm>
            <a:off x="457200" y="990600"/>
            <a:ext cx="8229600" cy="2667000"/>
          </a:xfrm>
        </p:spPr>
        <p:txBody>
          <a:bodyPr/>
          <a:lstStyle/>
          <a:p>
            <a:r>
              <a:rPr lang="en-US" sz="2400" b="1" dirty="0"/>
              <a:t>How do we apply this information? </a:t>
            </a:r>
          </a:p>
          <a:p>
            <a:r>
              <a:rPr lang="en-US" sz="2400" dirty="0"/>
              <a:t>At a simplistic level it means, “When in Rome, do as the Romans do”</a:t>
            </a:r>
          </a:p>
          <a:p>
            <a:r>
              <a:rPr lang="en-US" sz="2400" dirty="0"/>
              <a:t>However, Hofstede and the </a:t>
            </a:r>
            <a:r>
              <a:rPr lang="en-US" sz="2400" spc="-300" dirty="0"/>
              <a:t>G L O B </a:t>
            </a:r>
            <a:r>
              <a:rPr lang="en-US" sz="2400" dirty="0"/>
              <a:t>E studies will help you alert managers to potential problems that might emerge due to cultural differences</a:t>
            </a:r>
          </a:p>
        </p:txBody>
      </p:sp>
    </p:spTree>
    <p:extLst>
      <p:ext uri="{BB962C8B-B14F-4D97-AF65-F5344CB8AC3E}">
        <p14:creationId xmlns:p14="http://schemas.microsoft.com/office/powerpoint/2010/main" val="5129573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Review Learning Objective 4.1 </a:t>
            </a:r>
            <a:r>
              <a:rPr lang="en-US" sz="1800" b="0" dirty="0"/>
              <a:t>(1 of 2)</a:t>
            </a:r>
          </a:p>
        </p:txBody>
      </p:sp>
      <p:sp>
        <p:nvSpPr>
          <p:cNvPr id="3" name="Content Placeholder 2"/>
          <p:cNvSpPr>
            <a:spLocks noGrp="1"/>
          </p:cNvSpPr>
          <p:nvPr>
            <p:ph idx="1"/>
          </p:nvPr>
        </p:nvSpPr>
        <p:spPr>
          <a:xfrm>
            <a:off x="457200" y="1003853"/>
            <a:ext cx="8229600" cy="3644348"/>
          </a:xfrm>
        </p:spPr>
        <p:txBody>
          <a:bodyPr/>
          <a:lstStyle/>
          <a:p>
            <a:r>
              <a:rPr lang="en-US" sz="2400" b="1" dirty="0">
                <a:cs typeface="Arial"/>
              </a:rPr>
              <a:t>Define globalization, nationalism, and parochialism; and contrast ethnocentric, polycentric, and geocentric attitudes.</a:t>
            </a:r>
            <a:endParaRPr lang="en-US" sz="2400" dirty="0">
              <a:cs typeface="Arial"/>
            </a:endParaRPr>
          </a:p>
          <a:p>
            <a:pPr lvl="1"/>
            <a:r>
              <a:rPr lang="en-US" sz="2400" b="1" dirty="0">
                <a:cs typeface="Arial"/>
              </a:rPr>
              <a:t>Globalization—</a:t>
            </a:r>
            <a:r>
              <a:rPr lang="en-US" sz="2400" dirty="0">
                <a:cs typeface="Arial"/>
              </a:rPr>
              <a:t>a process by which organizations develop influence or operations in other countries.</a:t>
            </a:r>
          </a:p>
          <a:p>
            <a:pPr lvl="1"/>
            <a:r>
              <a:rPr lang="en-US" sz="2400" b="1" dirty="0">
                <a:cs typeface="Arial"/>
              </a:rPr>
              <a:t>Nationalism—</a:t>
            </a:r>
            <a:r>
              <a:rPr lang="en-US" sz="2400" dirty="0">
                <a:cs typeface="Arial"/>
              </a:rPr>
              <a:t>patriotic ideals and policies that glorify a country’s values.</a:t>
            </a:r>
          </a:p>
          <a:p>
            <a:pPr lvl="1"/>
            <a:r>
              <a:rPr lang="en-US" sz="2400" b="1" dirty="0">
                <a:cs typeface="Arial"/>
              </a:rPr>
              <a:t>Parochialism</a:t>
            </a:r>
            <a:r>
              <a:rPr lang="en-US" sz="2400" dirty="0">
                <a:cs typeface="Arial"/>
              </a:rPr>
              <a:t>—viewing the world solely through your own eyes and perspectives.</a:t>
            </a:r>
            <a:endParaRPr lang="en-US" sz="2400" dirty="0"/>
          </a:p>
        </p:txBody>
      </p:sp>
    </p:spTree>
    <p:extLst>
      <p:ext uri="{BB962C8B-B14F-4D97-AF65-F5344CB8AC3E}">
        <p14:creationId xmlns:p14="http://schemas.microsoft.com/office/powerpoint/2010/main" val="18460694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ED01C-FBE1-4230-9470-203697BC2D71}"/>
              </a:ext>
            </a:extLst>
          </p:cNvPr>
          <p:cNvSpPr>
            <a:spLocks noGrp="1"/>
          </p:cNvSpPr>
          <p:nvPr>
            <p:ph type="title"/>
          </p:nvPr>
        </p:nvSpPr>
        <p:spPr>
          <a:xfrm>
            <a:off x="457200" y="152400"/>
            <a:ext cx="8229600" cy="550652"/>
          </a:xfrm>
        </p:spPr>
        <p:txBody>
          <a:bodyPr/>
          <a:lstStyle/>
          <a:p>
            <a:r>
              <a:rPr lang="en-US" dirty="0"/>
              <a:t>Review Learning Objective 4.1 </a:t>
            </a:r>
            <a:r>
              <a:rPr lang="en-US" sz="1800" b="0" dirty="0"/>
              <a:t>(2 of 2)</a:t>
            </a:r>
          </a:p>
        </p:txBody>
      </p:sp>
      <p:sp>
        <p:nvSpPr>
          <p:cNvPr id="3" name="Content Placeholder 2">
            <a:extLst>
              <a:ext uri="{FF2B5EF4-FFF2-40B4-BE49-F238E27FC236}">
                <a16:creationId xmlns:a16="http://schemas.microsoft.com/office/drawing/2014/main" id="{7B70A951-7875-4EA1-BF2E-3F5114644FDA}"/>
              </a:ext>
            </a:extLst>
          </p:cNvPr>
          <p:cNvSpPr>
            <a:spLocks noGrp="1"/>
          </p:cNvSpPr>
          <p:nvPr>
            <p:ph idx="1"/>
          </p:nvPr>
        </p:nvSpPr>
        <p:spPr>
          <a:xfrm>
            <a:off x="457200" y="1003853"/>
            <a:ext cx="8229600" cy="3568148"/>
          </a:xfrm>
        </p:spPr>
        <p:txBody>
          <a:bodyPr/>
          <a:lstStyle/>
          <a:p>
            <a:pPr lvl="1"/>
            <a:r>
              <a:rPr lang="en-US" sz="2400" b="1" dirty="0">
                <a:cs typeface="Arial"/>
              </a:rPr>
              <a:t>Ethnocentric attitude—</a:t>
            </a:r>
            <a:r>
              <a:rPr lang="en-US" sz="2400" dirty="0">
                <a:cs typeface="Arial"/>
              </a:rPr>
              <a:t>a parochial belief</a:t>
            </a:r>
            <a:r>
              <a:rPr lang="en-US" sz="2400" b="1" dirty="0">
                <a:cs typeface="Arial"/>
              </a:rPr>
              <a:t> </a:t>
            </a:r>
            <a:r>
              <a:rPr lang="en-US" sz="2400" dirty="0">
                <a:cs typeface="Arial"/>
              </a:rPr>
              <a:t>that the best work approaches and practices are those of the home country.</a:t>
            </a:r>
          </a:p>
          <a:p>
            <a:pPr lvl="1"/>
            <a:r>
              <a:rPr lang="en-US" sz="2400" b="1" dirty="0">
                <a:cs typeface="Arial"/>
              </a:rPr>
              <a:t>Polycentric attitude—</a:t>
            </a:r>
            <a:r>
              <a:rPr lang="en-US" sz="2400" dirty="0">
                <a:cs typeface="Arial"/>
              </a:rPr>
              <a:t>managers in the host country know the best work approaches and practices for running their business.</a:t>
            </a:r>
            <a:endParaRPr lang="en-US" sz="2400" dirty="0"/>
          </a:p>
          <a:p>
            <a:pPr lvl="1"/>
            <a:r>
              <a:rPr lang="en-US" sz="2400" b="1" dirty="0">
                <a:cs typeface="Arial"/>
              </a:rPr>
              <a:t>Geocentric attitude—</a:t>
            </a:r>
            <a:r>
              <a:rPr lang="en-US" sz="2400" dirty="0">
                <a:cs typeface="Arial"/>
              </a:rPr>
              <a:t>a world-oriented view that focuses on using the best approaches and people from around the globe.</a:t>
            </a:r>
            <a:endParaRPr lang="en-US" sz="2400" dirty="0"/>
          </a:p>
        </p:txBody>
      </p:sp>
    </p:spTree>
    <p:extLst>
      <p:ext uri="{BB962C8B-B14F-4D97-AF65-F5344CB8AC3E}">
        <p14:creationId xmlns:p14="http://schemas.microsoft.com/office/powerpoint/2010/main" val="1655690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26852"/>
          </a:xfrm>
        </p:spPr>
        <p:txBody>
          <a:bodyPr/>
          <a:lstStyle/>
          <a:p>
            <a:r>
              <a:rPr lang="en-US" dirty="0"/>
              <a:t>Review Learning Objective 4.2 </a:t>
            </a:r>
            <a:r>
              <a:rPr lang="en-US" sz="1800" b="0" dirty="0"/>
              <a:t>(1 of 2)</a:t>
            </a:r>
          </a:p>
        </p:txBody>
      </p:sp>
      <p:sp>
        <p:nvSpPr>
          <p:cNvPr id="3" name="Content Placeholder 2"/>
          <p:cNvSpPr>
            <a:spLocks noGrp="1"/>
          </p:cNvSpPr>
          <p:nvPr>
            <p:ph idx="1"/>
          </p:nvPr>
        </p:nvSpPr>
        <p:spPr>
          <a:xfrm>
            <a:off x="457200" y="1003853"/>
            <a:ext cx="8229600" cy="4253948"/>
          </a:xfrm>
        </p:spPr>
        <p:txBody>
          <a:bodyPr/>
          <a:lstStyle/>
          <a:p>
            <a:r>
              <a:rPr lang="en-US" sz="2400" b="1" dirty="0">
                <a:cs typeface="Arial"/>
              </a:rPr>
              <a:t>Describe the history of globalization. </a:t>
            </a:r>
            <a:endParaRPr lang="en-US" sz="2400" dirty="0">
              <a:cs typeface="Arial"/>
            </a:endParaRPr>
          </a:p>
          <a:p>
            <a:pPr lvl="1"/>
            <a:r>
              <a:rPr lang="en-US" sz="2400" dirty="0">
                <a:cs typeface="Arial"/>
              </a:rPr>
              <a:t>The European Union consists of 28 democratic countries.</a:t>
            </a:r>
            <a:endParaRPr lang="en-US" sz="2400" dirty="0"/>
          </a:p>
          <a:p>
            <a:pPr lvl="1"/>
            <a:r>
              <a:rPr lang="en-US" sz="2400" spc="-300" dirty="0">
                <a:cs typeface="Arial"/>
              </a:rPr>
              <a:t>N A F T </a:t>
            </a:r>
            <a:r>
              <a:rPr lang="en-US" sz="2400" dirty="0">
                <a:cs typeface="Arial"/>
              </a:rPr>
              <a:t>A helps Canada, Mexico, and the United States strengthen their global economic power. Appears it will be replaced by </a:t>
            </a:r>
            <a:r>
              <a:rPr lang="en-US" sz="2400" spc="-300" dirty="0">
                <a:cs typeface="Arial"/>
              </a:rPr>
              <a:t>U S M C </a:t>
            </a:r>
            <a:r>
              <a:rPr lang="en-US" sz="2400" dirty="0">
                <a:cs typeface="Arial"/>
              </a:rPr>
              <a:t>A.</a:t>
            </a:r>
            <a:endParaRPr lang="en-US" sz="2400" dirty="0"/>
          </a:p>
          <a:p>
            <a:pPr lvl="1"/>
            <a:r>
              <a:rPr lang="en-US" sz="2400" spc="-300" dirty="0">
                <a:cs typeface="Arial"/>
              </a:rPr>
              <a:t>A S E A </a:t>
            </a:r>
            <a:r>
              <a:rPr lang="en-US" sz="2400" dirty="0">
                <a:cs typeface="Arial"/>
              </a:rPr>
              <a:t>N is a trading alliance of 10 Southeast Asian nations.</a:t>
            </a:r>
            <a:r>
              <a:rPr lang="en-US" sz="2400" dirty="0"/>
              <a:t> </a:t>
            </a:r>
          </a:p>
          <a:p>
            <a:pPr lvl="1"/>
            <a:r>
              <a:rPr lang="en-US" sz="2400" dirty="0">
                <a:cs typeface="Arial"/>
              </a:rPr>
              <a:t>World Trade Organization (</a:t>
            </a:r>
            <a:r>
              <a:rPr lang="en-US" sz="2400" spc="-300" dirty="0">
                <a:cs typeface="Arial"/>
              </a:rPr>
              <a:t>W T </a:t>
            </a:r>
            <a:r>
              <a:rPr lang="en-US" sz="2400" dirty="0">
                <a:cs typeface="Arial"/>
              </a:rPr>
              <a:t>O) monitors and promotes trade relationships.</a:t>
            </a:r>
          </a:p>
        </p:txBody>
      </p:sp>
    </p:spTree>
    <p:extLst>
      <p:ext uri="{BB962C8B-B14F-4D97-AF65-F5344CB8AC3E}">
        <p14:creationId xmlns:p14="http://schemas.microsoft.com/office/powerpoint/2010/main" val="801051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1852"/>
            <a:ext cx="8229600" cy="474452"/>
          </a:xfrm>
        </p:spPr>
        <p:txBody>
          <a:bodyPr/>
          <a:lstStyle/>
          <a:p>
            <a:r>
              <a:rPr lang="en-US" dirty="0"/>
              <a:t>Three Possible Global Attitudes</a:t>
            </a:r>
          </a:p>
        </p:txBody>
      </p:sp>
      <p:sp>
        <p:nvSpPr>
          <p:cNvPr id="3" name="Content Placeholder 2"/>
          <p:cNvSpPr>
            <a:spLocks noGrp="1"/>
          </p:cNvSpPr>
          <p:nvPr>
            <p:ph idx="1"/>
          </p:nvPr>
        </p:nvSpPr>
        <p:spPr>
          <a:xfrm>
            <a:off x="457200" y="1013445"/>
            <a:ext cx="8229600" cy="2796555"/>
          </a:xfrm>
        </p:spPr>
        <p:txBody>
          <a:bodyPr/>
          <a:lstStyle/>
          <a:p>
            <a:r>
              <a:rPr lang="en-US" sz="2400" b="1" dirty="0"/>
              <a:t>Ethnocentric</a:t>
            </a:r>
            <a:r>
              <a:rPr lang="en-US" sz="2400" dirty="0"/>
              <a:t>: view that home country has best work practices</a:t>
            </a:r>
          </a:p>
          <a:p>
            <a:r>
              <a:rPr lang="en-US" sz="2400" b="1" dirty="0"/>
              <a:t>Polycentric</a:t>
            </a:r>
            <a:r>
              <a:rPr lang="en-US" sz="2400" dirty="0"/>
              <a:t>: view that managers in the host country know the best approaches</a:t>
            </a:r>
          </a:p>
          <a:p>
            <a:r>
              <a:rPr lang="en-US" sz="2400" b="1" dirty="0"/>
              <a:t>Geocentric</a:t>
            </a:r>
            <a:r>
              <a:rPr lang="en-US" sz="2400" dirty="0"/>
              <a:t>: world-oriented view; wants to use best practices from around the globe</a:t>
            </a:r>
          </a:p>
        </p:txBody>
      </p:sp>
    </p:spTree>
    <p:extLst>
      <p:ext uri="{BB962C8B-B14F-4D97-AF65-F5344CB8AC3E}">
        <p14:creationId xmlns:p14="http://schemas.microsoft.com/office/powerpoint/2010/main" val="17933978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652"/>
            <a:ext cx="8229600" cy="550652"/>
          </a:xfrm>
        </p:spPr>
        <p:txBody>
          <a:bodyPr/>
          <a:lstStyle/>
          <a:p>
            <a:r>
              <a:rPr lang="en-US" dirty="0"/>
              <a:t>Review Learning Objective 4.2 </a:t>
            </a:r>
            <a:r>
              <a:rPr lang="en-US" sz="1800" b="0" dirty="0"/>
              <a:t>(2 of 2)</a:t>
            </a:r>
          </a:p>
        </p:txBody>
      </p:sp>
      <p:sp>
        <p:nvSpPr>
          <p:cNvPr id="3" name="Content Placeholder 2"/>
          <p:cNvSpPr>
            <a:spLocks noGrp="1"/>
          </p:cNvSpPr>
          <p:nvPr>
            <p:ph idx="1"/>
          </p:nvPr>
        </p:nvSpPr>
        <p:spPr>
          <a:xfrm>
            <a:off x="457200" y="1003852"/>
            <a:ext cx="8229600" cy="4634948"/>
          </a:xfrm>
        </p:spPr>
        <p:txBody>
          <a:bodyPr/>
          <a:lstStyle/>
          <a:p>
            <a:pPr lvl="1"/>
            <a:r>
              <a:rPr lang="en-IN" sz="2400" dirty="0"/>
              <a:t>The International Monetary Fund (</a:t>
            </a:r>
            <a:r>
              <a:rPr lang="en-IN" sz="2400" spc="-300" dirty="0"/>
              <a:t>I M </a:t>
            </a:r>
            <a:r>
              <a:rPr lang="en-IN" sz="2400" dirty="0"/>
              <a:t>F) and the World Bank Group provide monetary support.</a:t>
            </a:r>
          </a:p>
          <a:p>
            <a:pPr lvl="1"/>
            <a:r>
              <a:rPr lang="en-IN" sz="2400" dirty="0"/>
              <a:t>The Organization for Economic Cooperation and Development assists its member countries with financial support.</a:t>
            </a:r>
          </a:p>
          <a:p>
            <a:pPr lvl="1"/>
            <a:r>
              <a:rPr lang="en-IN" sz="2400" dirty="0"/>
              <a:t>Pendulum is swinging back toward nationalism.</a:t>
            </a:r>
          </a:p>
          <a:p>
            <a:pPr lvl="1"/>
            <a:r>
              <a:rPr lang="en-IN" sz="2400" dirty="0"/>
              <a:t>Trump’s election on “America First” platform highlights the change.</a:t>
            </a:r>
          </a:p>
          <a:p>
            <a:pPr lvl="1"/>
            <a:r>
              <a:rPr lang="en-IN" sz="2400" dirty="0"/>
              <a:t>Britain votes to exit the </a:t>
            </a:r>
            <a:r>
              <a:rPr lang="en-IN" sz="2400" spc="-300" dirty="0"/>
              <a:t>E </a:t>
            </a:r>
            <a:r>
              <a:rPr lang="en-IN" sz="2400" dirty="0"/>
              <a:t>U (</a:t>
            </a:r>
            <a:r>
              <a:rPr lang="en-IN" sz="2400" dirty="0" err="1"/>
              <a:t>Brexit</a:t>
            </a:r>
            <a:r>
              <a:rPr lang="en-IN" sz="2400" dirty="0"/>
              <a:t>).</a:t>
            </a:r>
          </a:p>
          <a:p>
            <a:pPr lvl="1"/>
            <a:r>
              <a:rPr lang="en-IN" sz="2400" spc="-300" dirty="0"/>
              <a:t>T P </a:t>
            </a:r>
            <a:r>
              <a:rPr lang="en-IN" sz="2400" dirty="0" err="1"/>
              <a:t>P</a:t>
            </a:r>
            <a:r>
              <a:rPr lang="en-IN" sz="2400" dirty="0"/>
              <a:t> abandoned.</a:t>
            </a:r>
          </a:p>
          <a:p>
            <a:pPr lvl="1"/>
            <a:r>
              <a:rPr lang="en-IN" sz="2400" spc="-300" dirty="0"/>
              <a:t>N A F T </a:t>
            </a:r>
            <a:r>
              <a:rPr lang="en-IN" sz="2400" dirty="0"/>
              <a:t>A renegotiated.</a:t>
            </a:r>
          </a:p>
        </p:txBody>
      </p:sp>
    </p:spTree>
    <p:extLst>
      <p:ext uri="{BB962C8B-B14F-4D97-AF65-F5344CB8AC3E}">
        <p14:creationId xmlns:p14="http://schemas.microsoft.com/office/powerpoint/2010/main" val="9511215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A4D95-FBCD-47F6-99F5-9C7AD1FA89A5}"/>
              </a:ext>
            </a:extLst>
          </p:cNvPr>
          <p:cNvSpPr>
            <a:spLocks noGrp="1"/>
          </p:cNvSpPr>
          <p:nvPr>
            <p:ph type="title"/>
          </p:nvPr>
        </p:nvSpPr>
        <p:spPr>
          <a:xfrm>
            <a:off x="457200" y="148400"/>
            <a:ext cx="8229600" cy="550652"/>
          </a:xfrm>
        </p:spPr>
        <p:txBody>
          <a:bodyPr/>
          <a:lstStyle/>
          <a:p>
            <a:r>
              <a:rPr lang="en-US" dirty="0"/>
              <a:t>Review Learning Objective 4.3</a:t>
            </a:r>
          </a:p>
        </p:txBody>
      </p:sp>
      <p:sp>
        <p:nvSpPr>
          <p:cNvPr id="3" name="Content Placeholder 2">
            <a:extLst>
              <a:ext uri="{FF2B5EF4-FFF2-40B4-BE49-F238E27FC236}">
                <a16:creationId xmlns:a16="http://schemas.microsoft.com/office/drawing/2014/main" id="{DFC8A098-A9AD-4131-BE7C-307D00033E3B}"/>
              </a:ext>
            </a:extLst>
          </p:cNvPr>
          <p:cNvSpPr>
            <a:spLocks noGrp="1"/>
          </p:cNvSpPr>
          <p:nvPr>
            <p:ph idx="1"/>
          </p:nvPr>
        </p:nvSpPr>
        <p:spPr>
          <a:xfrm>
            <a:off x="457200" y="1003853"/>
            <a:ext cx="8229600" cy="4177748"/>
          </a:xfrm>
        </p:spPr>
        <p:txBody>
          <a:bodyPr/>
          <a:lstStyle/>
          <a:p>
            <a:r>
              <a:rPr lang="en-US" sz="2400" b="1" dirty="0"/>
              <a:t>Summarize the case for and against globalization.</a:t>
            </a:r>
          </a:p>
          <a:p>
            <a:r>
              <a:rPr lang="en-US" sz="2400" dirty="0"/>
              <a:t>FOR Globalization: Based on the law of comparative advantage that states nations are better off focusing production on goods they can produce with the lowest opportunity cost and then engage in trade to get other goods. All nations benefit when this happens.</a:t>
            </a:r>
          </a:p>
          <a:p>
            <a:r>
              <a:rPr lang="en-US" sz="2400" dirty="0"/>
              <a:t>AGAINST Globalization: Globalization is responsible for wage stagnation in developed nations since low-wage countries now produce most labor-intensive goods. It also increases income and wealth inequality.</a:t>
            </a:r>
          </a:p>
        </p:txBody>
      </p:sp>
    </p:spTree>
    <p:extLst>
      <p:ext uri="{BB962C8B-B14F-4D97-AF65-F5344CB8AC3E}">
        <p14:creationId xmlns:p14="http://schemas.microsoft.com/office/powerpoint/2010/main" val="6115329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Review Learning Objective 4.4 </a:t>
            </a:r>
            <a:endParaRPr lang="en-US" sz="1800" b="0" dirty="0"/>
          </a:p>
        </p:txBody>
      </p:sp>
      <p:sp>
        <p:nvSpPr>
          <p:cNvPr id="3" name="Content Placeholder 2"/>
          <p:cNvSpPr>
            <a:spLocks noGrp="1"/>
          </p:cNvSpPr>
          <p:nvPr>
            <p:ph idx="1"/>
          </p:nvPr>
        </p:nvSpPr>
        <p:spPr>
          <a:xfrm>
            <a:off x="457200" y="1003852"/>
            <a:ext cx="8229600" cy="4558747"/>
          </a:xfrm>
        </p:spPr>
        <p:txBody>
          <a:bodyPr/>
          <a:lstStyle/>
          <a:p>
            <a:r>
              <a:rPr lang="en-US" sz="2400" b="1" dirty="0">
                <a:cs typeface="Arial" pitchFamily="34" charset="0"/>
              </a:rPr>
              <a:t>Explain the different types of international organizations.</a:t>
            </a:r>
          </a:p>
          <a:p>
            <a:pPr lvl="1"/>
            <a:r>
              <a:rPr lang="en-US" sz="2400" dirty="0">
                <a:cs typeface="Arial"/>
              </a:rPr>
              <a:t>A multinational corporation—an international company that maintains operations in multiple countries.</a:t>
            </a:r>
            <a:endParaRPr lang="en-US" sz="2400" dirty="0"/>
          </a:p>
          <a:p>
            <a:pPr lvl="1"/>
            <a:r>
              <a:rPr lang="en-US" sz="2400" dirty="0">
                <a:cs typeface="Arial"/>
              </a:rPr>
              <a:t>A multidomestic organization—an </a:t>
            </a:r>
            <a:r>
              <a:rPr lang="en-US" sz="2400" spc="-300" dirty="0">
                <a:cs typeface="Arial"/>
              </a:rPr>
              <a:t>M N </a:t>
            </a:r>
            <a:r>
              <a:rPr lang="en-US" sz="2400" dirty="0">
                <a:cs typeface="Arial"/>
              </a:rPr>
              <a:t>C that decentralizes management and other decisions to the local country.</a:t>
            </a:r>
            <a:endParaRPr lang="en-US" sz="2400" dirty="0"/>
          </a:p>
          <a:p>
            <a:pPr lvl="1"/>
            <a:r>
              <a:rPr lang="en-US" sz="2400" dirty="0">
                <a:cs typeface="Arial"/>
              </a:rPr>
              <a:t>A global organization—an </a:t>
            </a:r>
            <a:r>
              <a:rPr lang="en-US" sz="2400" spc="-300" dirty="0">
                <a:cs typeface="Arial"/>
              </a:rPr>
              <a:t>M N </a:t>
            </a:r>
            <a:r>
              <a:rPr lang="en-US" sz="2400" dirty="0">
                <a:cs typeface="Arial"/>
              </a:rPr>
              <a:t>C that centralizes management and other decisions in the home country.</a:t>
            </a:r>
            <a:endParaRPr lang="en-US" sz="2400" dirty="0"/>
          </a:p>
          <a:p>
            <a:pPr lvl="1"/>
            <a:r>
              <a:rPr lang="en-US" sz="2400" dirty="0">
                <a:cs typeface="Arial"/>
              </a:rPr>
              <a:t>A transnational organization—an </a:t>
            </a:r>
            <a:r>
              <a:rPr lang="en-US" sz="2400" spc="-300" dirty="0">
                <a:cs typeface="Arial"/>
              </a:rPr>
              <a:t>M N </a:t>
            </a:r>
            <a:r>
              <a:rPr lang="en-US" sz="2400" dirty="0">
                <a:cs typeface="Arial"/>
              </a:rPr>
              <a:t>C that has eliminated artificial geographical barriers.</a:t>
            </a:r>
            <a:endParaRPr lang="en-US" sz="2400" dirty="0"/>
          </a:p>
        </p:txBody>
      </p:sp>
    </p:spTree>
    <p:extLst>
      <p:ext uri="{BB962C8B-B14F-4D97-AF65-F5344CB8AC3E}">
        <p14:creationId xmlns:p14="http://schemas.microsoft.com/office/powerpoint/2010/main" val="39874031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Review Learning Objective 4.5 </a:t>
            </a:r>
            <a:r>
              <a:rPr lang="en-US" sz="1800" b="0" dirty="0"/>
              <a:t>(1 of 2)</a:t>
            </a:r>
          </a:p>
        </p:txBody>
      </p:sp>
      <p:sp>
        <p:nvSpPr>
          <p:cNvPr id="3" name="Content Placeholder 2"/>
          <p:cNvSpPr>
            <a:spLocks noGrp="1"/>
          </p:cNvSpPr>
          <p:nvPr>
            <p:ph idx="1"/>
          </p:nvPr>
        </p:nvSpPr>
        <p:spPr>
          <a:xfrm>
            <a:off x="457200" y="1003852"/>
            <a:ext cx="8229600" cy="4558748"/>
          </a:xfrm>
        </p:spPr>
        <p:txBody>
          <a:bodyPr/>
          <a:lstStyle/>
          <a:p>
            <a:pPr marL="0" indent="-29718">
              <a:buNone/>
            </a:pPr>
            <a:r>
              <a:rPr lang="en-US" sz="2400" b="1" dirty="0">
                <a:cs typeface="Arial" pitchFamily="34" charset="0"/>
              </a:rPr>
              <a:t>Describe the structures and techniques organizations use as they go international. </a:t>
            </a:r>
          </a:p>
          <a:p>
            <a:pPr lvl="1"/>
            <a:r>
              <a:rPr lang="en-US" sz="2400" dirty="0">
                <a:cs typeface="Arial"/>
              </a:rPr>
              <a:t>Global sourcing: purchasing materials or labor from around the world wherever it is cheapest.</a:t>
            </a:r>
            <a:endParaRPr lang="en-US" sz="2400" dirty="0"/>
          </a:p>
          <a:p>
            <a:pPr lvl="1"/>
            <a:r>
              <a:rPr lang="en-US" sz="2400" dirty="0">
                <a:cs typeface="Arial"/>
              </a:rPr>
              <a:t>Exporting: making products domestically and selling them abroad.</a:t>
            </a:r>
            <a:endParaRPr lang="en-US" sz="2400" dirty="0"/>
          </a:p>
          <a:p>
            <a:pPr lvl="1"/>
            <a:r>
              <a:rPr lang="en-US" sz="2400" dirty="0">
                <a:cs typeface="Arial"/>
              </a:rPr>
              <a:t>Importing: acquiring products made abroad and selling them domestically.</a:t>
            </a:r>
            <a:endParaRPr lang="en-US" sz="2400" dirty="0"/>
          </a:p>
          <a:p>
            <a:pPr lvl="1"/>
            <a:r>
              <a:rPr lang="en-US" sz="2400" dirty="0">
                <a:cs typeface="Arial"/>
              </a:rPr>
              <a:t>Licensing: gives that organization the right to use the company’s brand name, technology, or product specifications.</a:t>
            </a:r>
            <a:endParaRPr lang="en-US" sz="2400" dirty="0"/>
          </a:p>
        </p:txBody>
      </p:sp>
    </p:spTree>
    <p:extLst>
      <p:ext uri="{BB962C8B-B14F-4D97-AF65-F5344CB8AC3E}">
        <p14:creationId xmlns:p14="http://schemas.microsoft.com/office/powerpoint/2010/main" val="33091795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Review Learning Objective 4.5 </a:t>
            </a:r>
            <a:r>
              <a:rPr lang="en-US" sz="1800" b="0" dirty="0"/>
              <a:t>(2 of 2)</a:t>
            </a:r>
          </a:p>
        </p:txBody>
      </p:sp>
      <p:sp>
        <p:nvSpPr>
          <p:cNvPr id="3" name="Content Placeholder 2"/>
          <p:cNvSpPr>
            <a:spLocks noGrp="1"/>
          </p:cNvSpPr>
          <p:nvPr>
            <p:ph idx="1"/>
          </p:nvPr>
        </p:nvSpPr>
        <p:spPr>
          <a:xfrm>
            <a:off x="457200" y="1003853"/>
            <a:ext cx="8229600" cy="4101548"/>
          </a:xfrm>
        </p:spPr>
        <p:txBody>
          <a:bodyPr/>
          <a:lstStyle/>
          <a:p>
            <a:pPr lvl="1"/>
            <a:r>
              <a:rPr lang="en-US" sz="2400" dirty="0">
                <a:cs typeface="Arial"/>
              </a:rPr>
              <a:t>Franchising: use another company’s name and operating methods.</a:t>
            </a:r>
            <a:endParaRPr lang="en-US" sz="2800" dirty="0"/>
          </a:p>
          <a:p>
            <a:pPr lvl="1"/>
            <a:r>
              <a:rPr lang="en-US" sz="2400" dirty="0">
                <a:cs typeface="Arial"/>
              </a:rPr>
              <a:t>Global strategic alliance: partnership between an organization and foreign company partners</a:t>
            </a:r>
            <a:endParaRPr lang="en-US" sz="2800" dirty="0"/>
          </a:p>
          <a:p>
            <a:pPr lvl="1"/>
            <a:r>
              <a:rPr lang="en-US" sz="2400" dirty="0">
                <a:cs typeface="Arial"/>
              </a:rPr>
              <a:t>Joint venture: a strategic alliance in which the partners agree to form a separate, independent organization for some business purpose</a:t>
            </a:r>
            <a:endParaRPr lang="en-US" sz="2800" dirty="0"/>
          </a:p>
          <a:p>
            <a:pPr lvl="1"/>
            <a:r>
              <a:rPr lang="en-US" sz="2400" dirty="0">
                <a:cs typeface="Arial"/>
              </a:rPr>
              <a:t>Foreign subsidiary: direct investment in a foreign country that a company creates by establishing a separate and independent facility or office</a:t>
            </a:r>
            <a:endParaRPr lang="en-US" sz="2800" dirty="0"/>
          </a:p>
        </p:txBody>
      </p:sp>
    </p:spTree>
    <p:extLst>
      <p:ext uri="{BB962C8B-B14F-4D97-AF65-F5344CB8AC3E}">
        <p14:creationId xmlns:p14="http://schemas.microsoft.com/office/powerpoint/2010/main" val="81788963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22828"/>
          </a:xfrm>
        </p:spPr>
        <p:txBody>
          <a:bodyPr/>
          <a:lstStyle/>
          <a:p>
            <a:r>
              <a:rPr lang="en-US" dirty="0"/>
              <a:t>Review Learning Objective 4.6 </a:t>
            </a:r>
            <a:r>
              <a:rPr lang="en-US" sz="1800" b="0" dirty="0"/>
              <a:t>(1 of 2)</a:t>
            </a:r>
          </a:p>
        </p:txBody>
      </p:sp>
      <p:sp>
        <p:nvSpPr>
          <p:cNvPr id="3" name="Content Placeholder 2"/>
          <p:cNvSpPr>
            <a:spLocks noGrp="1"/>
          </p:cNvSpPr>
          <p:nvPr>
            <p:ph idx="1"/>
          </p:nvPr>
        </p:nvSpPr>
        <p:spPr>
          <a:xfrm>
            <a:off x="457200" y="1003852"/>
            <a:ext cx="8229600" cy="3263348"/>
          </a:xfrm>
        </p:spPr>
        <p:txBody>
          <a:bodyPr/>
          <a:lstStyle/>
          <a:p>
            <a:pPr eaLnBrk="0" hangingPunct="0"/>
            <a:r>
              <a:rPr lang="en-US" sz="2400" b="1" dirty="0">
                <a:cs typeface="Arial"/>
              </a:rPr>
              <a:t>Explain the relevance of the political/legal, economic, and cultural environments to global business.</a:t>
            </a:r>
          </a:p>
          <a:p>
            <a:pPr lvl="1"/>
            <a:r>
              <a:rPr lang="en-US" sz="2400" dirty="0">
                <a:cs typeface="Arial"/>
              </a:rPr>
              <a:t>The laws and political stability of a country are issues in the global political/legal environment with which managers must be familiar</a:t>
            </a:r>
            <a:endParaRPr lang="en-US" sz="2400" dirty="0"/>
          </a:p>
          <a:p>
            <a:pPr lvl="1"/>
            <a:r>
              <a:rPr lang="en-US" sz="2400" dirty="0">
                <a:cs typeface="Arial"/>
              </a:rPr>
              <a:t>Managers must be aware of a country’s economic issues such as currency exchange rates, inflation rates, and tax policies.</a:t>
            </a:r>
            <a:endParaRPr lang="en-US" sz="2400" dirty="0"/>
          </a:p>
        </p:txBody>
      </p:sp>
    </p:spTree>
    <p:extLst>
      <p:ext uri="{BB962C8B-B14F-4D97-AF65-F5344CB8AC3E}">
        <p14:creationId xmlns:p14="http://schemas.microsoft.com/office/powerpoint/2010/main" val="180538061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5652"/>
            <a:ext cx="8229600" cy="550652"/>
          </a:xfrm>
        </p:spPr>
        <p:txBody>
          <a:bodyPr/>
          <a:lstStyle/>
          <a:p>
            <a:r>
              <a:rPr lang="en-US" dirty="0"/>
              <a:t>Review Learning Objective 4.6 </a:t>
            </a:r>
            <a:r>
              <a:rPr lang="en-US" sz="1800" b="0" dirty="0"/>
              <a:t>(2 of 2)</a:t>
            </a:r>
          </a:p>
        </p:txBody>
      </p:sp>
      <p:sp>
        <p:nvSpPr>
          <p:cNvPr id="3" name="Content Placeholder 2"/>
          <p:cNvSpPr>
            <a:spLocks noGrp="1"/>
          </p:cNvSpPr>
          <p:nvPr>
            <p:ph idx="1"/>
          </p:nvPr>
        </p:nvSpPr>
        <p:spPr>
          <a:xfrm>
            <a:off x="457200" y="1003852"/>
            <a:ext cx="8229600" cy="2425148"/>
          </a:xfrm>
        </p:spPr>
        <p:txBody>
          <a:bodyPr/>
          <a:lstStyle/>
          <a:p>
            <a:pPr lvl="1"/>
            <a:r>
              <a:rPr lang="en-IN" sz="2400" dirty="0"/>
              <a:t>Geert Hofstede identified five dimensions for assessing a country’s culture: individualism-collectivism, power distance, uncertainty avoidance, achievement-nurturing, and long-term/short-term orientation.</a:t>
            </a:r>
          </a:p>
          <a:p>
            <a:pPr lvl="1"/>
            <a:r>
              <a:rPr lang="en-IN" sz="2400" dirty="0"/>
              <a:t>The </a:t>
            </a:r>
            <a:r>
              <a:rPr lang="en-IN" sz="2400" spc="-300" dirty="0"/>
              <a:t>G L O B </a:t>
            </a:r>
            <a:r>
              <a:rPr lang="en-IN" sz="2400" dirty="0"/>
              <a:t>E studies identified nine dimensions for assessing country cultures.</a:t>
            </a:r>
          </a:p>
        </p:txBody>
      </p:sp>
    </p:spTree>
    <p:extLst>
      <p:ext uri="{BB962C8B-B14F-4D97-AF65-F5344CB8AC3E}">
        <p14:creationId xmlns:p14="http://schemas.microsoft.com/office/powerpoint/2010/main" val="552227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7CE4B-E763-4AAB-BF99-EE0D53BA8FA0}"/>
              </a:ext>
            </a:extLst>
          </p:cNvPr>
          <p:cNvSpPr>
            <a:spLocks noGrp="1"/>
          </p:cNvSpPr>
          <p:nvPr>
            <p:ph type="title"/>
          </p:nvPr>
        </p:nvSpPr>
        <p:spPr>
          <a:xfrm>
            <a:off x="457200" y="165652"/>
            <a:ext cx="8229600" cy="550652"/>
          </a:xfrm>
        </p:spPr>
        <p:txBody>
          <a:bodyPr/>
          <a:lstStyle/>
          <a:p>
            <a:r>
              <a:rPr lang="en-US" dirty="0"/>
              <a:t>Globalization Highlights</a:t>
            </a:r>
          </a:p>
        </p:txBody>
      </p:sp>
      <p:sp>
        <p:nvSpPr>
          <p:cNvPr id="3" name="Content Placeholder 2">
            <a:extLst>
              <a:ext uri="{FF2B5EF4-FFF2-40B4-BE49-F238E27FC236}">
                <a16:creationId xmlns:a16="http://schemas.microsoft.com/office/drawing/2014/main" id="{C8C46975-4E65-4CFE-A7A9-7CF5B9385A30}"/>
              </a:ext>
            </a:extLst>
          </p:cNvPr>
          <p:cNvSpPr>
            <a:spLocks noGrp="1"/>
          </p:cNvSpPr>
          <p:nvPr>
            <p:ph idx="1"/>
          </p:nvPr>
        </p:nvSpPr>
        <p:spPr>
          <a:xfrm>
            <a:off x="457200" y="1003853"/>
            <a:ext cx="8229600" cy="1967948"/>
          </a:xfrm>
        </p:spPr>
        <p:txBody>
          <a:bodyPr/>
          <a:lstStyle/>
          <a:p>
            <a:r>
              <a:rPr lang="en-US" sz="2400" dirty="0"/>
              <a:t>After </a:t>
            </a:r>
            <a:r>
              <a:rPr lang="en-US" sz="2400" spc="-300" dirty="0"/>
              <a:t>W </a:t>
            </a:r>
            <a:r>
              <a:rPr lang="en-US" sz="2400" spc="-300" dirty="0" err="1"/>
              <a:t>W</a:t>
            </a:r>
            <a:r>
              <a:rPr lang="en-US" sz="2400" spc="-300" dirty="0"/>
              <a:t> </a:t>
            </a:r>
            <a:r>
              <a:rPr lang="en-US" sz="2400" dirty="0"/>
              <a:t>I nations became more protectionist</a:t>
            </a:r>
          </a:p>
          <a:p>
            <a:r>
              <a:rPr lang="en-US" sz="2400" dirty="0"/>
              <a:t>After </a:t>
            </a:r>
            <a:r>
              <a:rPr lang="en-US" sz="2400" spc="-300" dirty="0"/>
              <a:t>W </a:t>
            </a:r>
            <a:r>
              <a:rPr lang="en-US" sz="2400" spc="-300" dirty="0" err="1"/>
              <a:t>W</a:t>
            </a:r>
            <a:r>
              <a:rPr lang="en-US" sz="2400" spc="-300" dirty="0"/>
              <a:t> I </a:t>
            </a:r>
            <a:r>
              <a:rPr lang="en-US" sz="2400" dirty="0" err="1"/>
              <a:t>I</a:t>
            </a:r>
            <a:r>
              <a:rPr lang="en-US" sz="2400" dirty="0"/>
              <a:t> the trend toward globalization started</a:t>
            </a:r>
          </a:p>
          <a:p>
            <a:r>
              <a:rPr lang="en-US" sz="2400" dirty="0"/>
              <a:t>Numerous agreements, institutions, and events pushed for globalization</a:t>
            </a:r>
          </a:p>
        </p:txBody>
      </p:sp>
    </p:spTree>
    <p:extLst>
      <p:ext uri="{BB962C8B-B14F-4D97-AF65-F5344CB8AC3E}">
        <p14:creationId xmlns:p14="http://schemas.microsoft.com/office/powerpoint/2010/main" val="3819955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50652"/>
          </a:xfrm>
        </p:spPr>
        <p:txBody>
          <a:bodyPr/>
          <a:lstStyle/>
          <a:p>
            <a:r>
              <a:rPr lang="en-US" dirty="0"/>
              <a:t>Global Trade Mechanisms</a:t>
            </a:r>
          </a:p>
        </p:txBody>
      </p:sp>
      <p:sp>
        <p:nvSpPr>
          <p:cNvPr id="3" name="Content Placeholder 2"/>
          <p:cNvSpPr>
            <a:spLocks noGrp="1"/>
          </p:cNvSpPr>
          <p:nvPr>
            <p:ph idx="1"/>
          </p:nvPr>
        </p:nvSpPr>
        <p:spPr>
          <a:xfrm>
            <a:off x="457200" y="1003853"/>
            <a:ext cx="8229600" cy="3110948"/>
          </a:xfrm>
        </p:spPr>
        <p:txBody>
          <a:bodyPr/>
          <a:lstStyle/>
          <a:p>
            <a:pPr>
              <a:buFont typeface="Arial"/>
              <a:buChar char="•"/>
            </a:pPr>
            <a:r>
              <a:rPr lang="en-US" sz="2400" dirty="0">
                <a:latin typeface="Arial" pitchFamily="34" charset="0"/>
                <a:cs typeface="Arial" pitchFamily="34" charset="0"/>
              </a:rPr>
              <a:t>World Trade Organization (</a:t>
            </a:r>
            <a:r>
              <a:rPr lang="en-US" sz="2400" spc="-300" dirty="0"/>
              <a:t>W T </a:t>
            </a:r>
            <a:r>
              <a:rPr lang="en-US" sz="2400" dirty="0">
                <a:latin typeface="Arial" pitchFamily="34" charset="0"/>
                <a:cs typeface="Arial" pitchFamily="34" charset="0"/>
              </a:rPr>
              <a:t>O)</a:t>
            </a:r>
          </a:p>
          <a:p>
            <a:pPr>
              <a:buFont typeface="Arial"/>
              <a:buChar char="•"/>
            </a:pPr>
            <a:r>
              <a:rPr lang="en-US" sz="2400" dirty="0">
                <a:latin typeface="Arial" pitchFamily="34" charset="0"/>
                <a:cs typeface="Arial" pitchFamily="34" charset="0"/>
              </a:rPr>
              <a:t>International Monetary Fund (</a:t>
            </a:r>
            <a:r>
              <a:rPr lang="en-US" sz="2400" spc="-300" dirty="0"/>
              <a:t>I M </a:t>
            </a:r>
            <a:r>
              <a:rPr lang="en-US" sz="2400" dirty="0">
                <a:latin typeface="Arial" pitchFamily="34" charset="0"/>
                <a:cs typeface="Arial" pitchFamily="34" charset="0"/>
              </a:rPr>
              <a:t>F)</a:t>
            </a:r>
          </a:p>
          <a:p>
            <a:pPr>
              <a:buFont typeface="Arial"/>
              <a:buChar char="•"/>
            </a:pPr>
            <a:r>
              <a:rPr lang="en-US" sz="2400" dirty="0">
                <a:latin typeface="Arial" pitchFamily="34" charset="0"/>
                <a:cs typeface="Arial" pitchFamily="34" charset="0"/>
              </a:rPr>
              <a:t>World Bank Group</a:t>
            </a:r>
          </a:p>
          <a:p>
            <a:pPr>
              <a:buFont typeface="Arial"/>
              <a:buChar char="•"/>
            </a:pPr>
            <a:r>
              <a:rPr lang="en-US" sz="2400" dirty="0">
                <a:latin typeface="Arial" pitchFamily="34" charset="0"/>
                <a:cs typeface="Arial" pitchFamily="34" charset="0"/>
              </a:rPr>
              <a:t>General Agreement on Tariffs and Trade (</a:t>
            </a:r>
            <a:r>
              <a:rPr lang="en-US" sz="2400" spc="-300" dirty="0"/>
              <a:t>G A T </a:t>
            </a:r>
            <a:r>
              <a:rPr lang="en-US" sz="2400" dirty="0">
                <a:latin typeface="Arial" pitchFamily="34" charset="0"/>
                <a:cs typeface="Arial" pitchFamily="34" charset="0"/>
              </a:rPr>
              <a:t>T)</a:t>
            </a:r>
          </a:p>
          <a:p>
            <a:pPr>
              <a:buFont typeface="Arial"/>
              <a:buChar char="•"/>
            </a:pPr>
            <a:r>
              <a:rPr lang="en-US" sz="2400" dirty="0">
                <a:latin typeface="Arial" pitchFamily="34" charset="0"/>
                <a:cs typeface="Arial" pitchFamily="34" charset="0"/>
              </a:rPr>
              <a:t>Organization for Economic Cooperation and Development (</a:t>
            </a:r>
            <a:r>
              <a:rPr lang="en-US" sz="2400" spc="-300" dirty="0"/>
              <a:t>O E C </a:t>
            </a:r>
            <a:r>
              <a:rPr lang="en-US" sz="2400" dirty="0">
                <a:latin typeface="Arial" pitchFamily="34" charset="0"/>
                <a:cs typeface="Arial" pitchFamily="34" charset="0"/>
              </a:rPr>
              <a:t>D)</a:t>
            </a:r>
          </a:p>
        </p:txBody>
      </p:sp>
    </p:spTree>
    <p:extLst>
      <p:ext uri="{BB962C8B-B14F-4D97-AF65-F5344CB8AC3E}">
        <p14:creationId xmlns:p14="http://schemas.microsoft.com/office/powerpoint/2010/main" val="1509923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40080"/>
          </a:xfrm>
        </p:spPr>
        <p:txBody>
          <a:bodyPr/>
          <a:lstStyle/>
          <a:p>
            <a:r>
              <a:rPr lang="en-US" dirty="0"/>
              <a:t>World Trade Organization</a:t>
            </a:r>
          </a:p>
        </p:txBody>
      </p:sp>
      <p:sp>
        <p:nvSpPr>
          <p:cNvPr id="3" name="Content Placeholder 2"/>
          <p:cNvSpPr>
            <a:spLocks noGrp="1"/>
          </p:cNvSpPr>
          <p:nvPr>
            <p:ph idx="1"/>
          </p:nvPr>
        </p:nvSpPr>
        <p:spPr>
          <a:xfrm>
            <a:off x="457200" y="1003853"/>
            <a:ext cx="8229600" cy="1739348"/>
          </a:xfrm>
        </p:spPr>
        <p:txBody>
          <a:bodyPr/>
          <a:lstStyle/>
          <a:p>
            <a:r>
              <a:rPr lang="en-US" sz="2400" b="1" dirty="0">
                <a:latin typeface="Arial" pitchFamily="34" charset="0"/>
                <a:cs typeface="Arial" pitchFamily="34" charset="0"/>
              </a:rPr>
              <a:t>World Trade Organization (</a:t>
            </a:r>
            <a:r>
              <a:rPr lang="en-US" sz="2400" b="1" spc="-300" dirty="0">
                <a:latin typeface="Arial" pitchFamily="34" charset="0"/>
                <a:cs typeface="Arial" pitchFamily="34" charset="0"/>
              </a:rPr>
              <a:t>W T </a:t>
            </a:r>
            <a:r>
              <a:rPr lang="en-US" sz="2400" b="1" dirty="0">
                <a:latin typeface="Arial" pitchFamily="34" charset="0"/>
                <a:cs typeface="Arial" pitchFamily="34" charset="0"/>
              </a:rPr>
              <a:t>O)</a:t>
            </a:r>
            <a:r>
              <a:rPr lang="en-US" sz="2400" dirty="0">
                <a:latin typeface="Arial" pitchFamily="34" charset="0"/>
                <a:cs typeface="Arial" pitchFamily="34" charset="0"/>
              </a:rPr>
              <a:t>: </a:t>
            </a:r>
            <a:r>
              <a:rPr lang="en-US" sz="2400" dirty="0"/>
              <a:t>global organization of 161 countries that deals with the rules of trade among nations</a:t>
            </a:r>
          </a:p>
          <a:p>
            <a:pPr lvl="1"/>
            <a:r>
              <a:rPr lang="en-US" sz="2400" dirty="0">
                <a:latin typeface="Arial" pitchFamily="34" charset="0"/>
                <a:cs typeface="Arial" pitchFamily="34" charset="0"/>
              </a:rPr>
              <a:t>Essentially replaced </a:t>
            </a:r>
            <a:r>
              <a:rPr lang="en-US" sz="2400" spc="-300" dirty="0">
                <a:latin typeface="Arial" pitchFamily="34" charset="0"/>
                <a:cs typeface="Arial" pitchFamily="34" charset="0"/>
              </a:rPr>
              <a:t>G A T </a:t>
            </a:r>
            <a:r>
              <a:rPr lang="en-US" sz="2400" dirty="0" err="1">
                <a:latin typeface="Arial" pitchFamily="34" charset="0"/>
                <a:cs typeface="Arial" pitchFamily="34" charset="0"/>
              </a:rPr>
              <a:t>T</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84888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704" y="129208"/>
            <a:ext cx="8229600" cy="1097280"/>
          </a:xfrm>
        </p:spPr>
        <p:txBody>
          <a:bodyPr/>
          <a:lstStyle/>
          <a:p>
            <a:r>
              <a:rPr lang="en-US" sz="3600" dirty="0"/>
              <a:t>International Monetary Fund and World Bank Group</a:t>
            </a:r>
          </a:p>
        </p:txBody>
      </p:sp>
      <p:sp>
        <p:nvSpPr>
          <p:cNvPr id="3" name="Content Placeholder 2"/>
          <p:cNvSpPr>
            <a:spLocks noGrp="1"/>
          </p:cNvSpPr>
          <p:nvPr>
            <p:ph idx="1"/>
          </p:nvPr>
        </p:nvSpPr>
        <p:spPr>
          <a:xfrm>
            <a:off x="457200" y="1461052"/>
            <a:ext cx="8229600" cy="2895600"/>
          </a:xfrm>
        </p:spPr>
        <p:txBody>
          <a:bodyPr/>
          <a:lstStyle/>
          <a:p>
            <a:pPr>
              <a:buFont typeface="Arial"/>
              <a:buChar char="•"/>
            </a:pPr>
            <a:r>
              <a:rPr lang="en-US" sz="2400" b="1" dirty="0">
                <a:latin typeface="Arial" pitchFamily="34" charset="0"/>
                <a:cs typeface="Arial" pitchFamily="34" charset="0"/>
              </a:rPr>
              <a:t>International Monetary Fund (</a:t>
            </a:r>
            <a:r>
              <a:rPr lang="en-US" sz="2400" b="1" spc="-300" dirty="0">
                <a:latin typeface="Arial" pitchFamily="34" charset="0"/>
                <a:cs typeface="Arial" pitchFamily="34" charset="0"/>
              </a:rPr>
              <a:t>I M </a:t>
            </a:r>
            <a:r>
              <a:rPr lang="en-US" sz="2400" b="1" dirty="0">
                <a:latin typeface="Arial" pitchFamily="34" charset="0"/>
                <a:cs typeface="Arial" pitchFamily="34" charset="0"/>
              </a:rPr>
              <a:t>F)</a:t>
            </a:r>
            <a:r>
              <a:rPr lang="en-US" sz="2400" dirty="0">
                <a:latin typeface="Arial" pitchFamily="34" charset="0"/>
                <a:cs typeface="Arial" pitchFamily="34" charset="0"/>
              </a:rPr>
              <a:t>:</a:t>
            </a:r>
            <a:r>
              <a:rPr lang="en-US" sz="2400" b="1" dirty="0">
                <a:latin typeface="Arial" pitchFamily="34" charset="0"/>
                <a:cs typeface="Arial" pitchFamily="34" charset="0"/>
              </a:rPr>
              <a:t> </a:t>
            </a:r>
            <a:r>
              <a:rPr lang="en-US" sz="2400" dirty="0"/>
              <a:t>An organization of 188 countries that promotes international monetary cooperation and provides advice, loans, and technical assistance</a:t>
            </a:r>
          </a:p>
          <a:p>
            <a:pPr>
              <a:buFont typeface="Arial"/>
              <a:buChar char="•"/>
            </a:pPr>
            <a:r>
              <a:rPr lang="en-US" sz="2400" b="1" dirty="0"/>
              <a:t>World</a:t>
            </a:r>
            <a:r>
              <a:rPr lang="en-US" sz="2400" b="1" dirty="0">
                <a:latin typeface="Arial" pitchFamily="34" charset="0"/>
                <a:cs typeface="Arial" pitchFamily="34" charset="0"/>
              </a:rPr>
              <a:t> Bank Group</a:t>
            </a:r>
            <a:r>
              <a:rPr lang="en-US" sz="2400" dirty="0">
                <a:latin typeface="Arial" pitchFamily="34" charset="0"/>
                <a:cs typeface="Arial" pitchFamily="34" charset="0"/>
              </a:rPr>
              <a:t>: </a:t>
            </a:r>
            <a:r>
              <a:rPr lang="en-US" sz="2400" dirty="0"/>
              <a:t>a group of very closely associated institutions that provides financial and technical assistance to developing countries</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623519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0452" y="125896"/>
            <a:ext cx="8229600" cy="1097280"/>
          </a:xfrm>
        </p:spPr>
        <p:txBody>
          <a:bodyPr/>
          <a:lstStyle/>
          <a:p>
            <a:r>
              <a:rPr lang="en-US" dirty="0"/>
              <a:t>G</a:t>
            </a:r>
            <a:r>
              <a:rPr lang="en-US" spc="-400" dirty="0"/>
              <a:t> A T </a:t>
            </a:r>
            <a:r>
              <a:rPr lang="en-US" dirty="0" err="1"/>
              <a:t>T</a:t>
            </a:r>
            <a:r>
              <a:rPr lang="en-US" dirty="0"/>
              <a:t> and Organization for Economic Cooperation and Development</a:t>
            </a:r>
          </a:p>
        </p:txBody>
      </p:sp>
      <p:sp>
        <p:nvSpPr>
          <p:cNvPr id="3" name="Content Placeholder 2"/>
          <p:cNvSpPr>
            <a:spLocks noGrp="1"/>
          </p:cNvSpPr>
          <p:nvPr>
            <p:ph idx="1"/>
          </p:nvPr>
        </p:nvSpPr>
        <p:spPr>
          <a:xfrm>
            <a:off x="457200" y="1461052"/>
            <a:ext cx="8229600" cy="2590800"/>
          </a:xfrm>
        </p:spPr>
        <p:txBody>
          <a:bodyPr/>
          <a:lstStyle/>
          <a:p>
            <a:pPr>
              <a:buFont typeface="Arial"/>
              <a:buChar char="•"/>
            </a:pPr>
            <a:r>
              <a:rPr lang="en-US" sz="2400" b="1" spc="-300" dirty="0">
                <a:latin typeface="Arial" pitchFamily="34" charset="0"/>
                <a:cs typeface="Arial" pitchFamily="34" charset="0"/>
              </a:rPr>
              <a:t>G A T </a:t>
            </a:r>
            <a:r>
              <a:rPr lang="en-US" sz="2400" b="1" dirty="0">
                <a:latin typeface="Arial" pitchFamily="34" charset="0"/>
                <a:cs typeface="Arial" pitchFamily="34" charset="0"/>
              </a:rPr>
              <a:t>T: </a:t>
            </a:r>
            <a:r>
              <a:rPr lang="en-US" sz="2400" dirty="0">
                <a:latin typeface="Arial" pitchFamily="34" charset="0"/>
                <a:cs typeface="Arial" pitchFamily="34" charset="0"/>
              </a:rPr>
              <a:t>a 1948 agreement between countries to reduce or eliminate trade barriers</a:t>
            </a:r>
          </a:p>
          <a:p>
            <a:pPr>
              <a:buFont typeface="Arial"/>
              <a:buChar char="•"/>
            </a:pPr>
            <a:r>
              <a:rPr lang="en-US" sz="2400" b="1" dirty="0">
                <a:latin typeface="Arial" pitchFamily="34" charset="0"/>
                <a:cs typeface="Arial" pitchFamily="34" charset="0"/>
              </a:rPr>
              <a:t>Organization for Economic Cooperation and Development (</a:t>
            </a:r>
            <a:r>
              <a:rPr lang="en-US" sz="2400" b="1" spc="-300" dirty="0">
                <a:latin typeface="Arial" pitchFamily="34" charset="0"/>
                <a:cs typeface="Arial" pitchFamily="34" charset="0"/>
              </a:rPr>
              <a:t>O E C </a:t>
            </a:r>
            <a:r>
              <a:rPr lang="en-US" sz="2400" b="1" dirty="0">
                <a:latin typeface="Arial" pitchFamily="34" charset="0"/>
                <a:cs typeface="Arial" pitchFamily="34" charset="0"/>
              </a:rPr>
              <a:t>D)</a:t>
            </a:r>
            <a:r>
              <a:rPr lang="en-US" sz="2400" dirty="0">
                <a:latin typeface="Arial" pitchFamily="34" charset="0"/>
                <a:cs typeface="Arial" pitchFamily="34" charset="0"/>
              </a:rPr>
              <a:t>:</a:t>
            </a:r>
            <a:r>
              <a:rPr lang="en-US" sz="2400" b="1" dirty="0">
                <a:latin typeface="Arial" pitchFamily="34" charset="0"/>
                <a:cs typeface="Arial" pitchFamily="34" charset="0"/>
              </a:rPr>
              <a:t> </a:t>
            </a:r>
            <a:r>
              <a:rPr lang="en-US" sz="2400" dirty="0"/>
              <a:t>an international economic organization that helps its 34 member countries achieve sustainable economic growth and employment</a:t>
            </a: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570418244"/>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124</TotalTime>
  <Words>7456</Words>
  <Application>Microsoft Office PowerPoint</Application>
  <PresentationFormat>On-screen Show (4:3)</PresentationFormat>
  <Paragraphs>386</Paragraphs>
  <Slides>46</Slides>
  <Notes>46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Times New Roman</vt:lpstr>
      <vt:lpstr>Verdana</vt:lpstr>
      <vt:lpstr>Wingdings</vt:lpstr>
      <vt:lpstr>508 Lecture</vt:lpstr>
      <vt:lpstr>Management</vt:lpstr>
      <vt:lpstr>Learning Objectives</vt:lpstr>
      <vt:lpstr>What’s Your Global Perspective?</vt:lpstr>
      <vt:lpstr>Three Possible Global Attitudes</vt:lpstr>
      <vt:lpstr>Globalization Highlights</vt:lpstr>
      <vt:lpstr>Global Trade Mechanisms</vt:lpstr>
      <vt:lpstr>World Trade Organization</vt:lpstr>
      <vt:lpstr>International Monetary Fund and World Bank Group</vt:lpstr>
      <vt:lpstr>G A T T and Organization for Economic Cooperation and Development</vt:lpstr>
      <vt:lpstr>Association of Southeast Asian Nations           (A S E A N)</vt:lpstr>
      <vt:lpstr>Other Globalization Milestones</vt:lpstr>
      <vt:lpstr>Regional Trading Alliances</vt:lpstr>
      <vt:lpstr>The European Union</vt:lpstr>
      <vt:lpstr>Exhibit 4.1 European Union Map</vt:lpstr>
      <vt:lpstr>North American Free Trade Agreement        (N A F T A)</vt:lpstr>
      <vt:lpstr>Other Major Events Shaping Globalization</vt:lpstr>
      <vt:lpstr>Other Globalization Events</vt:lpstr>
      <vt:lpstr>Exhibit 4.2 Nationalism vs. Globalism Pendulum</vt:lpstr>
      <vt:lpstr>The Case for Globalization </vt:lpstr>
      <vt:lpstr>The Case Against Globalization</vt:lpstr>
      <vt:lpstr>Globalization Today and Managerial Implications</vt:lpstr>
      <vt:lpstr>Different Types of International Organizations</vt:lpstr>
      <vt:lpstr>How Organizations Go International</vt:lpstr>
      <vt:lpstr>Exhibit 4.3 How Organizations Go Global</vt:lpstr>
      <vt:lpstr>Going Global: Exporting and Importing</vt:lpstr>
      <vt:lpstr>Going Global: Licensing and Franchising</vt:lpstr>
      <vt:lpstr>Going Global: Strategic Alliances and Joint Ventures</vt:lpstr>
      <vt:lpstr>Going Global: Foreign Subsidiary</vt:lpstr>
      <vt:lpstr>Managing in a Global Environment</vt:lpstr>
      <vt:lpstr>Political/Legal Environment</vt:lpstr>
      <vt:lpstr>Economic Environment</vt:lpstr>
      <vt:lpstr>Cultural Environment</vt:lpstr>
      <vt:lpstr>Exhibit 4.4 What Are Americans Like?</vt:lpstr>
      <vt:lpstr>Exhibit 4.5 Hofstede’s Five Dimensions of National Culture</vt:lpstr>
      <vt:lpstr>Global Leadership and Organizational Behavior Effectiveness (G L O B E)</vt:lpstr>
      <vt:lpstr>Applying Cultural Guidelines</vt:lpstr>
      <vt:lpstr>Review Learning Objective 4.1 (1 of 2)</vt:lpstr>
      <vt:lpstr>Review Learning Objective 4.1 (2 of 2)</vt:lpstr>
      <vt:lpstr>Review Learning Objective 4.2 (1 of 2)</vt:lpstr>
      <vt:lpstr>Review Learning Objective 4.2 (2 of 2)</vt:lpstr>
      <vt:lpstr>Review Learning Objective 4.3</vt:lpstr>
      <vt:lpstr>Review Learning Objective 4.4 </vt:lpstr>
      <vt:lpstr>Review Learning Objective 4.5 (1 of 2)</vt:lpstr>
      <vt:lpstr>Review Learning Objective 4.5 (2 of 2)</vt:lpstr>
      <vt:lpstr>Review Learning Objective 4.6 (1 of 2)</vt:lpstr>
      <vt:lpstr>Review Learning Objective 4.6 (2 of 2)</vt:lpstr>
    </vt:vector>
  </TitlesOfParts>
  <Manager/>
  <Company>Pearson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Fifteenth edition, Chapter 4, Managing in a Global Environment</dc:title>
  <dc:subject/>
  <dc:creator>Stephen P. Robbins and Mary Coulter</dc:creator>
  <cp:keywords>Management</cp:keywords>
  <dc:description/>
  <cp:lastModifiedBy>Rakshit, Nikhil</cp:lastModifiedBy>
  <cp:revision>724</cp:revision>
  <dcterms:created xsi:type="dcterms:W3CDTF">2014-07-14T20:04:21Z</dcterms:created>
  <dcterms:modified xsi:type="dcterms:W3CDTF">2020-05-21T10:32:21Z</dcterms:modified>
  <cp:category/>
</cp:coreProperties>
</file>