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63" d="100"/>
          <a:sy n="63"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2066983-DCD2-46BE-B462-78DB7FD3F561}"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270684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066983-DCD2-46BE-B462-78DB7FD3F561}"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15438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066983-DCD2-46BE-B462-78DB7FD3F561}"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16153F-4D8A-4108-811F-B405CD17AE4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310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2066983-DCD2-46BE-B462-78DB7FD3F561}"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357436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2066983-DCD2-46BE-B462-78DB7FD3F561}"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16153F-4D8A-4108-811F-B405CD17AE4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430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92066983-DCD2-46BE-B462-78DB7FD3F561}"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3684651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066983-DCD2-46BE-B462-78DB7FD3F561}"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50751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066983-DCD2-46BE-B462-78DB7FD3F561}"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275418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066983-DCD2-46BE-B462-78DB7FD3F561}"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342217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066983-DCD2-46BE-B462-78DB7FD3F561}"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62192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2066983-DCD2-46BE-B462-78DB7FD3F561}"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235220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2066983-DCD2-46BE-B462-78DB7FD3F561}" type="datetimeFigureOut">
              <a:rPr lang="tr-TR" smtClean="0"/>
              <a:t>20.11.2017</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64960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2066983-DCD2-46BE-B462-78DB7FD3F561}" type="datetimeFigureOut">
              <a:rPr lang="tr-TR" smtClean="0"/>
              <a:t>20.11.2017</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428221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66983-DCD2-46BE-B462-78DB7FD3F561}" type="datetimeFigureOut">
              <a:rPr lang="tr-TR" smtClean="0"/>
              <a:t>20.11.2017</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334389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066983-DCD2-46BE-B462-78DB7FD3F561}"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13096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066983-DCD2-46BE-B462-78DB7FD3F561}"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16153F-4D8A-4108-811F-B405CD17AE4E}" type="slidenum">
              <a:rPr lang="tr-TR" smtClean="0"/>
              <a:t>‹#›</a:t>
            </a:fld>
            <a:endParaRPr lang="tr-TR"/>
          </a:p>
        </p:txBody>
      </p:sp>
    </p:spTree>
    <p:extLst>
      <p:ext uri="{BB962C8B-B14F-4D97-AF65-F5344CB8AC3E}">
        <p14:creationId xmlns:p14="http://schemas.microsoft.com/office/powerpoint/2010/main" val="97965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066983-DCD2-46BE-B462-78DB7FD3F561}" type="datetimeFigureOut">
              <a:rPr lang="tr-TR" smtClean="0"/>
              <a:t>20.11.2017</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916153F-4D8A-4108-811F-B405CD17AE4E}" type="slidenum">
              <a:rPr lang="tr-TR" smtClean="0"/>
              <a:t>‹#›</a:t>
            </a:fld>
            <a:endParaRPr lang="tr-TR"/>
          </a:p>
        </p:txBody>
      </p:sp>
    </p:spTree>
    <p:extLst>
      <p:ext uri="{BB962C8B-B14F-4D97-AF65-F5344CB8AC3E}">
        <p14:creationId xmlns:p14="http://schemas.microsoft.com/office/powerpoint/2010/main" val="28316581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0"/>
            <a:ext cx="8915399" cy="899159"/>
          </a:xfrm>
        </p:spPr>
        <p:txBody>
          <a:bodyPr>
            <a:normAutofit fontScale="90000"/>
          </a:bodyPr>
          <a:lstStyle/>
          <a:p>
            <a:pPr algn="ctr"/>
            <a:r>
              <a:rPr lang="tr-TR" sz="4000" b="1" dirty="0" smtClean="0"/>
              <a:t>BEZEMELER </a:t>
            </a:r>
            <a:r>
              <a:rPr lang="tr-TR" sz="3600" b="1" dirty="0" smtClean="0"/>
              <a:t/>
            </a:r>
            <a:br>
              <a:rPr lang="tr-TR" sz="3600" b="1" dirty="0" smtClean="0"/>
            </a:br>
            <a:r>
              <a:rPr lang="tr-TR" sz="2000" b="1" dirty="0" smtClean="0"/>
              <a:t>BEZEME YAPIMINI ETKİLEYEN UNSURLAR</a:t>
            </a:r>
            <a:endParaRPr lang="tr-TR" sz="2000" dirty="0"/>
          </a:p>
        </p:txBody>
      </p:sp>
      <p:sp>
        <p:nvSpPr>
          <p:cNvPr id="3" name="Alt Başlık 2"/>
          <p:cNvSpPr>
            <a:spLocks noGrp="1"/>
          </p:cNvSpPr>
          <p:nvPr>
            <p:ph type="subTitle" idx="1"/>
          </p:nvPr>
        </p:nvSpPr>
        <p:spPr>
          <a:xfrm>
            <a:off x="1066801" y="1127760"/>
            <a:ext cx="10437812" cy="5273039"/>
          </a:xfrm>
        </p:spPr>
        <p:txBody>
          <a:bodyPr/>
          <a:lstStyle/>
          <a:p>
            <a:pPr marL="342900" indent="-342900">
              <a:buAutoNum type="arabicPeriod"/>
            </a:pPr>
            <a:r>
              <a:rPr lang="tr-TR" b="1" dirty="0" smtClean="0">
                <a:solidFill>
                  <a:srgbClr val="002060"/>
                </a:solidFill>
              </a:rPr>
              <a:t>İşlenecek yüzeyin biçim özellikler</a:t>
            </a:r>
          </a:p>
          <a:p>
            <a:r>
              <a:rPr lang="tr-TR" b="1" dirty="0" smtClean="0"/>
              <a:t>	</a:t>
            </a:r>
            <a:r>
              <a:rPr lang="tr-TR" b="1" dirty="0" smtClean="0">
                <a:solidFill>
                  <a:srgbClr val="002060"/>
                </a:solidFill>
              </a:rPr>
              <a:t>* Düz yüzeyler: </a:t>
            </a:r>
            <a:r>
              <a:rPr lang="tr-TR" b="1" dirty="0" smtClean="0"/>
              <a:t>Düz yüzeyler uygulanacak bezemeler genelde geometrik ve serbest biçimlerde yer alır. Kompozisyonun bütünlüğü için örgeler herhangi bir yerinden kesilmemeli, köşe ve kenarlar uygun biçimde sınırlandırılmalıdır. Kenar suyu kullanılabilir. İzlenilecek mesafeye göre örgelerin boyutlarına dikkat edilmelidir.</a:t>
            </a:r>
          </a:p>
          <a:p>
            <a:r>
              <a:rPr lang="tr-TR" b="1" dirty="0"/>
              <a:t>	</a:t>
            </a:r>
            <a:r>
              <a:rPr lang="tr-TR" b="1" dirty="0" smtClean="0">
                <a:solidFill>
                  <a:srgbClr val="002060"/>
                </a:solidFill>
              </a:rPr>
              <a:t>* Yuvarlak yüzeyler: </a:t>
            </a:r>
            <a:r>
              <a:rPr lang="tr-TR" b="1" dirty="0" smtClean="0"/>
              <a:t>Çoğunlukla silindir, küre vb. hacimli eşyalara uygulanır. Yuvarlak ve eğri çizgili örgeler tercih edilir. Şeklin tümü eşyanın etrafını dolaşmadan görülebilmelidir.</a:t>
            </a:r>
          </a:p>
          <a:p>
            <a:r>
              <a:rPr lang="tr-TR" b="1" dirty="0" smtClean="0"/>
              <a:t>2</a:t>
            </a:r>
            <a:r>
              <a:rPr lang="tr-TR" b="1" dirty="0" smtClean="0">
                <a:solidFill>
                  <a:srgbClr val="002060"/>
                </a:solidFill>
              </a:rPr>
              <a:t>. İşlenecek yüzeyin özellikleri</a:t>
            </a:r>
          </a:p>
          <a:p>
            <a:r>
              <a:rPr lang="tr-TR" b="1" dirty="0" smtClean="0">
                <a:solidFill>
                  <a:schemeClr val="accent1"/>
                </a:solidFill>
              </a:rPr>
              <a:t>Ahşap, kumaş, taş, cam, metal gibi malzemelerin nitelik ve yüzey özellikleri bezemelerin yapımı için farklı olacaktır.</a:t>
            </a:r>
          </a:p>
          <a:p>
            <a:endParaRPr lang="tr-TR" b="1" dirty="0">
              <a:solidFill>
                <a:schemeClr val="accent1"/>
              </a:solidFill>
            </a:endParaRPr>
          </a:p>
          <a:p>
            <a:endParaRPr lang="tr-TR" b="1" dirty="0" smtClean="0">
              <a:solidFill>
                <a:schemeClr val="accent1"/>
              </a:solidFill>
            </a:endParaRPr>
          </a:p>
          <a:p>
            <a:r>
              <a:rPr lang="tr-TR" b="1" dirty="0" smtClean="0">
                <a:solidFill>
                  <a:schemeClr val="accent1"/>
                </a:solidFill>
              </a:rPr>
              <a:t>3.Bezeme işlenecek yüzeye uygun araçlarla işlenecektir. Cam, sedef, mozaik taşı gibi gereçlerde ayrıntılı çalışmalar güçtür.</a:t>
            </a:r>
            <a:endParaRPr lang="tr-TR" b="1" dirty="0">
              <a:solidFill>
                <a:schemeClr val="accent1"/>
              </a:solidFill>
            </a:endParaRPr>
          </a:p>
        </p:txBody>
      </p:sp>
    </p:spTree>
    <p:extLst>
      <p:ext uri="{BB962C8B-B14F-4D97-AF65-F5344CB8AC3E}">
        <p14:creationId xmlns:p14="http://schemas.microsoft.com/office/powerpoint/2010/main" val="424153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90846" y="426721"/>
            <a:ext cx="8915399" cy="685800"/>
          </a:xfrm>
        </p:spPr>
        <p:txBody>
          <a:bodyPr>
            <a:normAutofit/>
          </a:bodyPr>
          <a:lstStyle/>
          <a:p>
            <a:pPr algn="ctr"/>
            <a:r>
              <a:rPr lang="tr-TR" sz="1800" b="1" dirty="0" smtClean="0"/>
              <a:t>BEZEMEDE KONU ANLATIM BİÇİMLERİ</a:t>
            </a:r>
            <a:endParaRPr lang="tr-TR" sz="1800" dirty="0"/>
          </a:p>
        </p:txBody>
      </p:sp>
      <p:sp>
        <p:nvSpPr>
          <p:cNvPr id="3" name="Alt Başlık 2"/>
          <p:cNvSpPr>
            <a:spLocks noGrp="1"/>
          </p:cNvSpPr>
          <p:nvPr>
            <p:ph type="subTitle" idx="1"/>
          </p:nvPr>
        </p:nvSpPr>
        <p:spPr>
          <a:xfrm>
            <a:off x="792480" y="1508760"/>
            <a:ext cx="10712133" cy="4892039"/>
          </a:xfrm>
        </p:spPr>
        <p:txBody>
          <a:bodyPr>
            <a:normAutofit lnSpcReduction="10000"/>
          </a:bodyPr>
          <a:lstStyle/>
          <a:p>
            <a:pPr marL="342900" indent="-342900">
              <a:buAutoNum type="arabicPeriod"/>
            </a:pPr>
            <a:endParaRPr lang="tr-TR" b="1" dirty="0" smtClean="0">
              <a:solidFill>
                <a:schemeClr val="accent1"/>
              </a:solidFill>
            </a:endParaRPr>
          </a:p>
          <a:p>
            <a:pPr marL="342900" indent="-342900">
              <a:buAutoNum type="arabicPeriod"/>
            </a:pPr>
            <a:endParaRPr lang="tr-TR" b="1" dirty="0">
              <a:solidFill>
                <a:schemeClr val="accent1"/>
              </a:solidFill>
            </a:endParaRPr>
          </a:p>
          <a:p>
            <a:r>
              <a:rPr lang="tr-TR" b="1" dirty="0" smtClean="0">
                <a:solidFill>
                  <a:schemeClr val="accent1"/>
                </a:solidFill>
              </a:rPr>
              <a:t>1.Gerçek </a:t>
            </a:r>
            <a:r>
              <a:rPr lang="tr-TR" b="1" dirty="0" smtClean="0">
                <a:solidFill>
                  <a:schemeClr val="accent1"/>
                </a:solidFill>
              </a:rPr>
              <a:t>(doğal) anlatım</a:t>
            </a:r>
          </a:p>
          <a:p>
            <a:r>
              <a:rPr lang="tr-TR" b="1" dirty="0" smtClean="0">
                <a:solidFill>
                  <a:schemeClr val="accent1"/>
                </a:solidFill>
              </a:rPr>
              <a:t>2. Benzetme veya stilize anlatım</a:t>
            </a:r>
          </a:p>
          <a:p>
            <a:r>
              <a:rPr lang="tr-TR" b="1" dirty="0" smtClean="0">
                <a:solidFill>
                  <a:schemeClr val="accent1"/>
                </a:solidFill>
              </a:rPr>
              <a:t>3. Soyut anlatım</a:t>
            </a:r>
          </a:p>
          <a:p>
            <a:endParaRPr lang="tr-TR" b="1" dirty="0">
              <a:solidFill>
                <a:srgbClr val="002060"/>
              </a:solidFill>
            </a:endParaRPr>
          </a:p>
          <a:p>
            <a:pPr algn="ctr"/>
            <a:r>
              <a:rPr lang="tr-TR" b="1" dirty="0" smtClean="0">
                <a:solidFill>
                  <a:schemeClr val="tx2">
                    <a:lumMod val="60000"/>
                    <a:lumOff val="40000"/>
                  </a:schemeClr>
                </a:solidFill>
              </a:rPr>
              <a:t>          BEZEMELERİN YÜZEYE AKTARILMA YÖNTEMLERİ</a:t>
            </a:r>
          </a:p>
          <a:p>
            <a:pPr algn="ctr"/>
            <a:endParaRPr lang="tr-TR" b="1" dirty="0" smtClean="0">
              <a:solidFill>
                <a:schemeClr val="tx2">
                  <a:lumMod val="60000"/>
                  <a:lumOff val="40000"/>
                </a:schemeClr>
              </a:solidFill>
            </a:endParaRPr>
          </a:p>
          <a:p>
            <a:pPr algn="just"/>
            <a:r>
              <a:rPr lang="tr-TR" b="1" dirty="0">
                <a:solidFill>
                  <a:schemeClr val="tx2">
                    <a:lumMod val="60000"/>
                    <a:lumOff val="40000"/>
                  </a:schemeClr>
                </a:solidFill>
              </a:rPr>
              <a:t>	</a:t>
            </a:r>
            <a:r>
              <a:rPr lang="tr-TR" b="1" dirty="0" smtClean="0">
                <a:solidFill>
                  <a:schemeClr val="tx2">
                    <a:lumMod val="60000"/>
                    <a:lumOff val="40000"/>
                  </a:schemeClr>
                </a:solidFill>
              </a:rPr>
              <a:t>	</a:t>
            </a:r>
            <a:r>
              <a:rPr lang="tr-TR" b="1" dirty="0" smtClean="0">
                <a:solidFill>
                  <a:schemeClr val="accent1"/>
                </a:solidFill>
              </a:rPr>
              <a:t>1. Karbon kağıdı ile</a:t>
            </a:r>
          </a:p>
          <a:p>
            <a:pPr algn="just"/>
            <a:r>
              <a:rPr lang="tr-TR" b="1" dirty="0">
                <a:solidFill>
                  <a:schemeClr val="accent1"/>
                </a:solidFill>
              </a:rPr>
              <a:t>	</a:t>
            </a:r>
            <a:r>
              <a:rPr lang="tr-TR" b="1" dirty="0" smtClean="0">
                <a:solidFill>
                  <a:schemeClr val="accent1"/>
                </a:solidFill>
              </a:rPr>
              <a:t>	2. iğne delikli kalıplar ile</a:t>
            </a:r>
          </a:p>
          <a:p>
            <a:pPr algn="just"/>
            <a:r>
              <a:rPr lang="tr-TR" b="1" dirty="0">
                <a:solidFill>
                  <a:schemeClr val="accent1"/>
                </a:solidFill>
              </a:rPr>
              <a:t>	</a:t>
            </a:r>
            <a:r>
              <a:rPr lang="tr-TR" b="1" dirty="0" smtClean="0">
                <a:solidFill>
                  <a:schemeClr val="accent1"/>
                </a:solidFill>
              </a:rPr>
              <a:t>	3. Şablon kalıpla</a:t>
            </a:r>
          </a:p>
          <a:p>
            <a:pPr algn="just"/>
            <a:r>
              <a:rPr lang="tr-TR" b="1" dirty="0">
                <a:solidFill>
                  <a:schemeClr val="accent1"/>
                </a:solidFill>
              </a:rPr>
              <a:t>	</a:t>
            </a:r>
            <a:r>
              <a:rPr lang="tr-TR" b="1" dirty="0" smtClean="0">
                <a:solidFill>
                  <a:schemeClr val="accent1"/>
                </a:solidFill>
              </a:rPr>
              <a:t>	4. geometrik ölçülerle</a:t>
            </a:r>
          </a:p>
          <a:p>
            <a:pPr algn="just"/>
            <a:r>
              <a:rPr lang="tr-TR" b="1" dirty="0">
                <a:solidFill>
                  <a:schemeClr val="accent1"/>
                </a:solidFill>
              </a:rPr>
              <a:t>	</a:t>
            </a:r>
            <a:r>
              <a:rPr lang="tr-TR" b="1" dirty="0" smtClean="0">
                <a:solidFill>
                  <a:schemeClr val="accent1"/>
                </a:solidFill>
              </a:rPr>
              <a:t>	5. baskı, fotokopi, bilgisayar ile</a:t>
            </a:r>
          </a:p>
          <a:p>
            <a:endParaRPr lang="tr-TR" b="1" dirty="0">
              <a:solidFill>
                <a:schemeClr val="tx2">
                  <a:lumMod val="60000"/>
                  <a:lumOff val="40000"/>
                </a:schemeClr>
              </a:solidFill>
            </a:endParaRPr>
          </a:p>
        </p:txBody>
      </p:sp>
    </p:spTree>
    <p:extLst>
      <p:ext uri="{BB962C8B-B14F-4D97-AF65-F5344CB8AC3E}">
        <p14:creationId xmlns:p14="http://schemas.microsoft.com/office/powerpoint/2010/main" val="266614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1"/>
            <a:ext cx="8915399" cy="685800"/>
          </a:xfrm>
        </p:spPr>
        <p:txBody>
          <a:bodyPr>
            <a:normAutofit/>
          </a:bodyPr>
          <a:lstStyle/>
          <a:p>
            <a:r>
              <a:rPr lang="tr-TR" sz="3600" b="1" smtClean="0"/>
              <a:t>BEZEMELERDE DÜZENLENME SİSTEMLERİ</a:t>
            </a:r>
            <a:endParaRPr lang="tr-TR" sz="3600" dirty="0"/>
          </a:p>
        </p:txBody>
      </p:sp>
      <p:sp>
        <p:nvSpPr>
          <p:cNvPr id="3" name="Alt Başlık 2"/>
          <p:cNvSpPr>
            <a:spLocks noGrp="1"/>
          </p:cNvSpPr>
          <p:nvPr>
            <p:ph type="subTitle" idx="1"/>
          </p:nvPr>
        </p:nvSpPr>
        <p:spPr>
          <a:xfrm>
            <a:off x="1752601" y="1608669"/>
            <a:ext cx="4754879" cy="4328160"/>
          </a:xfrm>
        </p:spPr>
        <p:txBody>
          <a:bodyPr/>
          <a:lstStyle/>
          <a:p>
            <a:pPr algn="just"/>
            <a:r>
              <a:rPr lang="tr-TR" sz="2000" b="1" dirty="0"/>
              <a:t>B</a:t>
            </a:r>
            <a:r>
              <a:rPr lang="tr-TR" sz="2000" b="1" dirty="0" smtClean="0"/>
              <a:t>ezeme hazırlanmasında </a:t>
            </a:r>
            <a:r>
              <a:rPr lang="tr-TR" sz="2000" b="1" dirty="0"/>
              <a:t>örgeler </a:t>
            </a:r>
            <a:r>
              <a:rPr lang="tr-TR" sz="2000" b="1" dirty="0" smtClean="0"/>
              <a:t>yedi şekilde düzenlenmektedir</a:t>
            </a:r>
            <a:r>
              <a:rPr lang="tr-TR" sz="2000" b="1" dirty="0" smtClean="0"/>
              <a:t>.</a:t>
            </a:r>
          </a:p>
          <a:p>
            <a:pPr algn="just"/>
            <a:endParaRPr lang="tr-TR" sz="2000" b="1" dirty="0" smtClean="0"/>
          </a:p>
          <a:p>
            <a:pPr algn="just"/>
            <a:r>
              <a:rPr lang="tr-TR" sz="2000" b="1" dirty="0" smtClean="0"/>
              <a:t>1. YİNELEME (TEKRAR):Örgeler belli aralıklarla yan yana getirilerek yüzey bezenir. Örgelerin başlangıç bitiş arasında farklı biçimler oluşturulabilir. Daha çok kenar bezemelerinde kullanılır</a:t>
            </a:r>
            <a:r>
              <a:rPr lang="tr-TR" b="1" dirty="0" smtClean="0"/>
              <a:t>.</a:t>
            </a:r>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60395" y="2179744"/>
            <a:ext cx="4809068" cy="2705101"/>
          </a:xfrm>
          <a:prstGeom prst="rect">
            <a:avLst/>
          </a:prstGeom>
        </p:spPr>
      </p:pic>
    </p:spTree>
    <p:extLst>
      <p:ext uri="{BB962C8B-B14F-4D97-AF65-F5344CB8AC3E}">
        <p14:creationId xmlns:p14="http://schemas.microsoft.com/office/powerpoint/2010/main" val="635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1"/>
            <a:ext cx="8915399" cy="685800"/>
          </a:xfrm>
        </p:spPr>
        <p:txBody>
          <a:bodyPr>
            <a:normAutofit/>
          </a:bodyPr>
          <a:lstStyle/>
          <a:p>
            <a:r>
              <a:rPr lang="tr-TR" sz="3600" b="1" dirty="0" smtClean="0"/>
              <a:t>BEZEMELERDE DÜZENLENME SİSTEMLERİ</a:t>
            </a:r>
            <a:endParaRPr lang="tr-TR" sz="3600" dirty="0"/>
          </a:p>
        </p:txBody>
      </p:sp>
      <p:sp>
        <p:nvSpPr>
          <p:cNvPr id="3" name="Alt Başlık 2"/>
          <p:cNvSpPr>
            <a:spLocks noGrp="1"/>
          </p:cNvSpPr>
          <p:nvPr>
            <p:ph type="subTitle" idx="1"/>
          </p:nvPr>
        </p:nvSpPr>
        <p:spPr>
          <a:xfrm>
            <a:off x="2438401" y="1813560"/>
            <a:ext cx="3566159" cy="3855720"/>
          </a:xfrm>
        </p:spPr>
        <p:txBody>
          <a:bodyPr>
            <a:normAutofit/>
          </a:bodyPr>
          <a:lstStyle/>
          <a:p>
            <a:pPr algn="just"/>
            <a:r>
              <a:rPr lang="tr-TR" sz="2000" b="1" dirty="0" smtClean="0"/>
              <a:t>2. ULAMA: Örgeler belli aralıklarla yan yana getirilerek yüzey bezenir. Örgelerin başlangıç bitiş arasında farklı biçimler oluşturulabilir. Daha çok kenar bezemelerinde kullanılır.</a:t>
            </a: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68372" y="2426972"/>
            <a:ext cx="5154918" cy="3025137"/>
          </a:xfrm>
          <a:prstGeom prst="rect">
            <a:avLst/>
          </a:prstGeom>
        </p:spPr>
      </p:pic>
    </p:spTree>
    <p:extLst>
      <p:ext uri="{BB962C8B-B14F-4D97-AF65-F5344CB8AC3E}">
        <p14:creationId xmlns:p14="http://schemas.microsoft.com/office/powerpoint/2010/main" val="85906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1"/>
            <a:ext cx="8915399" cy="685800"/>
          </a:xfrm>
        </p:spPr>
        <p:txBody>
          <a:bodyPr>
            <a:normAutofit/>
          </a:bodyPr>
          <a:lstStyle/>
          <a:p>
            <a:r>
              <a:rPr lang="tr-TR" sz="3600" b="1" dirty="0" smtClean="0"/>
              <a:t>BEZEMELERDE DÜZENLENME SİSTEMLERİ</a:t>
            </a:r>
            <a:endParaRPr lang="tr-TR" sz="3600" dirty="0"/>
          </a:p>
        </p:txBody>
      </p:sp>
      <p:sp>
        <p:nvSpPr>
          <p:cNvPr id="3" name="Alt Başlık 2"/>
          <p:cNvSpPr>
            <a:spLocks noGrp="1"/>
          </p:cNvSpPr>
          <p:nvPr>
            <p:ph type="subTitle" idx="1"/>
          </p:nvPr>
        </p:nvSpPr>
        <p:spPr>
          <a:xfrm>
            <a:off x="1066801" y="1127760"/>
            <a:ext cx="10437812" cy="5273039"/>
          </a:xfrm>
        </p:spPr>
        <p:txBody>
          <a:bodyPr>
            <a:normAutofit/>
          </a:bodyPr>
          <a:lstStyle/>
          <a:p>
            <a:pPr algn="just"/>
            <a:r>
              <a:rPr lang="tr-TR" sz="2000" b="1" dirty="0" smtClean="0"/>
              <a:t>3. ATLAMA: Örgeler belli aralıklarla yan yana getirilerek yüzey bezenir. Örgelerin başlangıç bitiş arasında farklı biçimler oluşturulabilir. Daha çok kenar bezemelerinde kullanılır.</a:t>
            </a: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333" y="2339542"/>
            <a:ext cx="7484427" cy="3408235"/>
          </a:xfrm>
          <a:prstGeom prst="rect">
            <a:avLst/>
          </a:prstGeom>
        </p:spPr>
      </p:pic>
    </p:spTree>
    <p:extLst>
      <p:ext uri="{BB962C8B-B14F-4D97-AF65-F5344CB8AC3E}">
        <p14:creationId xmlns:p14="http://schemas.microsoft.com/office/powerpoint/2010/main" val="310777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1"/>
            <a:ext cx="8915399" cy="685800"/>
          </a:xfrm>
        </p:spPr>
        <p:txBody>
          <a:bodyPr>
            <a:normAutofit/>
          </a:bodyPr>
          <a:lstStyle/>
          <a:p>
            <a:r>
              <a:rPr lang="tr-TR" sz="3600" b="1" dirty="0" smtClean="0"/>
              <a:t>BEZEMELERDE DÜZENLENME SİSTEMLERİ</a:t>
            </a:r>
            <a:endParaRPr lang="tr-TR" sz="3600" dirty="0"/>
          </a:p>
        </p:txBody>
      </p:sp>
      <p:sp>
        <p:nvSpPr>
          <p:cNvPr id="3" name="Alt Başlık 2"/>
          <p:cNvSpPr>
            <a:spLocks noGrp="1"/>
          </p:cNvSpPr>
          <p:nvPr>
            <p:ph type="subTitle" idx="1"/>
          </p:nvPr>
        </p:nvSpPr>
        <p:spPr>
          <a:xfrm>
            <a:off x="2099946" y="1496270"/>
            <a:ext cx="3611879" cy="3977640"/>
          </a:xfrm>
        </p:spPr>
        <p:txBody>
          <a:bodyPr>
            <a:normAutofit/>
          </a:bodyPr>
          <a:lstStyle/>
          <a:p>
            <a:pPr algn="just"/>
            <a:r>
              <a:rPr lang="tr-TR" sz="2000" b="1" dirty="0" smtClean="0"/>
              <a:t>4. BÜYÜTME: Örgeler aşamalı olarak büyültülür. Genellikle gittikçe daralan veya genişleyen yüzeyler için uygulanır. </a:t>
            </a: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98902" y="2134741"/>
            <a:ext cx="4928765" cy="3450951"/>
          </a:xfrm>
          <a:prstGeom prst="rect">
            <a:avLst/>
          </a:prstGeom>
        </p:spPr>
      </p:pic>
    </p:spTree>
    <p:extLst>
      <p:ext uri="{BB962C8B-B14F-4D97-AF65-F5344CB8AC3E}">
        <p14:creationId xmlns:p14="http://schemas.microsoft.com/office/powerpoint/2010/main" val="293990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1"/>
            <a:ext cx="8915399" cy="685800"/>
          </a:xfrm>
        </p:spPr>
        <p:txBody>
          <a:bodyPr>
            <a:normAutofit/>
          </a:bodyPr>
          <a:lstStyle/>
          <a:p>
            <a:r>
              <a:rPr lang="tr-TR" sz="3600" b="1" dirty="0" smtClean="0"/>
              <a:t>BEZEMELERDE DÜZENLENME SİSTEMLERİ</a:t>
            </a:r>
            <a:endParaRPr lang="tr-TR" sz="3600" dirty="0"/>
          </a:p>
        </p:txBody>
      </p:sp>
      <p:sp>
        <p:nvSpPr>
          <p:cNvPr id="3" name="Alt Başlık 2"/>
          <p:cNvSpPr>
            <a:spLocks noGrp="1"/>
          </p:cNvSpPr>
          <p:nvPr>
            <p:ph type="subTitle" idx="1"/>
          </p:nvPr>
        </p:nvSpPr>
        <p:spPr>
          <a:xfrm>
            <a:off x="1554481" y="1263751"/>
            <a:ext cx="3931919" cy="5273039"/>
          </a:xfrm>
        </p:spPr>
        <p:txBody>
          <a:bodyPr>
            <a:normAutofit/>
          </a:bodyPr>
          <a:lstStyle/>
          <a:p>
            <a:pPr algn="just"/>
            <a:r>
              <a:rPr lang="tr-TR" sz="2000" b="1" dirty="0" smtClean="0"/>
              <a:t>5. SİMETRİ (KATLAMA): Örgeler karşılılıklı yerleştirilerek yüzey bezenir. Örge sağa veya sola katlandığında aynadaki görüntü gibi soldakiler sağda, sağdakiler de solda görünür. </a:t>
            </a:r>
            <a:r>
              <a:rPr lang="tr-TR" sz="2000" b="1" dirty="0" smtClean="0"/>
              <a:t>Katlama </a:t>
            </a:r>
            <a:r>
              <a:rPr lang="tr-TR" sz="2000" b="1" dirty="0" smtClean="0"/>
              <a:t>aşağı-yukarı doğru da </a:t>
            </a:r>
            <a:r>
              <a:rPr lang="tr-TR" sz="2000" b="1" dirty="0" smtClean="0"/>
              <a:t>uygulanır</a:t>
            </a:r>
            <a:r>
              <a:rPr lang="tr-TR" sz="2000" b="1" dirty="0" smtClean="0"/>
              <a:t>. </a:t>
            </a: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91237" y="2028697"/>
            <a:ext cx="5001057" cy="3743148"/>
          </a:xfrm>
          <a:prstGeom prst="rect">
            <a:avLst/>
          </a:prstGeom>
        </p:spPr>
      </p:pic>
    </p:spTree>
    <p:extLst>
      <p:ext uri="{BB962C8B-B14F-4D97-AF65-F5344CB8AC3E}">
        <p14:creationId xmlns:p14="http://schemas.microsoft.com/office/powerpoint/2010/main" val="46656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1"/>
            <a:ext cx="8915399" cy="685800"/>
          </a:xfrm>
        </p:spPr>
        <p:txBody>
          <a:bodyPr>
            <a:normAutofit/>
          </a:bodyPr>
          <a:lstStyle/>
          <a:p>
            <a:r>
              <a:rPr lang="tr-TR" sz="3600" b="1" dirty="0" smtClean="0"/>
              <a:t>BEZEMELERDE DÜZENLENME SİSTEMLERİ</a:t>
            </a:r>
            <a:endParaRPr lang="tr-TR" sz="3600" dirty="0"/>
          </a:p>
        </p:txBody>
      </p:sp>
      <p:sp>
        <p:nvSpPr>
          <p:cNvPr id="3" name="Alt Başlık 2"/>
          <p:cNvSpPr>
            <a:spLocks noGrp="1"/>
          </p:cNvSpPr>
          <p:nvPr>
            <p:ph type="subTitle" idx="1"/>
          </p:nvPr>
        </p:nvSpPr>
        <p:spPr>
          <a:xfrm>
            <a:off x="1066801" y="1127760"/>
            <a:ext cx="10437812" cy="5273039"/>
          </a:xfrm>
        </p:spPr>
        <p:txBody>
          <a:bodyPr>
            <a:normAutofit/>
          </a:bodyPr>
          <a:lstStyle/>
          <a:p>
            <a:pPr algn="just"/>
            <a:r>
              <a:rPr lang="tr-TR" sz="2000" b="1" dirty="0" smtClean="0"/>
              <a:t>6. SERPME: Örgeler serbest veya düzenli olarak yüzeye dağıtılır. Örgeler aynı veya farklı büyüklükte olabilir. Sıklıkla kullanılan serpme yöntemi, aynı büyüklükteki örgelerin geometrik ölçüler içinde yüzeye dağıtılmasıdır. </a:t>
            </a: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300184"/>
            <a:ext cx="6978702" cy="4100615"/>
          </a:xfrm>
          <a:prstGeom prst="rect">
            <a:avLst/>
          </a:prstGeom>
        </p:spPr>
      </p:pic>
    </p:spTree>
    <p:extLst>
      <p:ext uri="{BB962C8B-B14F-4D97-AF65-F5344CB8AC3E}">
        <p14:creationId xmlns:p14="http://schemas.microsoft.com/office/powerpoint/2010/main" val="311804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2493" y="228601"/>
            <a:ext cx="8915399" cy="685800"/>
          </a:xfrm>
        </p:spPr>
        <p:txBody>
          <a:bodyPr>
            <a:normAutofit/>
          </a:bodyPr>
          <a:lstStyle/>
          <a:p>
            <a:r>
              <a:rPr lang="tr-TR" sz="3600" b="1" dirty="0" smtClean="0"/>
              <a:t>BEZEMELERDE DÜZENLENME SİSTEMLERİ</a:t>
            </a:r>
            <a:endParaRPr lang="tr-TR" sz="3600" dirty="0"/>
          </a:p>
        </p:txBody>
      </p:sp>
      <p:sp>
        <p:nvSpPr>
          <p:cNvPr id="3" name="Alt Başlık 2"/>
          <p:cNvSpPr>
            <a:spLocks noGrp="1"/>
          </p:cNvSpPr>
          <p:nvPr>
            <p:ph type="subTitle" idx="1"/>
          </p:nvPr>
        </p:nvSpPr>
        <p:spPr>
          <a:xfrm>
            <a:off x="716280" y="1173480"/>
            <a:ext cx="10788333" cy="5486400"/>
          </a:xfrm>
        </p:spPr>
        <p:txBody>
          <a:bodyPr>
            <a:normAutofit lnSpcReduction="10000"/>
          </a:bodyPr>
          <a:lstStyle/>
          <a:p>
            <a:pPr algn="just"/>
            <a:r>
              <a:rPr lang="tr-TR" sz="2000" b="1" dirty="0" smtClean="0"/>
              <a:t>7. GİRİŞİK (GİRİFT) DÜZENLEME: örgeleri oluşturan çizgiler birbirine dolanarak bütünlük oluşturur. Değişik biçimdeki örgeler iç içe girerek yüzeye dağılır. En çok Türk, Arap ve İran bezemelerinde görülmektedir. </a:t>
            </a:r>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r>
              <a:rPr lang="tr-TR" b="1" dirty="0" smtClean="0"/>
              <a:t>KAYNAK</a:t>
            </a:r>
          </a:p>
          <a:p>
            <a:pPr algn="just"/>
            <a:r>
              <a:rPr lang="tr-TR" dirty="0" smtClean="0"/>
              <a:t>	</a:t>
            </a:r>
            <a:r>
              <a:rPr lang="tr-TR" dirty="0" err="1" smtClean="0"/>
              <a:t>Kılıçkan</a:t>
            </a:r>
            <a:r>
              <a:rPr lang="tr-TR" dirty="0"/>
              <a:t>, H. (2004). Tarih Boyunca Bezeme Sanatı ve Örnekleri. İstanbul: İnkılap Kitapevi. Yayın Sanayi ve Ticaret A.Ş</a:t>
            </a:r>
            <a:r>
              <a:rPr lang="tr-TR" dirty="0" smtClean="0"/>
              <a:t>. </a:t>
            </a:r>
            <a:r>
              <a:rPr lang="tr-TR" dirty="0" err="1" smtClean="0"/>
              <a:t>Syf</a:t>
            </a:r>
            <a:r>
              <a:rPr lang="tr-TR" dirty="0" smtClean="0"/>
              <a:t>: 34-39, 48- 63</a:t>
            </a:r>
            <a:endParaRPr lang="tr-TR" b="1" dirty="0" smtClean="0"/>
          </a:p>
          <a:p>
            <a:pPr algn="just"/>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480" y="2265824"/>
            <a:ext cx="4273232" cy="3496281"/>
          </a:xfrm>
          <a:prstGeom prst="rect">
            <a:avLst/>
          </a:prstGeom>
        </p:spPr>
      </p:pic>
    </p:spTree>
    <p:extLst>
      <p:ext uri="{BB962C8B-B14F-4D97-AF65-F5344CB8AC3E}">
        <p14:creationId xmlns:p14="http://schemas.microsoft.com/office/powerpoint/2010/main" val="354527966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173</TotalTime>
  <Words>261</Words>
  <Application>Microsoft Office PowerPoint</Application>
  <PresentationFormat>Geniş ekran</PresentationFormat>
  <Paragraphs>50</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Century Gothic</vt:lpstr>
      <vt:lpstr>Wingdings 3</vt:lpstr>
      <vt:lpstr>Duman</vt:lpstr>
      <vt:lpstr>BEZEMELER  BEZEME YAPIMINI ETKİLEYEN UNSURLAR</vt:lpstr>
      <vt:lpstr>BEZEMEDE KONU ANLATIM BİÇİMLERİ</vt:lpstr>
      <vt:lpstr>BEZEMELERDE DÜZENLENME SİSTEMLERİ</vt:lpstr>
      <vt:lpstr>BEZEMELERDE DÜZENLENME SİSTEMLERİ</vt:lpstr>
      <vt:lpstr>BEZEMELERDE DÜZENLENME SİSTEMLERİ</vt:lpstr>
      <vt:lpstr>BEZEMELERDE DÜZENLENME SİSTEMLERİ</vt:lpstr>
      <vt:lpstr>BEZEMELERDE DÜZENLENME SİSTEMLERİ</vt:lpstr>
      <vt:lpstr>BEZEMELERDE DÜZENLENME SİSTEMLERİ</vt:lpstr>
      <vt:lpstr>BEZEMELERDE DÜZENLENME SİSTEMLERİ</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Bezemelerin Düzenlenme Sistemleri</dc:title>
  <dc:creator>Hatice</dc:creator>
  <cp:lastModifiedBy>Hatice</cp:lastModifiedBy>
  <cp:revision>43</cp:revision>
  <dcterms:created xsi:type="dcterms:W3CDTF">2017-11-18T10:33:59Z</dcterms:created>
  <dcterms:modified xsi:type="dcterms:W3CDTF">2017-11-20T12:18:26Z</dcterms:modified>
</cp:coreProperties>
</file>