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Lst>
  <p:sldIdLst>
    <p:sldId id="256" r:id="rId2"/>
    <p:sldId id="263" r:id="rId3"/>
    <p:sldId id="264" r:id="rId4"/>
    <p:sldId id="265" r:id="rId5"/>
    <p:sldId id="266" r:id="rId6"/>
    <p:sldId id="267" r:id="rId7"/>
    <p:sldId id="268" r:id="rId8"/>
    <p:sldId id="269" r:id="rId9"/>
    <p:sldId id="277" r:id="rId10"/>
    <p:sldId id="278" r:id="rId11"/>
    <p:sldId id="279" r:id="rId12"/>
    <p:sldId id="280" r:id="rId13"/>
    <p:sldId id="281" r:id="rId14"/>
    <p:sldId id="282"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931E26-34A1-4DDD-A683-2CB29A6C6CEC}" v="80" dt="2021-03-14T13:00:50.738"/>
    <p1510:client id="{49EC059C-7BA2-5E9C-96A5-B396AA949395}" v="467" dt="2021-03-14T16:54:53.147"/>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5"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ADF9204-3F29-4C3A-BA41-3063400202C4}"/>
              </a:ext>
            </a:extLst>
          </p:cNvPr>
          <p:cNvSpPr>
            <a:spLocks noGrp="1"/>
          </p:cNvSpPr>
          <p:nvPr>
            <p:ph type="ctrTitle"/>
          </p:nvPr>
        </p:nvSpPr>
        <p:spPr>
          <a:xfrm>
            <a:off x="1524000" y="1122363"/>
            <a:ext cx="9144000" cy="2387600"/>
          </a:xfrm>
        </p:spPr>
        <p:txBody>
          <a:bodyPr anchor="b"/>
          <a:lstStyle>
            <a:lvl1pPr algn="ctr">
              <a:defRPr sz="4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xmlns="" id="{203393CD-7262-4AC7-80E6-52FE6F3F39BA}"/>
              </a:ext>
            </a:extLst>
          </p:cNvPr>
          <p:cNvSpPr>
            <a:spLocks noGrp="1"/>
          </p:cNvSpPr>
          <p:nvPr>
            <p:ph type="subTitle" idx="1"/>
          </p:nvPr>
        </p:nvSpPr>
        <p:spPr>
          <a:xfrm>
            <a:off x="1524000" y="3602038"/>
            <a:ext cx="9144000" cy="1655762"/>
          </a:xfrm>
        </p:spPr>
        <p:txBody>
          <a:bodyPr/>
          <a:lstStyle>
            <a:lvl1pPr marL="0" indent="0" algn="ctr">
              <a:buNone/>
              <a:defRPr sz="20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xmlns="" id="{D7D430AE-0210-4E82-AD7B-41B112DE7F7D}"/>
              </a:ext>
            </a:extLst>
          </p:cNvPr>
          <p:cNvSpPr>
            <a:spLocks noGrp="1"/>
          </p:cNvSpPr>
          <p:nvPr>
            <p:ph type="dt" sz="half" idx="10"/>
          </p:nvPr>
        </p:nvSpPr>
        <p:spPr/>
        <p:txBody>
          <a:bodyPr/>
          <a:lstStyle>
            <a:lvl1pPr>
              <a:defRPr>
                <a:solidFill>
                  <a:schemeClr val="tx1">
                    <a:alpha val="60000"/>
                  </a:schemeClr>
                </a:solidFill>
                <a:latin typeface="+mn-lt"/>
              </a:defRPr>
            </a:lvl1pPr>
          </a:lstStyle>
          <a:p>
            <a:fld id="{11A6662E-FAF4-44BC-88B5-85A7CBFB6D30}" type="datetime1">
              <a:rPr lang="en-US" smtClean="0"/>
              <a:pPr/>
              <a:t>5/11/2022</a:t>
            </a:fld>
            <a:endParaRPr lang="en-US" dirty="0"/>
          </a:p>
        </p:txBody>
      </p:sp>
      <p:sp>
        <p:nvSpPr>
          <p:cNvPr id="5" name="Footer Placeholder 4">
            <a:extLst>
              <a:ext uri="{FF2B5EF4-FFF2-40B4-BE49-F238E27FC236}">
                <a16:creationId xmlns:a16="http://schemas.microsoft.com/office/drawing/2014/main" xmlns="" id="{0F221974-7DEC-459D-9642-CB5B59C82771}"/>
              </a:ext>
            </a:extLst>
          </p:cNvPr>
          <p:cNvSpPr>
            <a:spLocks noGrp="1"/>
          </p:cNvSpPr>
          <p:nvPr>
            <p:ph type="ftr" sz="quarter" idx="11"/>
          </p:nvPr>
        </p:nvSpPr>
        <p:spPr/>
        <p:txBody>
          <a:bodyPr/>
          <a:lstStyle>
            <a:lvl1pPr>
              <a:defRPr>
                <a:solidFill>
                  <a:schemeClr val="tx1">
                    <a:alpha val="60000"/>
                  </a:schemeClr>
                </a:solidFill>
                <a:latin typeface="+mn-lt"/>
              </a:defRPr>
            </a:lvl1pPr>
          </a:lstStyle>
          <a:p>
            <a:endParaRPr lang="en-US">
              <a:solidFill>
                <a:schemeClr val="tx1">
                  <a:alpha val="60000"/>
                </a:schemeClr>
              </a:solidFill>
            </a:endParaRPr>
          </a:p>
        </p:txBody>
      </p:sp>
      <p:sp>
        <p:nvSpPr>
          <p:cNvPr id="6" name="Slide Number Placeholder 5">
            <a:extLst>
              <a:ext uri="{FF2B5EF4-FFF2-40B4-BE49-F238E27FC236}">
                <a16:creationId xmlns:a16="http://schemas.microsoft.com/office/drawing/2014/main" xmlns="" id="{60731837-C94E-4B5B-BCF0-110C69EDB41C}"/>
              </a:ext>
            </a:extLst>
          </p:cNvPr>
          <p:cNvSpPr>
            <a:spLocks noGrp="1"/>
          </p:cNvSpPr>
          <p:nvPr>
            <p:ph type="sldNum" sz="quarter" idx="12"/>
          </p:nvPr>
        </p:nvSpPr>
        <p:spPr/>
        <p:txBody>
          <a:bodyPr/>
          <a:lstStyle>
            <a:lvl1pPr>
              <a:defRPr>
                <a:solidFill>
                  <a:schemeClr val="tx1">
                    <a:alpha val="60000"/>
                  </a:schemeClr>
                </a:solidFill>
                <a:latin typeface="+mn-lt"/>
              </a:defRPr>
            </a:lvl1pPr>
          </a:lstStyle>
          <a:p>
            <a:fld id="{73B850FF-6169-4056-8077-06FFA93A5366}" type="slidenum">
              <a:rPr lang="en-US" smtClean="0"/>
              <a:pPr/>
              <a:t>‹#›</a:t>
            </a:fld>
            <a:endParaRPr lang="en-US"/>
          </a:p>
        </p:txBody>
      </p:sp>
    </p:spTree>
    <p:extLst>
      <p:ext uri="{BB962C8B-B14F-4D97-AF65-F5344CB8AC3E}">
        <p14:creationId xmlns:p14="http://schemas.microsoft.com/office/powerpoint/2010/main" val="24046305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77ABDD2-E186-4F25-8FDE-D1E875E9C30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8318CC5B-A7E0-48B1-8329-6533AC76E7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3905B1B-77FE-4BFC-BF87-87DA989F0082}"/>
              </a:ext>
            </a:extLst>
          </p:cNvPr>
          <p:cNvSpPr>
            <a:spLocks noGrp="1"/>
          </p:cNvSpPr>
          <p:nvPr>
            <p:ph type="dt" sz="half" idx="10"/>
          </p:nvPr>
        </p:nvSpPr>
        <p:spPr/>
        <p:txBody>
          <a:bodyPr/>
          <a:lstStyle/>
          <a:p>
            <a:fld id="{4C559632-1575-4E14-B53B-3DC3D5ED3947}" type="datetime1">
              <a:rPr lang="en-US" smtClean="0"/>
              <a:t>5/11/2022</a:t>
            </a:fld>
            <a:endParaRPr lang="en-US"/>
          </a:p>
        </p:txBody>
      </p:sp>
      <p:sp>
        <p:nvSpPr>
          <p:cNvPr id="5" name="Footer Placeholder 4">
            <a:extLst>
              <a:ext uri="{FF2B5EF4-FFF2-40B4-BE49-F238E27FC236}">
                <a16:creationId xmlns:a16="http://schemas.microsoft.com/office/drawing/2014/main" xmlns="" id="{3118531E-1B90-4631-BD37-4BB1DBFABF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38A55E8-88DC-4280-8E04-FF50FF8EDB5A}"/>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891738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6960633D-90E4-4F5A-9EBF-DDEC2B0B47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0DDD3065-FA3D-42C8-BFDA-967C87F4F28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4DC126F-38E2-4425-861F-98ED432284BA}"/>
              </a:ext>
            </a:extLst>
          </p:cNvPr>
          <p:cNvSpPr>
            <a:spLocks noGrp="1"/>
          </p:cNvSpPr>
          <p:nvPr>
            <p:ph type="dt" sz="half" idx="10"/>
          </p:nvPr>
        </p:nvSpPr>
        <p:spPr/>
        <p:txBody>
          <a:bodyPr/>
          <a:lstStyle/>
          <a:p>
            <a:fld id="{CC4A6868-2568-4CC9-B302-F37117B01A6E}" type="datetime1">
              <a:rPr lang="en-US" smtClean="0"/>
              <a:t>5/11/2022</a:t>
            </a:fld>
            <a:endParaRPr lang="en-US"/>
          </a:p>
        </p:txBody>
      </p:sp>
      <p:sp>
        <p:nvSpPr>
          <p:cNvPr id="5" name="Footer Placeholder 4">
            <a:extLst>
              <a:ext uri="{FF2B5EF4-FFF2-40B4-BE49-F238E27FC236}">
                <a16:creationId xmlns:a16="http://schemas.microsoft.com/office/drawing/2014/main" xmlns="" id="{CA9645D8-F22A-4354-A8B3-96E8A2D232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59E2295-A616-4D57-8800-7B7E213A8CC8}"/>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2901673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D4CC1FC-ADE8-488C-A1DA-2FD569FD4D09}"/>
              </a:ext>
            </a:extLst>
          </p:cNvPr>
          <p:cNvSpPr>
            <a:spLocks noGrp="1"/>
          </p:cNvSpPr>
          <p:nvPr>
            <p:ph type="title"/>
          </p:nvPr>
        </p:nvSpPr>
        <p:spPr>
          <a:xfrm>
            <a:off x="458694" y="365760"/>
            <a:ext cx="10895106" cy="1325563"/>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57F02842-38C3-46D6-8527-0F6FE623C5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xmlns="" id="{0E864CF5-F681-40C2-88CC-E02206C9CECB}"/>
              </a:ext>
            </a:extLst>
          </p:cNvPr>
          <p:cNvSpPr>
            <a:spLocks noGrp="1"/>
          </p:cNvSpPr>
          <p:nvPr>
            <p:ph type="dt" sz="half" idx="10"/>
          </p:nvPr>
        </p:nvSpPr>
        <p:spPr/>
        <p:txBody>
          <a:bodyPr/>
          <a:lstStyle/>
          <a:p>
            <a:fld id="{0055F08A-1E71-4B2B-BB49-E743F2903911}" type="datetime1">
              <a:rPr lang="en-US" smtClean="0"/>
              <a:t>5/11/2022</a:t>
            </a:fld>
            <a:endParaRPr lang="en-US" dirty="0"/>
          </a:p>
        </p:txBody>
      </p:sp>
      <p:sp>
        <p:nvSpPr>
          <p:cNvPr id="5" name="Footer Placeholder 4">
            <a:extLst>
              <a:ext uri="{FF2B5EF4-FFF2-40B4-BE49-F238E27FC236}">
                <a16:creationId xmlns:a16="http://schemas.microsoft.com/office/drawing/2014/main" xmlns="" id="{82C04753-4FE4-4A6F-99BB-CFFC92E0CD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0A569D1-DB13-4BD9-8BA9-0DEAD98F893F}"/>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105675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020B05-7BF6-4073-9106-FA19E97273CB}"/>
              </a:ext>
            </a:extLst>
          </p:cNvPr>
          <p:cNvSpPr>
            <a:spLocks noGrp="1"/>
          </p:cNvSpPr>
          <p:nvPr>
            <p:ph type="title"/>
          </p:nvPr>
        </p:nvSpPr>
        <p:spPr>
          <a:xfrm>
            <a:off x="831850" y="1709738"/>
            <a:ext cx="10515600" cy="2852737"/>
          </a:xfrm>
        </p:spPr>
        <p:txBody>
          <a:bodyPr anchor="b"/>
          <a:lstStyle>
            <a:lvl1pPr>
              <a:defRPr sz="4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xmlns="" id="{4E8EE8D7-6B58-4A3F-9DD5-E563D5192A68}"/>
              </a:ext>
            </a:extLst>
          </p:cNvPr>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2102990E-9F0A-446A-B5B8-459CA8D98D92}"/>
              </a:ext>
            </a:extLst>
          </p:cNvPr>
          <p:cNvSpPr>
            <a:spLocks noGrp="1"/>
          </p:cNvSpPr>
          <p:nvPr>
            <p:ph type="dt" sz="half" idx="10"/>
          </p:nvPr>
        </p:nvSpPr>
        <p:spPr/>
        <p:txBody>
          <a:bodyPr/>
          <a:lstStyle/>
          <a:p>
            <a:fld id="{15417D9E-721A-44BB-8863-9873FE64DA75}" type="datetime1">
              <a:rPr lang="en-US" smtClean="0"/>
              <a:t>5/11/2022</a:t>
            </a:fld>
            <a:endParaRPr lang="en-US"/>
          </a:p>
        </p:txBody>
      </p:sp>
      <p:sp>
        <p:nvSpPr>
          <p:cNvPr id="5" name="Footer Placeholder 4">
            <a:extLst>
              <a:ext uri="{FF2B5EF4-FFF2-40B4-BE49-F238E27FC236}">
                <a16:creationId xmlns:a16="http://schemas.microsoft.com/office/drawing/2014/main" xmlns="" id="{89E68EAA-4377-45FF-9D7C-9E77BC9F2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207FA71-74C3-44B8-A0AC-E18A1E76B43D}"/>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6344438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AB71F12-2D88-4F76-AF46-BD5156C127A9}"/>
              </a:ext>
            </a:extLst>
          </p:cNvPr>
          <p:cNvSpPr>
            <a:spLocks noGrp="1"/>
          </p:cNvSpPr>
          <p:nvPr>
            <p:ph type="title"/>
          </p:nvPr>
        </p:nvSpPr>
        <p:spPr>
          <a:xfrm>
            <a:off x="458694" y="365760"/>
            <a:ext cx="10895106" cy="1325563"/>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E6E1AA46-E3EB-4704-B019-F90F1E6177A5}"/>
              </a:ext>
            </a:extLst>
          </p:cNvPr>
          <p:cNvSpPr>
            <a:spLocks noGrp="1"/>
          </p:cNvSpPr>
          <p:nvPr>
            <p:ph sz="half" idx="1"/>
          </p:nvPr>
        </p:nvSpPr>
        <p:spPr>
          <a:xfrm>
            <a:off x="458695" y="1825625"/>
            <a:ext cx="556110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xmlns="" id="{5C17480F-A530-4D05-9A22-E573FB4BA620}"/>
              </a:ext>
            </a:extLst>
          </p:cNvPr>
          <p:cNvSpPr>
            <a:spLocks noGrp="1"/>
          </p:cNvSpPr>
          <p:nvPr>
            <p:ph sz="half" idx="2"/>
          </p:nvPr>
        </p:nvSpPr>
        <p:spPr>
          <a:xfrm>
            <a:off x="6172199" y="1825625"/>
            <a:ext cx="556110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xmlns="" id="{55B56FDA-C47A-4F4A-A364-BA60A25AB90A}"/>
              </a:ext>
            </a:extLst>
          </p:cNvPr>
          <p:cNvSpPr>
            <a:spLocks noGrp="1"/>
          </p:cNvSpPr>
          <p:nvPr>
            <p:ph type="dt" sz="half" idx="10"/>
          </p:nvPr>
        </p:nvSpPr>
        <p:spPr/>
        <p:txBody>
          <a:bodyPr/>
          <a:lstStyle/>
          <a:p>
            <a:fld id="{5F31DA2F-80B8-49CF-99FB-5ABCA53A607A}" type="datetime1">
              <a:rPr lang="en-US" smtClean="0"/>
              <a:t>5/11/2022</a:t>
            </a:fld>
            <a:endParaRPr lang="en-US"/>
          </a:p>
        </p:txBody>
      </p:sp>
      <p:sp>
        <p:nvSpPr>
          <p:cNvPr id="6" name="Footer Placeholder 5">
            <a:extLst>
              <a:ext uri="{FF2B5EF4-FFF2-40B4-BE49-F238E27FC236}">
                <a16:creationId xmlns:a16="http://schemas.microsoft.com/office/drawing/2014/main" xmlns="" id="{7326D8DD-6D84-44D4-8A1B-57615B3ED8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14C8FE31-B577-4017-8AFE-A8BA09596E9C}"/>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587693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EC28C9-B8CC-413F-9FFA-626680E4A828}"/>
              </a:ext>
            </a:extLst>
          </p:cNvPr>
          <p:cNvSpPr>
            <a:spLocks noGrp="1"/>
          </p:cNvSpPr>
          <p:nvPr>
            <p:ph type="title"/>
          </p:nvPr>
        </p:nvSpPr>
        <p:spPr>
          <a:xfrm>
            <a:off x="458694" y="365125"/>
            <a:ext cx="11274612" cy="132556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xmlns="" id="{CB53FE72-9D42-45F5-A37F-B12130388AD5}"/>
              </a:ext>
            </a:extLst>
          </p:cNvPr>
          <p:cNvSpPr>
            <a:spLocks noGrp="1"/>
          </p:cNvSpPr>
          <p:nvPr>
            <p:ph type="body" idx="1"/>
          </p:nvPr>
        </p:nvSpPr>
        <p:spPr>
          <a:xfrm>
            <a:off x="465256" y="1752600"/>
            <a:ext cx="5532319" cy="823912"/>
          </a:xfrm>
        </p:spPr>
        <p:txBody>
          <a:bodyPr anchor="b"/>
          <a:lstStyle>
            <a:lvl1pPr marL="0" indent="0">
              <a:buNone/>
              <a:defRPr sz="24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5EE3A31D-9B5F-4DE3-B18D-F7F77782EB46}"/>
              </a:ext>
            </a:extLst>
          </p:cNvPr>
          <p:cNvSpPr>
            <a:spLocks noGrp="1"/>
          </p:cNvSpPr>
          <p:nvPr>
            <p:ph sz="half" idx="2"/>
          </p:nvPr>
        </p:nvSpPr>
        <p:spPr>
          <a:xfrm>
            <a:off x="465256" y="2666999"/>
            <a:ext cx="5532319" cy="352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xmlns="" id="{F0BE1D2D-822C-466C-A7B9-1A2D97366A41}"/>
              </a:ext>
            </a:extLst>
          </p:cNvPr>
          <p:cNvSpPr>
            <a:spLocks noGrp="1"/>
          </p:cNvSpPr>
          <p:nvPr>
            <p:ph type="body" sz="quarter" idx="3"/>
          </p:nvPr>
        </p:nvSpPr>
        <p:spPr>
          <a:xfrm>
            <a:off x="6172200" y="1752600"/>
            <a:ext cx="5561106" cy="823912"/>
          </a:xfrm>
        </p:spPr>
        <p:txBody>
          <a:bodyPr anchor="b"/>
          <a:lstStyle>
            <a:lvl1pPr marL="0" indent="0">
              <a:buNone/>
              <a:defRPr sz="24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F6F13B2C-44CA-49C4-BC84-02AF1638F381}"/>
              </a:ext>
            </a:extLst>
          </p:cNvPr>
          <p:cNvSpPr>
            <a:spLocks noGrp="1"/>
          </p:cNvSpPr>
          <p:nvPr>
            <p:ph sz="quarter" idx="4"/>
          </p:nvPr>
        </p:nvSpPr>
        <p:spPr>
          <a:xfrm>
            <a:off x="6172200" y="2666999"/>
            <a:ext cx="5561106" cy="352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xmlns="" id="{3793CB55-E9C1-4CE6-9B61-81B71475B960}"/>
              </a:ext>
            </a:extLst>
          </p:cNvPr>
          <p:cNvSpPr>
            <a:spLocks noGrp="1"/>
          </p:cNvSpPr>
          <p:nvPr>
            <p:ph type="dt" sz="half" idx="10"/>
          </p:nvPr>
        </p:nvSpPr>
        <p:spPr/>
        <p:txBody>
          <a:bodyPr/>
          <a:lstStyle/>
          <a:p>
            <a:fld id="{28852172-E6C9-4B6C-929A-A9DE3837BBF1}" type="datetime1">
              <a:rPr lang="en-US" smtClean="0"/>
              <a:t>5/11/2022</a:t>
            </a:fld>
            <a:endParaRPr lang="en-US"/>
          </a:p>
        </p:txBody>
      </p:sp>
      <p:sp>
        <p:nvSpPr>
          <p:cNvPr id="8" name="Footer Placeholder 7">
            <a:extLst>
              <a:ext uri="{FF2B5EF4-FFF2-40B4-BE49-F238E27FC236}">
                <a16:creationId xmlns:a16="http://schemas.microsoft.com/office/drawing/2014/main" xmlns="" id="{0DF22318-747B-4EC9-862C-D9FD488CCCE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0CFBDDDF-16BD-438D-937D-0E3E30E74E86}"/>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3259051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5792D5F-0BD4-4517-9233-E08AF405B6DE}"/>
              </a:ext>
            </a:extLst>
          </p:cNvPr>
          <p:cNvSpPr>
            <a:spLocks noGrp="1"/>
          </p:cNvSpPr>
          <p:nvPr>
            <p:ph type="title"/>
          </p:nvPr>
        </p:nvSpPr>
        <p:spPr>
          <a:xfrm>
            <a:off x="458694" y="365760"/>
            <a:ext cx="11274612" cy="1325563"/>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xmlns="" id="{B83523B8-51E3-48B8-BFD8-CE950619804E}"/>
              </a:ext>
            </a:extLst>
          </p:cNvPr>
          <p:cNvSpPr>
            <a:spLocks noGrp="1"/>
          </p:cNvSpPr>
          <p:nvPr>
            <p:ph type="dt" sz="half" idx="10"/>
          </p:nvPr>
        </p:nvSpPr>
        <p:spPr>
          <a:xfrm>
            <a:off x="458693" y="6416675"/>
            <a:ext cx="2921715" cy="365125"/>
          </a:xfrm>
        </p:spPr>
        <p:txBody>
          <a:bodyPr/>
          <a:lstStyle/>
          <a:p>
            <a:fld id="{3AB41CFF-90C9-47B3-9DA1-F2BF8D839F7E}" type="datetime1">
              <a:rPr lang="en-US" smtClean="0"/>
              <a:t>5/11/2022</a:t>
            </a:fld>
            <a:endParaRPr lang="en-US"/>
          </a:p>
        </p:txBody>
      </p:sp>
      <p:sp>
        <p:nvSpPr>
          <p:cNvPr id="4" name="Footer Placeholder 3">
            <a:extLst>
              <a:ext uri="{FF2B5EF4-FFF2-40B4-BE49-F238E27FC236}">
                <a16:creationId xmlns:a16="http://schemas.microsoft.com/office/drawing/2014/main" xmlns="" id="{7D739B90-5D50-4424-B51D-53C39162186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216F9286-3A00-4D3C-A3F0-50AC9045C4E1}"/>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3770356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72933BE2-665A-42DA-A3B7-835F81A3F46B}"/>
              </a:ext>
            </a:extLst>
          </p:cNvPr>
          <p:cNvSpPr>
            <a:spLocks noGrp="1"/>
          </p:cNvSpPr>
          <p:nvPr>
            <p:ph type="dt" sz="half" idx="10"/>
          </p:nvPr>
        </p:nvSpPr>
        <p:spPr/>
        <p:txBody>
          <a:bodyPr/>
          <a:lstStyle/>
          <a:p>
            <a:fld id="{F06048FA-06AB-4884-A69B-986B96E68A24}" type="datetime1">
              <a:rPr lang="en-US" smtClean="0"/>
              <a:t>5/11/2022</a:t>
            </a:fld>
            <a:endParaRPr lang="en-US"/>
          </a:p>
        </p:txBody>
      </p:sp>
      <p:sp>
        <p:nvSpPr>
          <p:cNvPr id="3" name="Footer Placeholder 2">
            <a:extLst>
              <a:ext uri="{FF2B5EF4-FFF2-40B4-BE49-F238E27FC236}">
                <a16:creationId xmlns:a16="http://schemas.microsoft.com/office/drawing/2014/main" xmlns="" id="{634DBCBD-AD42-432D-ABA9-20D616AF3ED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EE140251-3596-4673-B24B-59A6F9ED8FB3}"/>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4654899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D6A81A1-6D8E-4DD6-8E49-DABDE6D107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1693F18F-F78D-4A31-A6BC-6552105BCF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8582C2F4-BDF4-4A4F-AA3D-52692932C2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0113850F-5C87-4F08-9658-EAF049B60EB0}"/>
              </a:ext>
            </a:extLst>
          </p:cNvPr>
          <p:cNvSpPr>
            <a:spLocks noGrp="1"/>
          </p:cNvSpPr>
          <p:nvPr>
            <p:ph type="dt" sz="half" idx="10"/>
          </p:nvPr>
        </p:nvSpPr>
        <p:spPr/>
        <p:txBody>
          <a:bodyPr/>
          <a:lstStyle/>
          <a:p>
            <a:fld id="{50DB7ABA-0172-4F9C-889D-567164F66BCD}" type="datetime1">
              <a:rPr lang="en-US" smtClean="0"/>
              <a:t>5/11/2022</a:t>
            </a:fld>
            <a:endParaRPr lang="en-US"/>
          </a:p>
        </p:txBody>
      </p:sp>
      <p:sp>
        <p:nvSpPr>
          <p:cNvPr id="6" name="Footer Placeholder 5">
            <a:extLst>
              <a:ext uri="{FF2B5EF4-FFF2-40B4-BE49-F238E27FC236}">
                <a16:creationId xmlns:a16="http://schemas.microsoft.com/office/drawing/2014/main" xmlns="" id="{210BCE9A-A746-4439-B5D3-966FBC8E5F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E41D3B51-AA2E-4AA1-8062-A0D476D80CCB}"/>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4000758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ED02CF7-F453-4B3E-9510-D747979878A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63E2A1B9-8A2A-4B49-8B79-76D3EEB36B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xmlns="" id="{BD9FEA03-0EC4-4085-AE63-4AA492D61A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9605AD5B-0DEA-4C6F-94D2-FAA99F2E5DA9}"/>
              </a:ext>
            </a:extLst>
          </p:cNvPr>
          <p:cNvSpPr>
            <a:spLocks noGrp="1"/>
          </p:cNvSpPr>
          <p:nvPr>
            <p:ph type="dt" sz="half" idx="10"/>
          </p:nvPr>
        </p:nvSpPr>
        <p:spPr/>
        <p:txBody>
          <a:bodyPr/>
          <a:lstStyle/>
          <a:p>
            <a:fld id="{78AC6A5B-8AE7-4A41-B5A7-9ADC6686DC18}" type="datetime1">
              <a:rPr lang="en-US" smtClean="0"/>
              <a:t>5/11/2022</a:t>
            </a:fld>
            <a:endParaRPr lang="en-US"/>
          </a:p>
        </p:txBody>
      </p:sp>
      <p:sp>
        <p:nvSpPr>
          <p:cNvPr id="6" name="Footer Placeholder 5">
            <a:extLst>
              <a:ext uri="{FF2B5EF4-FFF2-40B4-BE49-F238E27FC236}">
                <a16:creationId xmlns:a16="http://schemas.microsoft.com/office/drawing/2014/main" xmlns="" id="{F0DC6744-7CBA-4A1D-8F87-10699F9812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DEAD9048-35FF-4BE9-8157-BE4BAA1C7251}"/>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4119041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xmlns="" id="{0BABF38A-8A0D-492E-BD20-6CF4D46B50BD}"/>
              </a:ext>
              <a:ext uri="{C183D7F6-B498-43B3-948B-1728B52AA6E4}">
                <adec:decorative xmlns:adec="http://schemas.microsoft.com/office/drawing/2017/decorative" xmlns="" val="1"/>
              </a:ext>
            </a:extLst>
          </p:cNvPr>
          <p:cNvSpPr/>
          <p:nvPr/>
        </p:nvSpPr>
        <p:spPr>
          <a:xfrm>
            <a:off x="0" y="0"/>
            <a:ext cx="12192000" cy="6858004"/>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 name="Title Placeholder 1">
            <a:extLst>
              <a:ext uri="{FF2B5EF4-FFF2-40B4-BE49-F238E27FC236}">
                <a16:creationId xmlns:a16="http://schemas.microsoft.com/office/drawing/2014/main" xmlns="" id="{E9984D45-0ED3-4D03-8E44-5E355C9134F1}"/>
              </a:ext>
            </a:extLst>
          </p:cNvPr>
          <p:cNvSpPr>
            <a:spLocks noGrp="1"/>
          </p:cNvSpPr>
          <p:nvPr>
            <p:ph type="title"/>
          </p:nvPr>
        </p:nvSpPr>
        <p:spPr>
          <a:xfrm>
            <a:off x="458694" y="425450"/>
            <a:ext cx="11274612"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xmlns="" id="{1F687D6E-D1E9-489C-9AA9-3575C39BAA0B}"/>
              </a:ext>
            </a:extLst>
          </p:cNvPr>
          <p:cNvSpPr>
            <a:spLocks noGrp="1"/>
          </p:cNvSpPr>
          <p:nvPr>
            <p:ph type="body" idx="1"/>
          </p:nvPr>
        </p:nvSpPr>
        <p:spPr>
          <a:xfrm>
            <a:off x="458694" y="1949450"/>
            <a:ext cx="11274612" cy="4195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xmlns="" id="{86364E9C-08EE-4B1B-B3FC-D6D997F4EA38}"/>
              </a:ext>
            </a:extLst>
          </p:cNvPr>
          <p:cNvSpPr>
            <a:spLocks noGrp="1"/>
          </p:cNvSpPr>
          <p:nvPr>
            <p:ph type="dt" sz="half" idx="2"/>
          </p:nvPr>
        </p:nvSpPr>
        <p:spPr>
          <a:xfrm>
            <a:off x="458694" y="6416675"/>
            <a:ext cx="2743200" cy="365125"/>
          </a:xfrm>
          <a:prstGeom prst="rect">
            <a:avLst/>
          </a:prstGeom>
        </p:spPr>
        <p:txBody>
          <a:bodyPr vert="horz" lIns="91440" tIns="45720" rIns="91440" bIns="45720" rtlCol="0" anchor="ctr"/>
          <a:lstStyle>
            <a:lvl1pPr algn="l">
              <a:defRPr sz="900">
                <a:solidFill>
                  <a:schemeClr val="tx1">
                    <a:alpha val="60000"/>
                  </a:schemeClr>
                </a:solidFill>
                <a:latin typeface="+mn-lt"/>
              </a:defRPr>
            </a:lvl1pPr>
          </a:lstStyle>
          <a:p>
            <a:fld id="{57E0CF6C-748E-4B7A-BC8B-3011EF78ED13}" type="datetime1">
              <a:rPr lang="en-US" smtClean="0"/>
              <a:pPr/>
              <a:t>5/11/2022</a:t>
            </a:fld>
            <a:endParaRPr lang="en-US" dirty="0"/>
          </a:p>
        </p:txBody>
      </p:sp>
      <p:sp>
        <p:nvSpPr>
          <p:cNvPr id="5" name="Footer Placeholder 4">
            <a:extLst>
              <a:ext uri="{FF2B5EF4-FFF2-40B4-BE49-F238E27FC236}">
                <a16:creationId xmlns:a16="http://schemas.microsoft.com/office/drawing/2014/main" xmlns="" id="{BAB0A1F1-38FE-4C27-81E6-A43A54793FC3}"/>
              </a:ext>
            </a:extLst>
          </p:cNvPr>
          <p:cNvSpPr>
            <a:spLocks noGrp="1"/>
          </p:cNvSpPr>
          <p:nvPr>
            <p:ph type="ftr" sz="quarter" idx="3"/>
          </p:nvPr>
        </p:nvSpPr>
        <p:spPr>
          <a:xfrm>
            <a:off x="4038600" y="6416675"/>
            <a:ext cx="4114800" cy="365125"/>
          </a:xfrm>
          <a:prstGeom prst="rect">
            <a:avLst/>
          </a:prstGeom>
        </p:spPr>
        <p:txBody>
          <a:bodyPr vert="horz" lIns="91440" tIns="45720" rIns="91440" bIns="45720" rtlCol="0" anchor="ctr"/>
          <a:lstStyle>
            <a:lvl1pPr algn="ctr">
              <a:defRPr sz="900">
                <a:solidFill>
                  <a:schemeClr val="tx1">
                    <a:alpha val="60000"/>
                  </a:schemeClr>
                </a:solidFill>
                <a:latin typeface="+mn-lt"/>
              </a:defRPr>
            </a:lvl1pPr>
          </a:lstStyle>
          <a:p>
            <a:endParaRPr lang="en-US" dirty="0">
              <a:solidFill>
                <a:schemeClr val="tx1">
                  <a:alpha val="60000"/>
                </a:schemeClr>
              </a:solidFill>
            </a:endParaRPr>
          </a:p>
        </p:txBody>
      </p:sp>
      <p:sp>
        <p:nvSpPr>
          <p:cNvPr id="6" name="Slide Number Placeholder 5">
            <a:extLst>
              <a:ext uri="{FF2B5EF4-FFF2-40B4-BE49-F238E27FC236}">
                <a16:creationId xmlns:a16="http://schemas.microsoft.com/office/drawing/2014/main" xmlns="" id="{5E26B39A-FFD8-42EF-ADC7-7DB3B302F8B2}"/>
              </a:ext>
            </a:extLst>
          </p:cNvPr>
          <p:cNvSpPr>
            <a:spLocks noGrp="1"/>
          </p:cNvSpPr>
          <p:nvPr>
            <p:ph type="sldNum" sz="quarter" idx="4"/>
          </p:nvPr>
        </p:nvSpPr>
        <p:spPr>
          <a:xfrm>
            <a:off x="8990106" y="6416675"/>
            <a:ext cx="2743200" cy="365125"/>
          </a:xfrm>
          <a:prstGeom prst="rect">
            <a:avLst/>
          </a:prstGeom>
        </p:spPr>
        <p:txBody>
          <a:bodyPr vert="horz" lIns="91440" tIns="45720" rIns="91440" bIns="45720" rtlCol="0" anchor="ctr"/>
          <a:lstStyle>
            <a:lvl1pPr algn="r">
              <a:defRPr sz="900">
                <a:solidFill>
                  <a:schemeClr val="tx1">
                    <a:alpha val="60000"/>
                  </a:schemeClr>
                </a:solidFill>
                <a:latin typeface="+mn-lt"/>
              </a:defRPr>
            </a:lvl1pPr>
          </a:lstStyle>
          <a:p>
            <a:fld id="{73B850FF-6169-4056-8077-06FFA93A5366}" type="slidenum">
              <a:rPr lang="en-US" smtClean="0"/>
              <a:pPr/>
              <a:t>‹#›</a:t>
            </a:fld>
            <a:endParaRPr lang="en-US" dirty="0"/>
          </a:p>
        </p:txBody>
      </p:sp>
      <p:pic>
        <p:nvPicPr>
          <p:cNvPr id="14" name="Picture 13" descr="A picture containing sitting&#10;&#10;Description automatically generated">
            <a:extLst>
              <a:ext uri="{FF2B5EF4-FFF2-40B4-BE49-F238E27FC236}">
                <a16:creationId xmlns:a16="http://schemas.microsoft.com/office/drawing/2014/main" xmlns="" id="{BC526B7A-4801-4FD1-95C8-03AF22629E87}"/>
              </a:ext>
            </a:extLst>
          </p:cNvPr>
          <p:cNvPicPr>
            <a:picLocks noChangeAspect="1"/>
          </p:cNvPicPr>
          <p:nvPr/>
        </p:nvPicPr>
        <p:blipFill>
          <a:blip r:embed="rId13">
            <a:alphaModFix amt="10000"/>
            <a:extLst>
              <a:ext uri="{28A0092B-C50C-407E-A947-70E740481C1C}">
                <a14:useLocalDpi xmlns:a14="http://schemas.microsoft.com/office/drawing/2010/main" val="0"/>
              </a:ext>
            </a:extLst>
          </a:blip>
          <a:stretch>
            <a:fillRect/>
          </a:stretch>
        </p:blipFill>
        <p:spPr>
          <a:xfrm>
            <a:off x="8534400" y="0"/>
            <a:ext cx="3654612" cy="4575348"/>
          </a:xfrm>
          <a:prstGeom prst="rect">
            <a:avLst/>
          </a:prstGeom>
        </p:spPr>
      </p:pic>
    </p:spTree>
    <p:extLst>
      <p:ext uri="{BB962C8B-B14F-4D97-AF65-F5344CB8AC3E}">
        <p14:creationId xmlns:p14="http://schemas.microsoft.com/office/powerpoint/2010/main" val="4014577598"/>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38" r:id="rId8"/>
    <p:sldLayoutId id="2147483739" r:id="rId9"/>
    <p:sldLayoutId id="2147483740" r:id="rId10"/>
    <p:sldLayoutId id="2147483748" r:id="rId11"/>
  </p:sldLayoutIdLst>
  <p:hf sldNum="0" hdr="0" ftr="0" dt="0"/>
  <p:txStyles>
    <p:titleStyle>
      <a:lvl1pPr algn="l" defTabSz="914400" rtl="0" eaLnBrk="1" latinLnBrk="0" hangingPunct="1">
        <a:lnSpc>
          <a:spcPct val="100000"/>
        </a:lnSpc>
        <a:spcBef>
          <a:spcPct val="0"/>
        </a:spcBef>
        <a:buNone/>
        <a:defRPr sz="4400" b="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9">
            <a:extLst>
              <a:ext uri="{FF2B5EF4-FFF2-40B4-BE49-F238E27FC236}">
                <a16:creationId xmlns:a16="http://schemas.microsoft.com/office/drawing/2014/main" xmlns="" id="{37FDDF72-DE39-4F99-A3C1-DD9D7815D7D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8" name="Rectangle 21">
            <a:extLst>
              <a:ext uri="{FF2B5EF4-FFF2-40B4-BE49-F238E27FC236}">
                <a16:creationId xmlns:a16="http://schemas.microsoft.com/office/drawing/2014/main" xmlns="" id="{5E4ECE80-3AD1-450C-B62A-98788F19394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4" name="Picture 3" descr="Koyu ağdan oluşan soyut arka plan">
            <a:extLst>
              <a:ext uri="{FF2B5EF4-FFF2-40B4-BE49-F238E27FC236}">
                <a16:creationId xmlns:a16="http://schemas.microsoft.com/office/drawing/2014/main" xmlns="" id="{CBB0EDA4-FC26-4755-A7A5-EEA8E7599319}"/>
              </a:ext>
            </a:extLst>
          </p:cNvPr>
          <p:cNvPicPr>
            <a:picLocks noChangeAspect="1"/>
          </p:cNvPicPr>
          <p:nvPr/>
        </p:nvPicPr>
        <p:blipFill rotWithShape="1">
          <a:blip r:embed="rId2">
            <a:alphaModFix amt="60000"/>
          </a:blip>
          <a:srcRect r="5" b="1"/>
          <a:stretch/>
        </p:blipFill>
        <p:spPr>
          <a:xfrm>
            <a:off x="3048" y="10"/>
            <a:ext cx="12188952" cy="6856614"/>
          </a:xfrm>
          <a:prstGeom prst="rect">
            <a:avLst/>
          </a:prstGeom>
        </p:spPr>
      </p:pic>
      <p:sp>
        <p:nvSpPr>
          <p:cNvPr id="2" name="Başlık 1"/>
          <p:cNvSpPr>
            <a:spLocks noGrp="1"/>
          </p:cNvSpPr>
          <p:nvPr>
            <p:ph type="ctrTitle"/>
          </p:nvPr>
        </p:nvSpPr>
        <p:spPr>
          <a:xfrm>
            <a:off x="996275" y="744909"/>
            <a:ext cx="10190071" cy="3145855"/>
          </a:xfrm>
        </p:spPr>
        <p:txBody>
          <a:bodyPr anchor="b">
            <a:normAutofit/>
          </a:bodyPr>
          <a:lstStyle/>
          <a:p>
            <a:r>
              <a:rPr lang="tr-TR" sz="5200" b="1">
                <a:solidFill>
                  <a:srgbClr val="FFFFFF"/>
                </a:solidFill>
                <a:ea typeface="+mj-lt"/>
                <a:cs typeface="+mj-lt"/>
              </a:rPr>
              <a:t>DÜNYADA VE ERMENİSTAN’DA İNTERNET </a:t>
            </a:r>
            <a:endParaRPr lang="tr-TR" sz="5200">
              <a:solidFill>
                <a:srgbClr val="FFFFFF"/>
              </a:solidFill>
            </a:endParaRPr>
          </a:p>
        </p:txBody>
      </p:sp>
    </p:spTree>
    <p:extLst>
      <p:ext uri="{BB962C8B-B14F-4D97-AF65-F5344CB8AC3E}">
        <p14:creationId xmlns:p14="http://schemas.microsoft.com/office/powerpoint/2010/main" val="16744258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9">
            <a:extLst>
              <a:ext uri="{FF2B5EF4-FFF2-40B4-BE49-F238E27FC236}">
                <a16:creationId xmlns:a16="http://schemas.microsoft.com/office/drawing/2014/main" xmlns="" id="{8651CFA9-6065-4243-AC48-858E359780B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21" name="Rectangle 11">
            <a:extLst>
              <a:ext uri="{FF2B5EF4-FFF2-40B4-BE49-F238E27FC236}">
                <a16:creationId xmlns:a16="http://schemas.microsoft.com/office/drawing/2014/main" xmlns="" id="{37962AE0-6A1C-4B76-9D52-10E5E6D7D3B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22" name="Rectangle 13">
            <a:extLst>
              <a:ext uri="{FF2B5EF4-FFF2-40B4-BE49-F238E27FC236}">
                <a16:creationId xmlns:a16="http://schemas.microsoft.com/office/drawing/2014/main" xmlns="" id="{EA334B07-D5C6-4161-8116-1BD3882468A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618445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23" name="Group 15">
            <a:extLst>
              <a:ext uri="{FF2B5EF4-FFF2-40B4-BE49-F238E27FC236}">
                <a16:creationId xmlns:a16="http://schemas.microsoft.com/office/drawing/2014/main" xmlns="" id="{5DF80CB5-0AEE-4559-A91D-A385802EFB2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flipH="1" flipV="1">
            <a:off x="0" y="5080"/>
            <a:ext cx="3464215" cy="4598234"/>
            <a:chOff x="8059620" y="41922"/>
            <a:chExt cx="3997615" cy="6816077"/>
          </a:xfrm>
        </p:grpSpPr>
        <p:pic>
          <p:nvPicPr>
            <p:cNvPr id="24" name="Picture 16">
              <a:extLst>
                <a:ext uri="{FF2B5EF4-FFF2-40B4-BE49-F238E27FC236}">
                  <a16:creationId xmlns:a16="http://schemas.microsoft.com/office/drawing/2014/main" xmlns="" id="{442895D0-1075-432D-8C07-DABC834B1A26}"/>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rotWithShape="1">
            <a:blip r:embed="rId2">
              <a:alphaModFix amt="10000"/>
              <a:extLst>
                <a:ext uri="{28A0092B-C50C-407E-A947-70E740481C1C}">
                  <a14:useLocalDpi xmlns:a14="http://schemas.microsoft.com/office/drawing/2010/main" val="0"/>
                </a:ext>
              </a:extLst>
            </a:blip>
            <a:srcRect l="22818" b="17291"/>
            <a:stretch/>
          </p:blipFill>
          <p:spPr>
            <a:xfrm flipH="1">
              <a:off x="8059620" y="1345934"/>
              <a:ext cx="3997615" cy="5512065"/>
            </a:xfrm>
            <a:prstGeom prst="rect">
              <a:avLst/>
            </a:prstGeom>
          </p:spPr>
        </p:pic>
        <p:pic>
          <p:nvPicPr>
            <p:cNvPr id="25" name="Picture 17">
              <a:extLst>
                <a:ext uri="{FF2B5EF4-FFF2-40B4-BE49-F238E27FC236}">
                  <a16:creationId xmlns:a16="http://schemas.microsoft.com/office/drawing/2014/main" xmlns="" id="{BF454F08-4337-4A73-90C3-180868086E62}"/>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rotWithShape="1">
            <a:blip r:embed="rId2">
              <a:alphaModFix amt="10000"/>
              <a:extLst>
                <a:ext uri="{28A0092B-C50C-407E-A947-70E740481C1C}">
                  <a14:useLocalDpi xmlns:a14="http://schemas.microsoft.com/office/drawing/2010/main" val="0"/>
                </a:ext>
              </a:extLst>
            </a:blip>
            <a:srcRect r="40690"/>
            <a:stretch/>
          </p:blipFill>
          <p:spPr>
            <a:xfrm>
              <a:off x="8915400" y="41922"/>
              <a:ext cx="3141835" cy="6816077"/>
            </a:xfrm>
            <a:prstGeom prst="rect">
              <a:avLst/>
            </a:prstGeom>
          </p:spPr>
        </p:pic>
      </p:grpSp>
      <p:sp>
        <p:nvSpPr>
          <p:cNvPr id="2" name="Başlık 1">
            <a:extLst>
              <a:ext uri="{FF2B5EF4-FFF2-40B4-BE49-F238E27FC236}">
                <a16:creationId xmlns:a16="http://schemas.microsoft.com/office/drawing/2014/main" xmlns="" id="{94162F9B-BFD9-4173-8916-8EB3DCD53856}"/>
              </a:ext>
            </a:extLst>
          </p:cNvPr>
          <p:cNvSpPr>
            <a:spLocks noGrp="1"/>
          </p:cNvSpPr>
          <p:nvPr>
            <p:ph type="title"/>
          </p:nvPr>
        </p:nvSpPr>
        <p:spPr>
          <a:xfrm>
            <a:off x="838201" y="559813"/>
            <a:ext cx="4876800" cy="5577934"/>
          </a:xfrm>
        </p:spPr>
        <p:txBody>
          <a:bodyPr>
            <a:normAutofit/>
          </a:bodyPr>
          <a:lstStyle/>
          <a:p>
            <a:r>
              <a:rPr lang="tr-TR" b="1">
                <a:solidFill>
                  <a:srgbClr val="FFFFFF"/>
                </a:solidFill>
                <a:ea typeface="+mj-lt"/>
                <a:cs typeface="+mj-lt"/>
              </a:rPr>
              <a:t> Ermenistan’daki İnternet Haberciliği Yapan İnternet Siteleri</a:t>
            </a:r>
            <a:r>
              <a:rPr lang="tr-TR">
                <a:solidFill>
                  <a:srgbClr val="FFFFFF"/>
                </a:solidFill>
                <a:ea typeface="+mj-lt"/>
                <a:cs typeface="+mj-lt"/>
              </a:rPr>
              <a:t> </a:t>
            </a:r>
            <a:endParaRPr lang="tr-TR">
              <a:solidFill>
                <a:srgbClr val="FFFFFF"/>
              </a:solidFill>
            </a:endParaRPr>
          </a:p>
        </p:txBody>
      </p:sp>
      <p:graphicFrame>
        <p:nvGraphicFramePr>
          <p:cNvPr id="5" name="İçerik Yer Tutucusu 4">
            <a:extLst>
              <a:ext uri="{FF2B5EF4-FFF2-40B4-BE49-F238E27FC236}">
                <a16:creationId xmlns:a16="http://schemas.microsoft.com/office/drawing/2014/main" xmlns="" id="{9FE1123A-2219-49A6-9230-71EECD1C3654}"/>
              </a:ext>
            </a:extLst>
          </p:cNvPr>
          <p:cNvGraphicFramePr>
            <a:graphicFrameLocks noGrp="1"/>
          </p:cNvGraphicFramePr>
          <p:nvPr>
            <p:ph idx="1"/>
            <p:extLst>
              <p:ext uri="{D42A27DB-BD31-4B8C-83A1-F6EECF244321}">
                <p14:modId xmlns:p14="http://schemas.microsoft.com/office/powerpoint/2010/main" val="2855201493"/>
              </p:ext>
            </p:extLst>
          </p:nvPr>
        </p:nvGraphicFramePr>
        <p:xfrm>
          <a:off x="6184458" y="1186593"/>
          <a:ext cx="5626545" cy="4300335"/>
        </p:xfrm>
        <a:graphic>
          <a:graphicData uri="http://schemas.openxmlformats.org/drawingml/2006/table">
            <a:tbl>
              <a:tblPr firstRow="1" bandRow="1">
                <a:tableStyleId>{5C22544A-7EE6-4342-B048-85BDC9FD1C3A}</a:tableStyleId>
              </a:tblPr>
              <a:tblGrid>
                <a:gridCol w="349250">
                  <a:extLst>
                    <a:ext uri="{9D8B030D-6E8A-4147-A177-3AD203B41FA5}">
                      <a16:colId xmlns:a16="http://schemas.microsoft.com/office/drawing/2014/main" xmlns="" val="2596599460"/>
                    </a:ext>
                  </a:extLst>
                </a:gridCol>
                <a:gridCol w="2034915">
                  <a:extLst>
                    <a:ext uri="{9D8B030D-6E8A-4147-A177-3AD203B41FA5}">
                      <a16:colId xmlns:a16="http://schemas.microsoft.com/office/drawing/2014/main" xmlns="" val="3936473883"/>
                    </a:ext>
                  </a:extLst>
                </a:gridCol>
                <a:gridCol w="1898540">
                  <a:extLst>
                    <a:ext uri="{9D8B030D-6E8A-4147-A177-3AD203B41FA5}">
                      <a16:colId xmlns:a16="http://schemas.microsoft.com/office/drawing/2014/main" xmlns="" val="3881871653"/>
                    </a:ext>
                  </a:extLst>
                </a:gridCol>
                <a:gridCol w="1343840">
                  <a:extLst>
                    <a:ext uri="{9D8B030D-6E8A-4147-A177-3AD203B41FA5}">
                      <a16:colId xmlns:a16="http://schemas.microsoft.com/office/drawing/2014/main" xmlns="" val="521757536"/>
                    </a:ext>
                  </a:extLst>
                </a:gridCol>
              </a:tblGrid>
              <a:tr h="256209">
                <a:tc>
                  <a:txBody>
                    <a:bodyPr/>
                    <a:lstStyle/>
                    <a:p>
                      <a:pPr algn="l"/>
                      <a:endParaRPr lang="tr-TR" sz="1500" dirty="0">
                        <a:effectLst/>
                      </a:endParaRPr>
                    </a:p>
                  </a:txBody>
                  <a:tcPr marL="36631" marR="36631" marT="0" marB="0"/>
                </a:tc>
                <a:tc>
                  <a:txBody>
                    <a:bodyPr/>
                    <a:lstStyle/>
                    <a:p>
                      <a:pPr algn="ctr"/>
                      <a:r>
                        <a:rPr lang="tr-TR" sz="1500" b="1">
                          <a:solidFill>
                            <a:schemeClr val="tx1"/>
                          </a:solidFill>
                          <a:effectLst/>
                          <a:latin typeface="Times New Roman"/>
                        </a:rPr>
                        <a:t>İnternet Haber Medyası</a:t>
                      </a:r>
                      <a:endParaRPr lang="tr-TR" sz="1500" b="1" dirty="0">
                        <a:solidFill>
                          <a:schemeClr val="tx1"/>
                        </a:solidFill>
                        <a:effectLst/>
                        <a:latin typeface="Times New Roman"/>
                      </a:endParaRPr>
                    </a:p>
                  </a:txBody>
                  <a:tcPr marL="36631" marR="36631" marT="0" marB="0"/>
                </a:tc>
                <a:tc>
                  <a:txBody>
                    <a:bodyPr/>
                    <a:lstStyle/>
                    <a:p>
                      <a:pPr algn="ctr"/>
                      <a:r>
                        <a:rPr lang="tr-TR" sz="1500" b="1">
                          <a:solidFill>
                            <a:schemeClr val="tx1"/>
                          </a:solidFill>
                          <a:effectLst/>
                          <a:latin typeface="Times New Roman"/>
                        </a:rPr>
                        <a:t>Dil Desteği</a:t>
                      </a:r>
                      <a:endParaRPr lang="tr-TR" sz="1500" b="1" dirty="0">
                        <a:solidFill>
                          <a:schemeClr val="tx1"/>
                        </a:solidFill>
                        <a:effectLst/>
                        <a:latin typeface="Times New Roman"/>
                      </a:endParaRPr>
                    </a:p>
                  </a:txBody>
                  <a:tcPr marL="36631" marR="36631" marT="0" marB="0"/>
                </a:tc>
                <a:tc>
                  <a:txBody>
                    <a:bodyPr/>
                    <a:lstStyle/>
                    <a:p>
                      <a:pPr algn="ctr"/>
                      <a:r>
                        <a:rPr lang="tr-TR" sz="1500" b="1">
                          <a:solidFill>
                            <a:schemeClr val="tx1"/>
                          </a:solidFill>
                          <a:effectLst/>
                          <a:latin typeface="Times New Roman"/>
                        </a:rPr>
                        <a:t>Sitenin Adresi</a:t>
                      </a:r>
                      <a:endParaRPr lang="tr-TR" sz="1500" b="1" dirty="0">
                        <a:solidFill>
                          <a:schemeClr val="tx1"/>
                        </a:solidFill>
                        <a:effectLst/>
                        <a:latin typeface="Times New Roman"/>
                      </a:endParaRPr>
                    </a:p>
                  </a:txBody>
                  <a:tcPr marL="36631" marR="36631" marT="0" marB="0"/>
                </a:tc>
                <a:extLst>
                  <a:ext uri="{0D108BD9-81ED-4DB2-BD59-A6C34878D82A}">
                    <a16:rowId xmlns:a16="http://schemas.microsoft.com/office/drawing/2014/main" xmlns="" val="91280154"/>
                  </a:ext>
                </a:extLst>
              </a:tr>
              <a:tr h="256209">
                <a:tc>
                  <a:txBody>
                    <a:bodyPr/>
                    <a:lstStyle/>
                    <a:p>
                      <a:pPr algn="l"/>
                      <a:endParaRPr lang="tr-TR" sz="1500" dirty="0">
                        <a:effectLst/>
                      </a:endParaRPr>
                    </a:p>
                  </a:txBody>
                  <a:tcPr marL="36631" marR="36631" marT="0" marB="0"/>
                </a:tc>
                <a:tc>
                  <a:txBody>
                    <a:bodyPr/>
                    <a:lstStyle/>
                    <a:p>
                      <a:pPr algn="l"/>
                      <a:r>
                        <a:rPr lang="tr-TR" sz="1500" b="1">
                          <a:solidFill>
                            <a:schemeClr val="tx1"/>
                          </a:solidFill>
                          <a:effectLst/>
                          <a:latin typeface="Times New Roman"/>
                        </a:rPr>
                        <a:t>Armenia Now</a:t>
                      </a:r>
                      <a:endParaRPr lang="tr-TR" sz="1500" b="1" dirty="0">
                        <a:solidFill>
                          <a:schemeClr val="tx1"/>
                        </a:solidFill>
                        <a:effectLst/>
                        <a:latin typeface="Times New Roman"/>
                      </a:endParaRPr>
                    </a:p>
                  </a:txBody>
                  <a:tcPr marL="36631" marR="36631" marT="0" marB="0"/>
                </a:tc>
                <a:tc>
                  <a:txBody>
                    <a:bodyPr/>
                    <a:lstStyle/>
                    <a:p>
                      <a:pPr algn="l"/>
                      <a:r>
                        <a:rPr lang="tr-TR" sz="1500" b="1">
                          <a:solidFill>
                            <a:schemeClr val="tx1"/>
                          </a:solidFill>
                          <a:effectLst/>
                          <a:latin typeface="Times New Roman"/>
                        </a:rPr>
                        <a:t>Erm/İng</a:t>
                      </a:r>
                      <a:endParaRPr lang="tr-TR" sz="1500" b="1" dirty="0">
                        <a:solidFill>
                          <a:schemeClr val="tx1"/>
                        </a:solidFill>
                        <a:effectLst/>
                        <a:latin typeface="Times New Roman"/>
                      </a:endParaRPr>
                    </a:p>
                  </a:txBody>
                  <a:tcPr marL="36631" marR="36631" marT="0" marB="0"/>
                </a:tc>
                <a:tc>
                  <a:txBody>
                    <a:bodyPr/>
                    <a:lstStyle/>
                    <a:p>
                      <a:pPr algn="l"/>
                      <a:endParaRPr lang="tr-TR" sz="1500" b="1" dirty="0">
                        <a:solidFill>
                          <a:schemeClr val="tx1"/>
                        </a:solidFill>
                        <a:effectLst/>
                        <a:latin typeface="Times New Roman"/>
                      </a:endParaRPr>
                    </a:p>
                  </a:txBody>
                  <a:tcPr marL="36631" marR="36631" marT="0" marB="0"/>
                </a:tc>
                <a:extLst>
                  <a:ext uri="{0D108BD9-81ED-4DB2-BD59-A6C34878D82A}">
                    <a16:rowId xmlns:a16="http://schemas.microsoft.com/office/drawing/2014/main" xmlns="" val="1250879373"/>
                  </a:ext>
                </a:extLst>
              </a:tr>
              <a:tr h="256209">
                <a:tc>
                  <a:txBody>
                    <a:bodyPr/>
                    <a:lstStyle/>
                    <a:p>
                      <a:pPr algn="l"/>
                      <a:endParaRPr lang="tr-TR" sz="1500" dirty="0">
                        <a:effectLst/>
                      </a:endParaRPr>
                    </a:p>
                  </a:txBody>
                  <a:tcPr marL="36631" marR="36631" marT="0" marB="0"/>
                </a:tc>
                <a:tc>
                  <a:txBody>
                    <a:bodyPr/>
                    <a:lstStyle/>
                    <a:p>
                      <a:pPr algn="l"/>
                      <a:r>
                        <a:rPr lang="tr-TR" sz="1500" b="1">
                          <a:solidFill>
                            <a:schemeClr val="tx1"/>
                          </a:solidFill>
                          <a:effectLst/>
                          <a:latin typeface="Times New Roman"/>
                        </a:rPr>
                        <a:t>Aysor</a:t>
                      </a:r>
                      <a:endParaRPr lang="tr-TR" sz="1500" b="1" dirty="0">
                        <a:solidFill>
                          <a:schemeClr val="tx1"/>
                        </a:solidFill>
                        <a:effectLst/>
                        <a:latin typeface="Times New Roman"/>
                      </a:endParaRPr>
                    </a:p>
                  </a:txBody>
                  <a:tcPr marL="36631" marR="36631" marT="0" marB="0"/>
                </a:tc>
                <a:tc>
                  <a:txBody>
                    <a:bodyPr/>
                    <a:lstStyle/>
                    <a:p>
                      <a:pPr algn="l"/>
                      <a:r>
                        <a:rPr lang="tr-TR" sz="1500" b="1">
                          <a:solidFill>
                            <a:schemeClr val="tx1"/>
                          </a:solidFill>
                          <a:effectLst/>
                          <a:latin typeface="Times New Roman"/>
                        </a:rPr>
                        <a:t>Erm/İng/Rus</a:t>
                      </a:r>
                      <a:endParaRPr lang="tr-TR" sz="1500" b="1" dirty="0">
                        <a:solidFill>
                          <a:schemeClr val="tx1"/>
                        </a:solidFill>
                        <a:effectLst/>
                        <a:latin typeface="Times New Roman"/>
                      </a:endParaRPr>
                    </a:p>
                  </a:txBody>
                  <a:tcPr marL="36631" marR="36631" marT="0" marB="0"/>
                </a:tc>
                <a:tc>
                  <a:txBody>
                    <a:bodyPr/>
                    <a:lstStyle/>
                    <a:p>
                      <a:pPr algn="l"/>
                      <a:endParaRPr lang="tr-TR" sz="1500" b="1" dirty="0">
                        <a:solidFill>
                          <a:schemeClr val="tx1"/>
                        </a:solidFill>
                        <a:effectLst/>
                        <a:latin typeface="Times New Roman"/>
                      </a:endParaRPr>
                    </a:p>
                  </a:txBody>
                  <a:tcPr marL="36631" marR="36631" marT="0" marB="0"/>
                </a:tc>
                <a:extLst>
                  <a:ext uri="{0D108BD9-81ED-4DB2-BD59-A6C34878D82A}">
                    <a16:rowId xmlns:a16="http://schemas.microsoft.com/office/drawing/2014/main" xmlns="" val="1768900362"/>
                  </a:ext>
                </a:extLst>
              </a:tr>
              <a:tr h="256209">
                <a:tc>
                  <a:txBody>
                    <a:bodyPr/>
                    <a:lstStyle/>
                    <a:p>
                      <a:pPr algn="l"/>
                      <a:endParaRPr lang="tr-TR" sz="1500" dirty="0">
                        <a:effectLst/>
                      </a:endParaRPr>
                    </a:p>
                  </a:txBody>
                  <a:tcPr marL="36631" marR="36631" marT="0" marB="0"/>
                </a:tc>
                <a:tc>
                  <a:txBody>
                    <a:bodyPr/>
                    <a:lstStyle/>
                    <a:p>
                      <a:pPr algn="l"/>
                      <a:r>
                        <a:rPr lang="tr-TR" sz="1500" b="1">
                          <a:solidFill>
                            <a:schemeClr val="tx1"/>
                          </a:solidFill>
                          <a:effectLst/>
                          <a:latin typeface="Times New Roman"/>
                        </a:rPr>
                        <a:t>De Facto</a:t>
                      </a:r>
                      <a:endParaRPr lang="tr-TR" sz="1500" b="1" dirty="0">
                        <a:solidFill>
                          <a:schemeClr val="tx1"/>
                        </a:solidFill>
                        <a:effectLst/>
                        <a:latin typeface="Times New Roman"/>
                      </a:endParaRPr>
                    </a:p>
                  </a:txBody>
                  <a:tcPr marL="36631" marR="36631" marT="0" marB="0"/>
                </a:tc>
                <a:tc>
                  <a:txBody>
                    <a:bodyPr/>
                    <a:lstStyle/>
                    <a:p>
                      <a:pPr algn="l"/>
                      <a:r>
                        <a:rPr lang="tr-TR" sz="1500" b="1">
                          <a:solidFill>
                            <a:schemeClr val="tx1"/>
                          </a:solidFill>
                          <a:effectLst/>
                          <a:latin typeface="Times New Roman"/>
                        </a:rPr>
                        <a:t>Rus</a:t>
                      </a:r>
                      <a:endParaRPr lang="tr-TR" sz="1500" b="1" dirty="0">
                        <a:solidFill>
                          <a:schemeClr val="tx1"/>
                        </a:solidFill>
                        <a:effectLst/>
                        <a:latin typeface="Times New Roman"/>
                      </a:endParaRPr>
                    </a:p>
                  </a:txBody>
                  <a:tcPr marL="36631" marR="36631" marT="0" marB="0"/>
                </a:tc>
                <a:tc>
                  <a:txBody>
                    <a:bodyPr/>
                    <a:lstStyle/>
                    <a:p>
                      <a:pPr algn="l"/>
                      <a:endParaRPr lang="tr-TR" sz="1500" b="1" dirty="0">
                        <a:solidFill>
                          <a:schemeClr val="tx1"/>
                        </a:solidFill>
                        <a:effectLst/>
                        <a:latin typeface="Times New Roman"/>
                      </a:endParaRPr>
                    </a:p>
                  </a:txBody>
                  <a:tcPr marL="36631" marR="36631" marT="0" marB="0"/>
                </a:tc>
                <a:extLst>
                  <a:ext uri="{0D108BD9-81ED-4DB2-BD59-A6C34878D82A}">
                    <a16:rowId xmlns:a16="http://schemas.microsoft.com/office/drawing/2014/main" xmlns="" val="3627864537"/>
                  </a:ext>
                </a:extLst>
              </a:tr>
              <a:tr h="256209">
                <a:tc>
                  <a:txBody>
                    <a:bodyPr/>
                    <a:lstStyle/>
                    <a:p>
                      <a:pPr algn="l"/>
                      <a:endParaRPr lang="tr-TR" sz="1500" dirty="0">
                        <a:effectLst/>
                      </a:endParaRPr>
                    </a:p>
                  </a:txBody>
                  <a:tcPr marL="36631" marR="36631" marT="0" marB="0"/>
                </a:tc>
                <a:tc>
                  <a:txBody>
                    <a:bodyPr/>
                    <a:lstStyle/>
                    <a:p>
                      <a:pPr algn="l"/>
                      <a:r>
                        <a:rPr lang="tr-TR" sz="1500" b="1">
                          <a:solidFill>
                            <a:schemeClr val="tx1"/>
                          </a:solidFill>
                          <a:effectLst/>
                          <a:latin typeface="Times New Roman"/>
                        </a:rPr>
                        <a:t>Hetq</a:t>
                      </a:r>
                      <a:endParaRPr lang="tr-TR" sz="1500" b="1" dirty="0">
                        <a:solidFill>
                          <a:schemeClr val="tx1"/>
                        </a:solidFill>
                        <a:effectLst/>
                        <a:latin typeface="Times New Roman"/>
                      </a:endParaRPr>
                    </a:p>
                  </a:txBody>
                  <a:tcPr marL="36631" marR="36631" marT="0" marB="0"/>
                </a:tc>
                <a:tc>
                  <a:txBody>
                    <a:bodyPr/>
                    <a:lstStyle/>
                    <a:p>
                      <a:pPr algn="l"/>
                      <a:r>
                        <a:rPr lang="tr-TR" sz="1500" b="1">
                          <a:solidFill>
                            <a:schemeClr val="tx1"/>
                          </a:solidFill>
                          <a:effectLst/>
                          <a:latin typeface="Times New Roman"/>
                        </a:rPr>
                        <a:t>Erm/İng/Rus</a:t>
                      </a:r>
                      <a:endParaRPr lang="tr-TR" sz="1500" b="1" dirty="0">
                        <a:solidFill>
                          <a:schemeClr val="tx1"/>
                        </a:solidFill>
                        <a:effectLst/>
                        <a:latin typeface="Times New Roman"/>
                      </a:endParaRPr>
                    </a:p>
                  </a:txBody>
                  <a:tcPr marL="36631" marR="36631" marT="0" marB="0"/>
                </a:tc>
                <a:tc>
                  <a:txBody>
                    <a:bodyPr/>
                    <a:lstStyle/>
                    <a:p>
                      <a:pPr algn="l"/>
                      <a:endParaRPr lang="tr-TR" sz="1500" b="1" dirty="0">
                        <a:solidFill>
                          <a:schemeClr val="tx1"/>
                        </a:solidFill>
                        <a:effectLst/>
                        <a:latin typeface="Times New Roman"/>
                      </a:endParaRPr>
                    </a:p>
                  </a:txBody>
                  <a:tcPr marL="36631" marR="36631" marT="0" marB="0"/>
                </a:tc>
                <a:extLst>
                  <a:ext uri="{0D108BD9-81ED-4DB2-BD59-A6C34878D82A}">
                    <a16:rowId xmlns:a16="http://schemas.microsoft.com/office/drawing/2014/main" xmlns="" val="3356887926"/>
                  </a:ext>
                </a:extLst>
              </a:tr>
              <a:tr h="256209">
                <a:tc>
                  <a:txBody>
                    <a:bodyPr/>
                    <a:lstStyle/>
                    <a:p>
                      <a:pPr algn="l"/>
                      <a:endParaRPr lang="tr-TR" sz="1500" dirty="0">
                        <a:effectLst/>
                      </a:endParaRPr>
                    </a:p>
                  </a:txBody>
                  <a:tcPr marL="36631" marR="36631" marT="0" marB="0"/>
                </a:tc>
                <a:tc>
                  <a:txBody>
                    <a:bodyPr/>
                    <a:lstStyle/>
                    <a:p>
                      <a:pPr algn="l"/>
                      <a:r>
                        <a:rPr lang="tr-TR" sz="1500" b="1">
                          <a:solidFill>
                            <a:schemeClr val="tx1"/>
                          </a:solidFill>
                          <a:effectLst/>
                          <a:latin typeface="Times New Roman"/>
                        </a:rPr>
                        <a:t>Lragir</a:t>
                      </a:r>
                      <a:endParaRPr lang="tr-TR" sz="1500" b="1" dirty="0">
                        <a:solidFill>
                          <a:schemeClr val="tx1"/>
                        </a:solidFill>
                        <a:effectLst/>
                        <a:latin typeface="Times New Roman"/>
                      </a:endParaRPr>
                    </a:p>
                  </a:txBody>
                  <a:tcPr marL="36631" marR="36631" marT="0" marB="0"/>
                </a:tc>
                <a:tc>
                  <a:txBody>
                    <a:bodyPr/>
                    <a:lstStyle/>
                    <a:p>
                      <a:pPr algn="l"/>
                      <a:r>
                        <a:rPr lang="tr-TR" sz="1500" b="1">
                          <a:solidFill>
                            <a:schemeClr val="tx1"/>
                          </a:solidFill>
                          <a:effectLst/>
                          <a:latin typeface="Times New Roman"/>
                        </a:rPr>
                        <a:t>Erm/İng/Rus</a:t>
                      </a:r>
                      <a:endParaRPr lang="tr-TR" sz="1500" b="1" dirty="0">
                        <a:solidFill>
                          <a:schemeClr val="tx1"/>
                        </a:solidFill>
                        <a:effectLst/>
                        <a:latin typeface="Times New Roman"/>
                      </a:endParaRPr>
                    </a:p>
                  </a:txBody>
                  <a:tcPr marL="36631" marR="36631" marT="0" marB="0"/>
                </a:tc>
                <a:tc>
                  <a:txBody>
                    <a:bodyPr/>
                    <a:lstStyle/>
                    <a:p>
                      <a:pPr algn="l"/>
                      <a:endParaRPr lang="tr-TR" sz="1500" b="1" dirty="0">
                        <a:solidFill>
                          <a:schemeClr val="tx1"/>
                        </a:solidFill>
                        <a:effectLst/>
                        <a:latin typeface="Times New Roman"/>
                      </a:endParaRPr>
                    </a:p>
                  </a:txBody>
                  <a:tcPr marL="36631" marR="36631" marT="0" marB="0"/>
                </a:tc>
                <a:extLst>
                  <a:ext uri="{0D108BD9-81ED-4DB2-BD59-A6C34878D82A}">
                    <a16:rowId xmlns:a16="http://schemas.microsoft.com/office/drawing/2014/main" xmlns="" val="1273052715"/>
                  </a:ext>
                </a:extLst>
              </a:tr>
              <a:tr h="256209">
                <a:tc>
                  <a:txBody>
                    <a:bodyPr/>
                    <a:lstStyle/>
                    <a:p>
                      <a:pPr algn="l"/>
                      <a:endParaRPr lang="tr-TR" sz="1500" dirty="0">
                        <a:effectLst/>
                      </a:endParaRPr>
                    </a:p>
                  </a:txBody>
                  <a:tcPr marL="36631" marR="36631" marT="0" marB="0"/>
                </a:tc>
                <a:tc>
                  <a:txBody>
                    <a:bodyPr/>
                    <a:lstStyle/>
                    <a:p>
                      <a:pPr algn="l"/>
                      <a:r>
                        <a:rPr lang="tr-TR" sz="1500" b="1">
                          <a:solidFill>
                            <a:schemeClr val="tx1"/>
                          </a:solidFill>
                          <a:effectLst/>
                          <a:latin typeface="Times New Roman"/>
                        </a:rPr>
                        <a:t>Media</a:t>
                      </a:r>
                      <a:endParaRPr lang="tr-TR" sz="1500" b="1" dirty="0">
                        <a:solidFill>
                          <a:schemeClr val="tx1"/>
                        </a:solidFill>
                        <a:effectLst/>
                        <a:latin typeface="Times New Roman"/>
                      </a:endParaRPr>
                    </a:p>
                  </a:txBody>
                  <a:tcPr marL="36631" marR="36631" marT="0" marB="0"/>
                </a:tc>
                <a:tc>
                  <a:txBody>
                    <a:bodyPr/>
                    <a:lstStyle/>
                    <a:p>
                      <a:pPr algn="l"/>
                      <a:r>
                        <a:rPr lang="tr-TR" sz="1500" b="1">
                          <a:solidFill>
                            <a:schemeClr val="tx1"/>
                          </a:solidFill>
                          <a:effectLst/>
                          <a:latin typeface="Times New Roman"/>
                        </a:rPr>
                        <a:t>Erm/İng</a:t>
                      </a:r>
                      <a:endParaRPr lang="tr-TR" sz="1500" b="1" dirty="0">
                        <a:solidFill>
                          <a:schemeClr val="tx1"/>
                        </a:solidFill>
                        <a:effectLst/>
                        <a:latin typeface="Times New Roman"/>
                      </a:endParaRPr>
                    </a:p>
                  </a:txBody>
                  <a:tcPr marL="36631" marR="36631" marT="0" marB="0"/>
                </a:tc>
                <a:tc>
                  <a:txBody>
                    <a:bodyPr/>
                    <a:lstStyle/>
                    <a:p>
                      <a:pPr algn="l"/>
                      <a:endParaRPr lang="tr-TR" sz="1500" b="1" dirty="0">
                        <a:solidFill>
                          <a:schemeClr val="tx1"/>
                        </a:solidFill>
                        <a:effectLst/>
                        <a:latin typeface="Times New Roman"/>
                      </a:endParaRPr>
                    </a:p>
                  </a:txBody>
                  <a:tcPr marL="36631" marR="36631" marT="0" marB="0"/>
                </a:tc>
                <a:extLst>
                  <a:ext uri="{0D108BD9-81ED-4DB2-BD59-A6C34878D82A}">
                    <a16:rowId xmlns:a16="http://schemas.microsoft.com/office/drawing/2014/main" xmlns="" val="3083295689"/>
                  </a:ext>
                </a:extLst>
              </a:tr>
              <a:tr h="256209">
                <a:tc>
                  <a:txBody>
                    <a:bodyPr/>
                    <a:lstStyle/>
                    <a:p>
                      <a:pPr algn="l"/>
                      <a:endParaRPr lang="tr-TR" sz="1500" dirty="0">
                        <a:effectLst/>
                      </a:endParaRPr>
                    </a:p>
                  </a:txBody>
                  <a:tcPr marL="36631" marR="36631" marT="0" marB="0"/>
                </a:tc>
                <a:tc>
                  <a:txBody>
                    <a:bodyPr/>
                    <a:lstStyle/>
                    <a:p>
                      <a:pPr algn="l"/>
                      <a:r>
                        <a:rPr lang="tr-TR" sz="1500" b="1">
                          <a:solidFill>
                            <a:schemeClr val="tx1"/>
                          </a:solidFill>
                          <a:effectLst/>
                          <a:latin typeface="Times New Roman"/>
                        </a:rPr>
                        <a:t>Oratert</a:t>
                      </a:r>
                      <a:endParaRPr lang="tr-TR" sz="1500" b="1" dirty="0">
                        <a:solidFill>
                          <a:schemeClr val="tx1"/>
                        </a:solidFill>
                        <a:effectLst/>
                        <a:latin typeface="Times New Roman"/>
                      </a:endParaRPr>
                    </a:p>
                  </a:txBody>
                  <a:tcPr marL="36631" marR="36631" marT="0" marB="0"/>
                </a:tc>
                <a:tc>
                  <a:txBody>
                    <a:bodyPr/>
                    <a:lstStyle/>
                    <a:p>
                      <a:pPr algn="l"/>
                      <a:r>
                        <a:rPr lang="tr-TR" sz="1500" b="1">
                          <a:solidFill>
                            <a:schemeClr val="tx1"/>
                          </a:solidFill>
                          <a:effectLst/>
                          <a:latin typeface="Times New Roman"/>
                        </a:rPr>
                        <a:t>Erm/İng/Rus/Fra/Far</a:t>
                      </a:r>
                      <a:endParaRPr lang="tr-TR" sz="1500" b="1" dirty="0">
                        <a:solidFill>
                          <a:schemeClr val="tx1"/>
                        </a:solidFill>
                        <a:effectLst/>
                        <a:latin typeface="Times New Roman"/>
                      </a:endParaRPr>
                    </a:p>
                  </a:txBody>
                  <a:tcPr marL="36631" marR="36631" marT="0" marB="0"/>
                </a:tc>
                <a:tc>
                  <a:txBody>
                    <a:bodyPr/>
                    <a:lstStyle/>
                    <a:p>
                      <a:pPr algn="l"/>
                      <a:endParaRPr lang="tr-TR" sz="1500" b="1" dirty="0">
                        <a:solidFill>
                          <a:schemeClr val="tx1"/>
                        </a:solidFill>
                        <a:effectLst/>
                        <a:latin typeface="Times New Roman"/>
                      </a:endParaRPr>
                    </a:p>
                  </a:txBody>
                  <a:tcPr marL="36631" marR="36631" marT="0" marB="0"/>
                </a:tc>
                <a:extLst>
                  <a:ext uri="{0D108BD9-81ED-4DB2-BD59-A6C34878D82A}">
                    <a16:rowId xmlns:a16="http://schemas.microsoft.com/office/drawing/2014/main" xmlns="" val="1040340279"/>
                  </a:ext>
                </a:extLst>
              </a:tr>
              <a:tr h="256209">
                <a:tc>
                  <a:txBody>
                    <a:bodyPr/>
                    <a:lstStyle/>
                    <a:p>
                      <a:pPr algn="l"/>
                      <a:endParaRPr lang="tr-TR" sz="1500" dirty="0">
                        <a:effectLst/>
                      </a:endParaRPr>
                    </a:p>
                  </a:txBody>
                  <a:tcPr marL="36631" marR="36631" marT="0" marB="0"/>
                </a:tc>
                <a:tc>
                  <a:txBody>
                    <a:bodyPr/>
                    <a:lstStyle/>
                    <a:p>
                      <a:pPr algn="l"/>
                      <a:r>
                        <a:rPr lang="tr-TR" sz="1500" b="1">
                          <a:solidFill>
                            <a:schemeClr val="tx1"/>
                          </a:solidFill>
                          <a:effectLst/>
                          <a:latin typeface="Times New Roman"/>
                        </a:rPr>
                        <a:t>Panorama</a:t>
                      </a:r>
                      <a:r>
                        <a:rPr lang="tr-TR" sz="1500" b="1" dirty="0">
                          <a:solidFill>
                            <a:schemeClr val="tx1"/>
                          </a:solidFill>
                          <a:latin typeface="Times New Roman"/>
                        </a:rPr>
                        <a:t> </a:t>
                      </a:r>
                      <a:endParaRPr lang="tr-TR" sz="1500" b="1" dirty="0">
                        <a:solidFill>
                          <a:schemeClr val="tx1"/>
                        </a:solidFill>
                        <a:effectLst/>
                        <a:latin typeface="Times New Roman"/>
                      </a:endParaRPr>
                    </a:p>
                  </a:txBody>
                  <a:tcPr marL="36631" marR="36631" marT="0" marB="0"/>
                </a:tc>
                <a:tc>
                  <a:txBody>
                    <a:bodyPr/>
                    <a:lstStyle/>
                    <a:p>
                      <a:pPr algn="l"/>
                      <a:r>
                        <a:rPr lang="tr-TR" sz="1500" b="1">
                          <a:solidFill>
                            <a:schemeClr val="tx1"/>
                          </a:solidFill>
                          <a:effectLst/>
                          <a:latin typeface="Times New Roman"/>
                        </a:rPr>
                        <a:t>Erm/İng/Rus</a:t>
                      </a:r>
                      <a:endParaRPr lang="tr-TR" sz="1500" b="1" dirty="0">
                        <a:solidFill>
                          <a:schemeClr val="tx1"/>
                        </a:solidFill>
                        <a:effectLst/>
                        <a:latin typeface="Times New Roman"/>
                      </a:endParaRPr>
                    </a:p>
                  </a:txBody>
                  <a:tcPr marL="36631" marR="36631" marT="0" marB="0"/>
                </a:tc>
                <a:tc>
                  <a:txBody>
                    <a:bodyPr/>
                    <a:lstStyle/>
                    <a:p>
                      <a:pPr algn="l"/>
                      <a:endParaRPr lang="tr-TR" sz="1500" b="1" dirty="0">
                        <a:solidFill>
                          <a:schemeClr val="tx1"/>
                        </a:solidFill>
                        <a:effectLst/>
                        <a:latin typeface="Times New Roman"/>
                      </a:endParaRPr>
                    </a:p>
                  </a:txBody>
                  <a:tcPr marL="36631" marR="36631" marT="0" marB="0"/>
                </a:tc>
                <a:extLst>
                  <a:ext uri="{0D108BD9-81ED-4DB2-BD59-A6C34878D82A}">
                    <a16:rowId xmlns:a16="http://schemas.microsoft.com/office/drawing/2014/main" xmlns="" val="761782262"/>
                  </a:ext>
                </a:extLst>
              </a:tr>
              <a:tr h="256209">
                <a:tc>
                  <a:txBody>
                    <a:bodyPr/>
                    <a:lstStyle/>
                    <a:p>
                      <a:pPr algn="l"/>
                      <a:endParaRPr lang="tr-TR" sz="1500" dirty="0">
                        <a:effectLst/>
                      </a:endParaRPr>
                    </a:p>
                  </a:txBody>
                  <a:tcPr marL="36631" marR="36631" marT="0" marB="0"/>
                </a:tc>
                <a:tc>
                  <a:txBody>
                    <a:bodyPr/>
                    <a:lstStyle/>
                    <a:p>
                      <a:pPr algn="l"/>
                      <a:r>
                        <a:rPr lang="tr-TR" sz="1500" b="1">
                          <a:solidFill>
                            <a:schemeClr val="tx1"/>
                          </a:solidFill>
                          <a:effectLst/>
                          <a:latin typeface="Times New Roman"/>
                        </a:rPr>
                        <a:t>Tert</a:t>
                      </a:r>
                      <a:endParaRPr lang="tr-TR" sz="1500" b="1" dirty="0">
                        <a:solidFill>
                          <a:schemeClr val="tx1"/>
                        </a:solidFill>
                        <a:effectLst/>
                        <a:latin typeface="Times New Roman"/>
                      </a:endParaRPr>
                    </a:p>
                  </a:txBody>
                  <a:tcPr marL="36631" marR="36631" marT="0" marB="0"/>
                </a:tc>
                <a:tc>
                  <a:txBody>
                    <a:bodyPr/>
                    <a:lstStyle/>
                    <a:p>
                      <a:pPr algn="l"/>
                      <a:r>
                        <a:rPr lang="tr-TR" sz="1500" b="1">
                          <a:solidFill>
                            <a:schemeClr val="tx1"/>
                          </a:solidFill>
                          <a:effectLst/>
                          <a:latin typeface="Times New Roman"/>
                        </a:rPr>
                        <a:t>Erm/İng/Rus/Tür</a:t>
                      </a:r>
                      <a:endParaRPr lang="tr-TR" sz="1500" b="1" dirty="0">
                        <a:solidFill>
                          <a:schemeClr val="tx1"/>
                        </a:solidFill>
                        <a:effectLst/>
                        <a:latin typeface="Times New Roman"/>
                      </a:endParaRPr>
                    </a:p>
                  </a:txBody>
                  <a:tcPr marL="36631" marR="36631" marT="0" marB="0"/>
                </a:tc>
                <a:tc>
                  <a:txBody>
                    <a:bodyPr/>
                    <a:lstStyle/>
                    <a:p>
                      <a:pPr algn="l"/>
                      <a:endParaRPr lang="tr-TR" sz="1500" b="1" dirty="0">
                        <a:solidFill>
                          <a:schemeClr val="tx1"/>
                        </a:solidFill>
                        <a:effectLst/>
                        <a:latin typeface="Times New Roman"/>
                      </a:endParaRPr>
                    </a:p>
                  </a:txBody>
                  <a:tcPr marL="36631" marR="36631" marT="0" marB="0"/>
                </a:tc>
                <a:extLst>
                  <a:ext uri="{0D108BD9-81ED-4DB2-BD59-A6C34878D82A}">
                    <a16:rowId xmlns:a16="http://schemas.microsoft.com/office/drawing/2014/main" xmlns="" val="4119835174"/>
                  </a:ext>
                </a:extLst>
              </a:tr>
              <a:tr h="256209">
                <a:tc>
                  <a:txBody>
                    <a:bodyPr/>
                    <a:lstStyle/>
                    <a:p>
                      <a:pPr algn="l"/>
                      <a:endParaRPr lang="tr-TR" sz="1500" dirty="0">
                        <a:effectLst/>
                      </a:endParaRPr>
                    </a:p>
                  </a:txBody>
                  <a:tcPr marL="36631" marR="36631" marT="0" marB="0"/>
                </a:tc>
                <a:tc>
                  <a:txBody>
                    <a:bodyPr/>
                    <a:lstStyle/>
                    <a:p>
                      <a:pPr algn="l"/>
                      <a:r>
                        <a:rPr lang="tr-TR" sz="1500" b="1">
                          <a:solidFill>
                            <a:schemeClr val="tx1"/>
                          </a:solidFill>
                          <a:effectLst/>
                          <a:latin typeface="Times New Roman"/>
                        </a:rPr>
                        <a:t>News</a:t>
                      </a:r>
                      <a:endParaRPr lang="tr-TR" sz="1500" b="1" dirty="0">
                        <a:solidFill>
                          <a:schemeClr val="tx1"/>
                        </a:solidFill>
                        <a:effectLst/>
                        <a:latin typeface="Times New Roman"/>
                      </a:endParaRPr>
                    </a:p>
                  </a:txBody>
                  <a:tcPr marL="36631" marR="36631" marT="0" marB="0"/>
                </a:tc>
                <a:tc>
                  <a:txBody>
                    <a:bodyPr/>
                    <a:lstStyle/>
                    <a:p>
                      <a:pPr algn="l"/>
                      <a:endParaRPr lang="tr-TR" sz="1500" b="1" dirty="0">
                        <a:solidFill>
                          <a:schemeClr val="tx1"/>
                        </a:solidFill>
                        <a:effectLst/>
                        <a:latin typeface="Times New Roman"/>
                      </a:endParaRPr>
                    </a:p>
                  </a:txBody>
                  <a:tcPr marL="36631" marR="36631" marT="0" marB="0"/>
                </a:tc>
                <a:tc>
                  <a:txBody>
                    <a:bodyPr/>
                    <a:lstStyle/>
                    <a:p>
                      <a:pPr algn="l"/>
                      <a:endParaRPr lang="tr-TR" sz="1500" b="1" dirty="0">
                        <a:solidFill>
                          <a:schemeClr val="tx1"/>
                        </a:solidFill>
                        <a:effectLst/>
                        <a:latin typeface="Times New Roman"/>
                      </a:endParaRPr>
                    </a:p>
                  </a:txBody>
                  <a:tcPr marL="36631" marR="36631" marT="0" marB="0"/>
                </a:tc>
                <a:extLst>
                  <a:ext uri="{0D108BD9-81ED-4DB2-BD59-A6C34878D82A}">
                    <a16:rowId xmlns:a16="http://schemas.microsoft.com/office/drawing/2014/main" xmlns="" val="2695035293"/>
                  </a:ext>
                </a:extLst>
              </a:tr>
              <a:tr h="256209">
                <a:tc>
                  <a:txBody>
                    <a:bodyPr/>
                    <a:lstStyle/>
                    <a:p>
                      <a:pPr algn="l"/>
                      <a:endParaRPr lang="tr-TR" sz="1500" dirty="0">
                        <a:effectLst/>
                      </a:endParaRPr>
                    </a:p>
                  </a:txBody>
                  <a:tcPr marL="36631" marR="36631" marT="0" marB="0"/>
                </a:tc>
                <a:tc>
                  <a:txBody>
                    <a:bodyPr/>
                    <a:lstStyle/>
                    <a:p>
                      <a:pPr algn="l"/>
                      <a:endParaRPr lang="tr-TR" sz="1500" b="1" dirty="0">
                        <a:solidFill>
                          <a:schemeClr val="tx1"/>
                        </a:solidFill>
                        <a:effectLst/>
                        <a:latin typeface="Times New Roman"/>
                      </a:endParaRPr>
                    </a:p>
                  </a:txBody>
                  <a:tcPr marL="36631" marR="36631" marT="0" marB="0"/>
                </a:tc>
                <a:tc>
                  <a:txBody>
                    <a:bodyPr/>
                    <a:lstStyle/>
                    <a:p>
                      <a:pPr algn="l"/>
                      <a:endParaRPr lang="tr-TR" sz="1500" b="1" dirty="0">
                        <a:solidFill>
                          <a:schemeClr val="tx1"/>
                        </a:solidFill>
                        <a:effectLst/>
                        <a:latin typeface="Times New Roman"/>
                      </a:endParaRPr>
                    </a:p>
                  </a:txBody>
                  <a:tcPr marL="36631" marR="36631" marT="0" marB="0"/>
                </a:tc>
                <a:tc>
                  <a:txBody>
                    <a:bodyPr/>
                    <a:lstStyle/>
                    <a:p>
                      <a:pPr algn="l"/>
                      <a:endParaRPr lang="tr-TR" sz="1500" b="1" dirty="0">
                        <a:solidFill>
                          <a:schemeClr val="tx1"/>
                        </a:solidFill>
                        <a:effectLst/>
                        <a:latin typeface="Times New Roman"/>
                      </a:endParaRPr>
                    </a:p>
                  </a:txBody>
                  <a:tcPr marL="36631" marR="36631" marT="0" marB="0"/>
                </a:tc>
                <a:extLst>
                  <a:ext uri="{0D108BD9-81ED-4DB2-BD59-A6C34878D82A}">
                    <a16:rowId xmlns:a16="http://schemas.microsoft.com/office/drawing/2014/main" xmlns="" val="4152044329"/>
                  </a:ext>
                </a:extLst>
              </a:tr>
              <a:tr h="256209">
                <a:tc>
                  <a:txBody>
                    <a:bodyPr/>
                    <a:lstStyle/>
                    <a:p>
                      <a:pPr algn="l"/>
                      <a:endParaRPr lang="tr-TR" sz="1500" dirty="0">
                        <a:effectLst/>
                      </a:endParaRPr>
                    </a:p>
                  </a:txBody>
                  <a:tcPr marL="36631" marR="36631" marT="0" marB="0"/>
                </a:tc>
                <a:tc>
                  <a:txBody>
                    <a:bodyPr/>
                    <a:lstStyle/>
                    <a:p>
                      <a:pPr algn="l"/>
                      <a:endParaRPr lang="tr-TR" sz="1500" b="1" dirty="0">
                        <a:solidFill>
                          <a:schemeClr val="tx1"/>
                        </a:solidFill>
                        <a:effectLst/>
                        <a:latin typeface="Times New Roman"/>
                      </a:endParaRPr>
                    </a:p>
                  </a:txBody>
                  <a:tcPr marL="36631" marR="36631" marT="0" marB="0"/>
                </a:tc>
                <a:tc>
                  <a:txBody>
                    <a:bodyPr/>
                    <a:lstStyle/>
                    <a:p>
                      <a:pPr algn="l"/>
                      <a:endParaRPr lang="tr-TR" sz="1500" b="1" dirty="0">
                        <a:solidFill>
                          <a:schemeClr val="tx1"/>
                        </a:solidFill>
                        <a:effectLst/>
                        <a:latin typeface="Times New Roman"/>
                      </a:endParaRPr>
                    </a:p>
                  </a:txBody>
                  <a:tcPr marL="36631" marR="36631" marT="0" marB="0"/>
                </a:tc>
                <a:tc>
                  <a:txBody>
                    <a:bodyPr/>
                    <a:lstStyle/>
                    <a:p>
                      <a:pPr algn="l"/>
                      <a:endParaRPr lang="tr-TR" sz="1500" b="1" dirty="0">
                        <a:solidFill>
                          <a:schemeClr val="tx1"/>
                        </a:solidFill>
                        <a:effectLst/>
                        <a:latin typeface="Times New Roman"/>
                      </a:endParaRPr>
                    </a:p>
                  </a:txBody>
                  <a:tcPr marL="36631" marR="36631" marT="0" marB="0"/>
                </a:tc>
                <a:extLst>
                  <a:ext uri="{0D108BD9-81ED-4DB2-BD59-A6C34878D82A}">
                    <a16:rowId xmlns:a16="http://schemas.microsoft.com/office/drawing/2014/main" xmlns="" val="661430064"/>
                  </a:ext>
                </a:extLst>
              </a:tr>
              <a:tr h="256209">
                <a:tc>
                  <a:txBody>
                    <a:bodyPr/>
                    <a:lstStyle/>
                    <a:p>
                      <a:pPr algn="l"/>
                      <a:endParaRPr lang="tr-TR" sz="1500" dirty="0">
                        <a:effectLst/>
                      </a:endParaRPr>
                    </a:p>
                  </a:txBody>
                  <a:tcPr marL="36631" marR="36631" marT="0" marB="0"/>
                </a:tc>
                <a:tc>
                  <a:txBody>
                    <a:bodyPr/>
                    <a:lstStyle/>
                    <a:p>
                      <a:pPr algn="l"/>
                      <a:endParaRPr lang="tr-TR" sz="1500" dirty="0">
                        <a:effectLst/>
                      </a:endParaRPr>
                    </a:p>
                  </a:txBody>
                  <a:tcPr marL="36631" marR="36631" marT="0" marB="0"/>
                </a:tc>
                <a:tc>
                  <a:txBody>
                    <a:bodyPr/>
                    <a:lstStyle/>
                    <a:p>
                      <a:pPr algn="l"/>
                      <a:endParaRPr lang="tr-TR" sz="1500" dirty="0">
                        <a:effectLst/>
                      </a:endParaRPr>
                    </a:p>
                  </a:txBody>
                  <a:tcPr marL="36631" marR="36631" marT="0" marB="0"/>
                </a:tc>
                <a:tc>
                  <a:txBody>
                    <a:bodyPr/>
                    <a:lstStyle/>
                    <a:p>
                      <a:pPr algn="l"/>
                      <a:endParaRPr lang="tr-TR" sz="1500" dirty="0">
                        <a:effectLst/>
                      </a:endParaRPr>
                    </a:p>
                  </a:txBody>
                  <a:tcPr marL="36631" marR="36631" marT="0" marB="0"/>
                </a:tc>
                <a:extLst>
                  <a:ext uri="{0D108BD9-81ED-4DB2-BD59-A6C34878D82A}">
                    <a16:rowId xmlns:a16="http://schemas.microsoft.com/office/drawing/2014/main" xmlns="" val="2640484064"/>
                  </a:ext>
                </a:extLst>
              </a:tr>
              <a:tr h="256209">
                <a:tc>
                  <a:txBody>
                    <a:bodyPr/>
                    <a:lstStyle/>
                    <a:p>
                      <a:pPr algn="l"/>
                      <a:endParaRPr lang="tr-TR" sz="1500" dirty="0">
                        <a:effectLst/>
                      </a:endParaRPr>
                    </a:p>
                  </a:txBody>
                  <a:tcPr marL="36631" marR="36631" marT="0" marB="0"/>
                </a:tc>
                <a:tc>
                  <a:txBody>
                    <a:bodyPr/>
                    <a:lstStyle/>
                    <a:p>
                      <a:pPr algn="l"/>
                      <a:endParaRPr lang="tr-TR" sz="1500" dirty="0">
                        <a:effectLst/>
                      </a:endParaRPr>
                    </a:p>
                  </a:txBody>
                  <a:tcPr marL="36631" marR="36631" marT="0" marB="0"/>
                </a:tc>
                <a:tc>
                  <a:txBody>
                    <a:bodyPr/>
                    <a:lstStyle/>
                    <a:p>
                      <a:pPr algn="l"/>
                      <a:endParaRPr lang="tr-TR" sz="1500" dirty="0">
                        <a:effectLst/>
                      </a:endParaRPr>
                    </a:p>
                  </a:txBody>
                  <a:tcPr marL="36631" marR="36631" marT="0" marB="0"/>
                </a:tc>
                <a:tc>
                  <a:txBody>
                    <a:bodyPr/>
                    <a:lstStyle/>
                    <a:p>
                      <a:pPr algn="l"/>
                      <a:endParaRPr lang="tr-TR" sz="1500" dirty="0">
                        <a:effectLst/>
                      </a:endParaRPr>
                    </a:p>
                  </a:txBody>
                  <a:tcPr marL="36631" marR="36631" marT="0" marB="0"/>
                </a:tc>
                <a:extLst>
                  <a:ext uri="{0D108BD9-81ED-4DB2-BD59-A6C34878D82A}">
                    <a16:rowId xmlns:a16="http://schemas.microsoft.com/office/drawing/2014/main" xmlns="" val="335412765"/>
                  </a:ext>
                </a:extLst>
              </a:tr>
              <a:tr h="256209">
                <a:tc>
                  <a:txBody>
                    <a:bodyPr/>
                    <a:lstStyle/>
                    <a:p>
                      <a:pPr algn="l"/>
                      <a:endParaRPr lang="tr-TR" sz="1500" dirty="0">
                        <a:effectLst/>
                      </a:endParaRPr>
                    </a:p>
                  </a:txBody>
                  <a:tcPr marL="36631" marR="36631" marT="0" marB="0"/>
                </a:tc>
                <a:tc>
                  <a:txBody>
                    <a:bodyPr/>
                    <a:lstStyle/>
                    <a:p>
                      <a:pPr algn="l"/>
                      <a:endParaRPr lang="tr-TR" sz="1500" dirty="0">
                        <a:effectLst/>
                      </a:endParaRPr>
                    </a:p>
                  </a:txBody>
                  <a:tcPr marL="36631" marR="36631" marT="0" marB="0"/>
                </a:tc>
                <a:tc>
                  <a:txBody>
                    <a:bodyPr/>
                    <a:lstStyle/>
                    <a:p>
                      <a:pPr algn="l"/>
                      <a:endParaRPr lang="tr-TR" sz="1500" dirty="0">
                        <a:effectLst/>
                      </a:endParaRPr>
                    </a:p>
                  </a:txBody>
                  <a:tcPr marL="36631" marR="36631" marT="0" marB="0"/>
                </a:tc>
                <a:tc>
                  <a:txBody>
                    <a:bodyPr/>
                    <a:lstStyle/>
                    <a:p>
                      <a:pPr algn="l"/>
                      <a:endParaRPr lang="tr-TR" sz="1500" dirty="0">
                        <a:effectLst/>
                      </a:endParaRPr>
                    </a:p>
                  </a:txBody>
                  <a:tcPr marL="36631" marR="36631" marT="0" marB="0"/>
                </a:tc>
                <a:extLst>
                  <a:ext uri="{0D108BD9-81ED-4DB2-BD59-A6C34878D82A}">
                    <a16:rowId xmlns:a16="http://schemas.microsoft.com/office/drawing/2014/main" xmlns="" val="3945207085"/>
                  </a:ext>
                </a:extLst>
              </a:tr>
            </a:tbl>
          </a:graphicData>
        </a:graphic>
      </p:graphicFrame>
    </p:spTree>
    <p:extLst>
      <p:ext uri="{BB962C8B-B14F-4D97-AF65-F5344CB8AC3E}">
        <p14:creationId xmlns:p14="http://schemas.microsoft.com/office/powerpoint/2010/main" val="26121233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9">
            <a:extLst>
              <a:ext uri="{FF2B5EF4-FFF2-40B4-BE49-F238E27FC236}">
                <a16:creationId xmlns:a16="http://schemas.microsoft.com/office/drawing/2014/main" xmlns="" id="{43A9B7B3-F171-4C25-99FC-C54250F0649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9" name="Rectangle 11">
            <a:extLst>
              <a:ext uri="{FF2B5EF4-FFF2-40B4-BE49-F238E27FC236}">
                <a16:creationId xmlns:a16="http://schemas.microsoft.com/office/drawing/2014/main" xmlns="" id="{D2D5C7C5-9C27-4A61-9F57-1857D45320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20" name="Group 13">
            <a:extLst>
              <a:ext uri="{FF2B5EF4-FFF2-40B4-BE49-F238E27FC236}">
                <a16:creationId xmlns:a16="http://schemas.microsoft.com/office/drawing/2014/main" xmlns="" id="{12B335A1-0110-4D6F-BC0E-DCDCB432032B}"/>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4464881" y="0"/>
            <a:ext cx="7724071" cy="6858000"/>
            <a:chOff x="4464881" y="0"/>
            <a:chExt cx="7724071" cy="6858000"/>
          </a:xfrm>
        </p:grpSpPr>
        <p:pic>
          <p:nvPicPr>
            <p:cNvPr id="15" name="Picture 14">
              <a:extLst>
                <a:ext uri="{FF2B5EF4-FFF2-40B4-BE49-F238E27FC236}">
                  <a16:creationId xmlns:a16="http://schemas.microsoft.com/office/drawing/2014/main" xmlns="" id="{3B05D9A1-5C36-49D4-8D83-8782DE1E1BCB}"/>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a:blip r:embed="rId2">
              <a:duotone>
                <a:schemeClr val="accent6">
                  <a:shade val="45000"/>
                  <a:satMod val="135000"/>
                </a:schemeClr>
                <a:prstClr val="white"/>
              </a:duotone>
              <a:alphaModFix amt="10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21" name="Picture 15">
              <a:extLst>
                <a:ext uri="{FF2B5EF4-FFF2-40B4-BE49-F238E27FC236}">
                  <a16:creationId xmlns:a16="http://schemas.microsoft.com/office/drawing/2014/main" xmlns="" id="{3D2C8D16-C3E9-4377-B192-9F3B9A8673D4}"/>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a:blip r:embed="rId3">
              <a:duotone>
                <a:schemeClr val="accent6">
                  <a:shade val="45000"/>
                  <a:satMod val="135000"/>
                </a:schemeClr>
                <a:prstClr val="white"/>
              </a:duotone>
              <a:alphaModFix amt="7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sp>
        <p:nvSpPr>
          <p:cNvPr id="2" name="Başlık 1">
            <a:extLst>
              <a:ext uri="{FF2B5EF4-FFF2-40B4-BE49-F238E27FC236}">
                <a16:creationId xmlns:a16="http://schemas.microsoft.com/office/drawing/2014/main" xmlns="" id="{3E3887CA-EDCE-4791-9D12-46E4C3076509}"/>
              </a:ext>
            </a:extLst>
          </p:cNvPr>
          <p:cNvSpPr>
            <a:spLocks noGrp="1"/>
          </p:cNvSpPr>
          <p:nvPr>
            <p:ph type="title"/>
          </p:nvPr>
        </p:nvSpPr>
        <p:spPr>
          <a:xfrm>
            <a:off x="1094391" y="381000"/>
            <a:ext cx="10003218" cy="2057400"/>
          </a:xfrm>
        </p:spPr>
        <p:txBody>
          <a:bodyPr>
            <a:normAutofit/>
          </a:bodyPr>
          <a:lstStyle/>
          <a:p>
            <a:pPr algn="ctr">
              <a:lnSpc>
                <a:spcPct val="90000"/>
              </a:lnSpc>
            </a:pPr>
            <a:r>
              <a:rPr lang="tr-TR" b="1">
                <a:ea typeface="+mj-lt"/>
                <a:cs typeface="+mj-lt"/>
              </a:rPr>
              <a:t>Ulusal (ve Yabancı Olmayan) İnternet Haber Siteleri,</a:t>
            </a:r>
            <a:r>
              <a:rPr lang="tr-TR" dirty="0">
                <a:ea typeface="+mj-lt"/>
                <a:cs typeface="+mj-lt"/>
              </a:rPr>
              <a:t> </a:t>
            </a:r>
            <a:endParaRPr lang="tr-TR"/>
          </a:p>
          <a:p>
            <a:pPr algn="ctr">
              <a:lnSpc>
                <a:spcPct val="90000"/>
              </a:lnSpc>
            </a:pPr>
            <a:r>
              <a:rPr lang="tr-TR" b="1">
                <a:ea typeface="+mj-lt"/>
                <a:cs typeface="+mj-lt"/>
              </a:rPr>
              <a:t>Dil Destekleri ve Adresleri</a:t>
            </a:r>
            <a:r>
              <a:rPr lang="tr-TR" dirty="0">
                <a:ea typeface="+mj-lt"/>
                <a:cs typeface="+mj-lt"/>
              </a:rPr>
              <a:t> </a:t>
            </a:r>
            <a:endParaRPr lang="tr-TR"/>
          </a:p>
        </p:txBody>
      </p:sp>
      <p:graphicFrame>
        <p:nvGraphicFramePr>
          <p:cNvPr id="5" name="İçerik Yer Tutucusu 4">
            <a:extLst>
              <a:ext uri="{FF2B5EF4-FFF2-40B4-BE49-F238E27FC236}">
                <a16:creationId xmlns:a16="http://schemas.microsoft.com/office/drawing/2014/main" xmlns="" id="{ECCEAAC9-6044-4C4C-95F6-464D8C8DE443}"/>
              </a:ext>
            </a:extLst>
          </p:cNvPr>
          <p:cNvGraphicFramePr>
            <a:graphicFrameLocks noGrp="1"/>
          </p:cNvGraphicFramePr>
          <p:nvPr>
            <p:ph idx="1"/>
          </p:nvPr>
        </p:nvGraphicFramePr>
        <p:xfrm>
          <a:off x="1377541" y="2514600"/>
          <a:ext cx="9436921" cy="3662363"/>
        </p:xfrm>
        <a:graphic>
          <a:graphicData uri="http://schemas.openxmlformats.org/drawingml/2006/table">
            <a:tbl>
              <a:tblPr firstRow="1" bandRow="1">
                <a:noFill/>
                <a:tableStyleId>{5C22544A-7EE6-4342-B048-85BDC9FD1C3A}</a:tableStyleId>
              </a:tblPr>
              <a:tblGrid>
                <a:gridCol w="440998">
                  <a:extLst>
                    <a:ext uri="{9D8B030D-6E8A-4147-A177-3AD203B41FA5}">
                      <a16:colId xmlns:a16="http://schemas.microsoft.com/office/drawing/2014/main" xmlns="" val="1084096605"/>
                    </a:ext>
                  </a:extLst>
                </a:gridCol>
                <a:gridCol w="4020686">
                  <a:extLst>
                    <a:ext uri="{9D8B030D-6E8A-4147-A177-3AD203B41FA5}">
                      <a16:colId xmlns:a16="http://schemas.microsoft.com/office/drawing/2014/main" xmlns="" val="2466852813"/>
                    </a:ext>
                  </a:extLst>
                </a:gridCol>
                <a:gridCol w="2712772">
                  <a:extLst>
                    <a:ext uri="{9D8B030D-6E8A-4147-A177-3AD203B41FA5}">
                      <a16:colId xmlns:a16="http://schemas.microsoft.com/office/drawing/2014/main" xmlns="" val="2202109887"/>
                    </a:ext>
                  </a:extLst>
                </a:gridCol>
                <a:gridCol w="2262465">
                  <a:extLst>
                    <a:ext uri="{9D8B030D-6E8A-4147-A177-3AD203B41FA5}">
                      <a16:colId xmlns:a16="http://schemas.microsoft.com/office/drawing/2014/main" xmlns="" val="4104795119"/>
                    </a:ext>
                  </a:extLst>
                </a:gridCol>
              </a:tblGrid>
              <a:tr h="689729">
                <a:tc>
                  <a:txBody>
                    <a:bodyPr/>
                    <a:lstStyle/>
                    <a:p>
                      <a:r>
                        <a:rPr lang="tr-TR" sz="2200" b="1" cap="none" spc="0">
                          <a:solidFill>
                            <a:schemeClr val="bg1"/>
                          </a:solidFill>
                          <a:effectLst/>
                        </a:rPr>
                        <a:t> </a:t>
                      </a:r>
                    </a:p>
                  </a:txBody>
                  <a:tcPr marL="102002" marR="72859" marT="145717" marB="145717" anchor="ctr">
                    <a:lnL w="12700" cmpd="sng">
                      <a:noFill/>
                    </a:lnL>
                    <a:lnR w="12700" cmpd="sng">
                      <a:noFill/>
                    </a:lnR>
                    <a:lnT w="19050" cap="flat" cmpd="sng" algn="ctr">
                      <a:noFill/>
                      <a:prstDash val="solid"/>
                    </a:lnT>
                    <a:lnB w="38100" cmpd="sng">
                      <a:noFill/>
                    </a:lnB>
                    <a:solidFill>
                      <a:schemeClr val="tx1"/>
                    </a:solidFill>
                  </a:tcPr>
                </a:tc>
                <a:tc>
                  <a:txBody>
                    <a:bodyPr/>
                    <a:lstStyle/>
                    <a:p>
                      <a:pPr algn="ctr"/>
                      <a:r>
                        <a:rPr lang="tr-TR" sz="2200" b="1" cap="none" spc="0">
                          <a:solidFill>
                            <a:schemeClr val="bg1"/>
                          </a:solidFill>
                          <a:effectLst/>
                        </a:rPr>
                        <a:t>Gazetelerin İnternet Siteleri</a:t>
                      </a:r>
                    </a:p>
                  </a:txBody>
                  <a:tcPr marL="102002" marR="72859" marT="145717" marB="145717" anchor="ctr">
                    <a:lnL w="12700" cmpd="sng">
                      <a:noFill/>
                    </a:lnL>
                    <a:lnR w="12700" cmpd="sng">
                      <a:noFill/>
                    </a:lnR>
                    <a:lnT w="19050" cap="flat" cmpd="sng" algn="ctr">
                      <a:noFill/>
                      <a:prstDash val="solid"/>
                    </a:lnT>
                    <a:lnB w="38100" cmpd="sng">
                      <a:noFill/>
                    </a:lnB>
                    <a:solidFill>
                      <a:schemeClr val="tx1"/>
                    </a:solidFill>
                  </a:tcPr>
                </a:tc>
                <a:tc>
                  <a:txBody>
                    <a:bodyPr/>
                    <a:lstStyle/>
                    <a:p>
                      <a:pPr algn="ctr"/>
                      <a:r>
                        <a:rPr lang="tr-TR" sz="2200" b="1" cap="none" spc="0">
                          <a:solidFill>
                            <a:schemeClr val="bg1"/>
                          </a:solidFill>
                          <a:effectLst/>
                        </a:rPr>
                        <a:t>Dil Desteği</a:t>
                      </a:r>
                    </a:p>
                  </a:txBody>
                  <a:tcPr marL="102002" marR="72859" marT="145717" marB="145717" anchor="ctr">
                    <a:lnL w="12700" cmpd="sng">
                      <a:noFill/>
                    </a:lnL>
                    <a:lnR w="12700" cmpd="sng">
                      <a:noFill/>
                    </a:lnR>
                    <a:lnT w="19050" cap="flat" cmpd="sng" algn="ctr">
                      <a:noFill/>
                      <a:prstDash val="solid"/>
                    </a:lnT>
                    <a:lnB w="38100" cmpd="sng">
                      <a:noFill/>
                    </a:lnB>
                    <a:solidFill>
                      <a:schemeClr val="tx1"/>
                    </a:solidFill>
                  </a:tcPr>
                </a:tc>
                <a:tc>
                  <a:txBody>
                    <a:bodyPr/>
                    <a:lstStyle/>
                    <a:p>
                      <a:pPr algn="ctr"/>
                      <a:r>
                        <a:rPr lang="tr-TR" sz="2200" b="1" cap="none" spc="0">
                          <a:solidFill>
                            <a:schemeClr val="bg1"/>
                          </a:solidFill>
                          <a:effectLst/>
                        </a:rPr>
                        <a:t>Sitenin Adresi</a:t>
                      </a:r>
                    </a:p>
                  </a:txBody>
                  <a:tcPr marL="102002" marR="72859" marT="145717" marB="145717" anchor="ctr">
                    <a:lnL w="12700" cmpd="sng">
                      <a:noFill/>
                    </a:lnL>
                    <a:lnR w="12700" cmpd="sng">
                      <a:noFill/>
                    </a:lnR>
                    <a:lnT w="19050" cap="flat" cmpd="sng" algn="ctr">
                      <a:noFill/>
                      <a:prstDash val="solid"/>
                    </a:lnT>
                    <a:lnB w="38100" cmpd="sng">
                      <a:noFill/>
                    </a:lnB>
                    <a:solidFill>
                      <a:schemeClr val="tx1"/>
                    </a:solidFill>
                  </a:tcPr>
                </a:tc>
                <a:extLst>
                  <a:ext uri="{0D108BD9-81ED-4DB2-BD59-A6C34878D82A}">
                    <a16:rowId xmlns:a16="http://schemas.microsoft.com/office/drawing/2014/main" xmlns="" val="1791497058"/>
                  </a:ext>
                </a:extLst>
              </a:tr>
              <a:tr h="495439">
                <a:tc>
                  <a:txBody>
                    <a:bodyPr/>
                    <a:lstStyle/>
                    <a:p>
                      <a:r>
                        <a:rPr lang="tr-TR" sz="1900" cap="none" spc="0">
                          <a:solidFill>
                            <a:schemeClr val="tx1"/>
                          </a:solidFill>
                          <a:effectLst/>
                        </a:rPr>
                        <a:t> </a:t>
                      </a:r>
                    </a:p>
                  </a:txBody>
                  <a:tcPr marL="102002" marR="72859" marT="0" marB="145717">
                    <a:lnL w="12700" cmpd="sng">
                      <a:noFill/>
                      <a:prstDash val="solid"/>
                    </a:lnL>
                    <a:lnR w="12700" cmpd="sng">
                      <a:noFill/>
                      <a:prstDash val="solid"/>
                    </a:lnR>
                    <a:lnT w="38100" cmpd="sng">
                      <a:noFill/>
                    </a:lnT>
                    <a:lnB w="12700" cap="flat" cmpd="sng" algn="ctr">
                      <a:solidFill>
                        <a:schemeClr val="tx1"/>
                      </a:solidFill>
                      <a:prstDash val="solid"/>
                    </a:lnB>
                    <a:noFill/>
                  </a:tcPr>
                </a:tc>
                <a:tc>
                  <a:txBody>
                    <a:bodyPr/>
                    <a:lstStyle/>
                    <a:p>
                      <a:r>
                        <a:rPr lang="tr-TR" sz="1900" cap="none" spc="0">
                          <a:solidFill>
                            <a:schemeClr val="tx1"/>
                          </a:solidFill>
                          <a:effectLst/>
                        </a:rPr>
                        <a:t>Aravot</a:t>
                      </a:r>
                    </a:p>
                  </a:txBody>
                  <a:tcPr marL="102002" marR="72859" marT="0" marB="145717">
                    <a:lnL w="12700" cmpd="sng">
                      <a:noFill/>
                      <a:prstDash val="solid"/>
                    </a:lnL>
                    <a:lnR w="12700" cmpd="sng">
                      <a:noFill/>
                      <a:prstDash val="solid"/>
                    </a:lnR>
                    <a:lnT w="38100" cmpd="sng">
                      <a:noFill/>
                    </a:lnT>
                    <a:lnB w="12700" cap="flat" cmpd="sng" algn="ctr">
                      <a:solidFill>
                        <a:schemeClr val="tx1"/>
                      </a:solidFill>
                      <a:prstDash val="solid"/>
                    </a:lnB>
                    <a:noFill/>
                  </a:tcPr>
                </a:tc>
                <a:tc>
                  <a:txBody>
                    <a:bodyPr/>
                    <a:lstStyle/>
                    <a:p>
                      <a:r>
                        <a:rPr lang="tr-TR" sz="1900" cap="none" spc="0">
                          <a:solidFill>
                            <a:schemeClr val="tx1"/>
                          </a:solidFill>
                          <a:effectLst/>
                        </a:rPr>
                        <a:t>Erm/İng/Rus</a:t>
                      </a:r>
                    </a:p>
                  </a:txBody>
                  <a:tcPr marL="102002" marR="72859" marT="0" marB="145717">
                    <a:lnL w="12700" cmpd="sng">
                      <a:noFill/>
                      <a:prstDash val="solid"/>
                    </a:lnL>
                    <a:lnR w="12700" cmpd="sng">
                      <a:noFill/>
                      <a:prstDash val="solid"/>
                    </a:lnR>
                    <a:lnT w="38100" cmpd="sng">
                      <a:noFill/>
                    </a:lnT>
                    <a:lnB w="12700" cap="flat" cmpd="sng" algn="ctr">
                      <a:solidFill>
                        <a:schemeClr val="tx1"/>
                      </a:solidFill>
                      <a:prstDash val="solid"/>
                    </a:lnB>
                    <a:noFill/>
                  </a:tcPr>
                </a:tc>
                <a:tc>
                  <a:txBody>
                    <a:bodyPr/>
                    <a:lstStyle/>
                    <a:p>
                      <a:r>
                        <a:rPr lang="tr-TR" sz="1900" cap="none" spc="0">
                          <a:solidFill>
                            <a:schemeClr val="tx1"/>
                          </a:solidFill>
                          <a:effectLst/>
                        </a:rPr>
                        <a:t> </a:t>
                      </a:r>
                    </a:p>
                  </a:txBody>
                  <a:tcPr marL="102002" marR="72859" marT="0" marB="145717">
                    <a:lnL w="12700" cmpd="sng">
                      <a:noFill/>
                      <a:prstDash val="solid"/>
                    </a:lnL>
                    <a:lnR w="12700" cmpd="sng">
                      <a:noFill/>
                      <a:prstDash val="solid"/>
                    </a:lnR>
                    <a:lnT w="38100" cmpd="sng">
                      <a:noFill/>
                    </a:lnT>
                    <a:lnB w="12700" cap="flat" cmpd="sng" algn="ctr">
                      <a:solidFill>
                        <a:schemeClr val="tx1"/>
                      </a:solidFill>
                      <a:prstDash val="solid"/>
                    </a:lnB>
                    <a:noFill/>
                  </a:tcPr>
                </a:tc>
                <a:extLst>
                  <a:ext uri="{0D108BD9-81ED-4DB2-BD59-A6C34878D82A}">
                    <a16:rowId xmlns:a16="http://schemas.microsoft.com/office/drawing/2014/main" xmlns="" val="316370949"/>
                  </a:ext>
                </a:extLst>
              </a:tr>
              <a:tr h="495439">
                <a:tc>
                  <a:txBody>
                    <a:bodyPr/>
                    <a:lstStyle/>
                    <a:p>
                      <a:r>
                        <a:rPr lang="tr-TR" sz="1900" cap="none" spc="0">
                          <a:solidFill>
                            <a:schemeClr val="tx1"/>
                          </a:solidFill>
                          <a:effectLst/>
                        </a:rPr>
                        <a:t> </a:t>
                      </a:r>
                    </a:p>
                  </a:txBody>
                  <a:tcPr marL="102002" marR="72859" marT="0" marB="145717">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r>
                        <a:rPr lang="tr-TR" sz="1900" cap="none" spc="0">
                          <a:solidFill>
                            <a:schemeClr val="tx1"/>
                          </a:solidFill>
                          <a:effectLst/>
                        </a:rPr>
                        <a:t>Azg</a:t>
                      </a:r>
                    </a:p>
                  </a:txBody>
                  <a:tcPr marL="102002" marR="72859" marT="0" marB="145717">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r>
                        <a:rPr lang="tr-TR" sz="1900" cap="none" spc="0">
                          <a:solidFill>
                            <a:schemeClr val="tx1"/>
                          </a:solidFill>
                          <a:effectLst/>
                        </a:rPr>
                        <a:t>Erm/İng/Rus/Arap/Tur</a:t>
                      </a:r>
                    </a:p>
                  </a:txBody>
                  <a:tcPr marL="102002" marR="72859" marT="0" marB="145717">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r>
                        <a:rPr lang="tr-TR" sz="1900" cap="none" spc="0">
                          <a:solidFill>
                            <a:schemeClr val="tx1"/>
                          </a:solidFill>
                          <a:effectLst/>
                        </a:rPr>
                        <a:t> </a:t>
                      </a:r>
                    </a:p>
                  </a:txBody>
                  <a:tcPr marL="102002" marR="72859" marT="0" marB="145717">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extLst>
                  <a:ext uri="{0D108BD9-81ED-4DB2-BD59-A6C34878D82A}">
                    <a16:rowId xmlns:a16="http://schemas.microsoft.com/office/drawing/2014/main" xmlns="" val="3764727472"/>
                  </a:ext>
                </a:extLst>
              </a:tr>
              <a:tr h="495439">
                <a:tc>
                  <a:txBody>
                    <a:bodyPr/>
                    <a:lstStyle/>
                    <a:p>
                      <a:r>
                        <a:rPr lang="tr-TR" sz="1900" cap="none" spc="0">
                          <a:solidFill>
                            <a:schemeClr val="tx1"/>
                          </a:solidFill>
                          <a:effectLst/>
                        </a:rPr>
                        <a:t> </a:t>
                      </a:r>
                    </a:p>
                  </a:txBody>
                  <a:tcPr marL="102002" marR="72859" marT="0" marB="145717">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r>
                        <a:rPr lang="tr-TR" sz="1900" cap="none" spc="0">
                          <a:solidFill>
                            <a:schemeClr val="tx1"/>
                          </a:solidFill>
                          <a:effectLst/>
                        </a:rPr>
                        <a:t>Hayastani Hanrapetutyun</a:t>
                      </a:r>
                    </a:p>
                  </a:txBody>
                  <a:tcPr marL="102002" marR="72859" marT="0" marB="145717">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r>
                        <a:rPr lang="tr-TR" sz="1900" cap="none" spc="0">
                          <a:solidFill>
                            <a:schemeClr val="tx1"/>
                          </a:solidFill>
                          <a:effectLst/>
                        </a:rPr>
                        <a:t>Erm</a:t>
                      </a:r>
                    </a:p>
                  </a:txBody>
                  <a:tcPr marL="102002" marR="72859" marT="0" marB="145717">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r>
                        <a:rPr lang="tr-TR" sz="1900" cap="none" spc="0">
                          <a:solidFill>
                            <a:schemeClr val="tx1"/>
                          </a:solidFill>
                          <a:effectLst/>
                        </a:rPr>
                        <a:t> </a:t>
                      </a:r>
                    </a:p>
                  </a:txBody>
                  <a:tcPr marL="102002" marR="72859" marT="0" marB="145717">
                    <a:lnL w="12700" cmpd="sng">
                      <a:noFill/>
                      <a:prstDash val="solid"/>
                    </a:lnL>
                    <a:lnR w="12700" cmpd="sng">
                      <a:noFill/>
                      <a:prstDash val="solid"/>
                    </a:lnR>
                    <a:lnT w="12700" cmpd="sng">
                      <a:noFill/>
                      <a:prstDash val="solid"/>
                    </a:lnT>
                    <a:lnB w="12700" cap="flat" cmpd="sng" algn="ctr">
                      <a:solidFill>
                        <a:schemeClr val="tx1"/>
                      </a:solidFill>
                      <a:prstDash val="solid"/>
                    </a:lnB>
                    <a:noFill/>
                  </a:tcPr>
                </a:tc>
                <a:extLst>
                  <a:ext uri="{0D108BD9-81ED-4DB2-BD59-A6C34878D82A}">
                    <a16:rowId xmlns:a16="http://schemas.microsoft.com/office/drawing/2014/main" xmlns="" val="540583993"/>
                  </a:ext>
                </a:extLst>
              </a:tr>
              <a:tr h="495439">
                <a:tc>
                  <a:txBody>
                    <a:bodyPr/>
                    <a:lstStyle/>
                    <a:p>
                      <a:r>
                        <a:rPr lang="tr-TR" sz="1900" cap="none" spc="0">
                          <a:solidFill>
                            <a:schemeClr val="tx1"/>
                          </a:solidFill>
                          <a:effectLst/>
                        </a:rPr>
                        <a:t> </a:t>
                      </a:r>
                    </a:p>
                  </a:txBody>
                  <a:tcPr marL="102002" marR="72859" marT="0" marB="145717">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r>
                        <a:rPr lang="tr-TR" sz="1900" cap="none" spc="0">
                          <a:solidFill>
                            <a:schemeClr val="tx1"/>
                          </a:solidFill>
                          <a:effectLst/>
                        </a:rPr>
                        <a:t>Haykakan Jamanak</a:t>
                      </a:r>
                    </a:p>
                  </a:txBody>
                  <a:tcPr marL="102002" marR="72859" marT="0" marB="145717">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r>
                        <a:rPr lang="tr-TR" sz="1900" cap="none" spc="0">
                          <a:solidFill>
                            <a:schemeClr val="tx1"/>
                          </a:solidFill>
                          <a:effectLst/>
                        </a:rPr>
                        <a:t>Erm</a:t>
                      </a:r>
                    </a:p>
                  </a:txBody>
                  <a:tcPr marL="102002" marR="72859" marT="0" marB="145717">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r>
                        <a:rPr lang="tr-TR" sz="1900" cap="none" spc="0">
                          <a:solidFill>
                            <a:schemeClr val="tx1"/>
                          </a:solidFill>
                          <a:effectLst/>
                        </a:rPr>
                        <a:t> </a:t>
                      </a:r>
                    </a:p>
                  </a:txBody>
                  <a:tcPr marL="102002" marR="72859" marT="0" marB="145717">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extLst>
                  <a:ext uri="{0D108BD9-81ED-4DB2-BD59-A6C34878D82A}">
                    <a16:rowId xmlns:a16="http://schemas.microsoft.com/office/drawing/2014/main" xmlns="" val="1692253061"/>
                  </a:ext>
                </a:extLst>
              </a:tr>
              <a:tr h="495439">
                <a:tc>
                  <a:txBody>
                    <a:bodyPr/>
                    <a:lstStyle/>
                    <a:p>
                      <a:r>
                        <a:rPr lang="tr-TR" sz="1900" cap="none" spc="0">
                          <a:solidFill>
                            <a:schemeClr val="tx1"/>
                          </a:solidFill>
                          <a:effectLst/>
                        </a:rPr>
                        <a:t> </a:t>
                      </a:r>
                    </a:p>
                  </a:txBody>
                  <a:tcPr marL="102002" marR="72859" marT="0" marB="145717">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r>
                        <a:rPr lang="tr-TR" sz="1900" cap="none" spc="0">
                          <a:solidFill>
                            <a:schemeClr val="tx1"/>
                          </a:solidFill>
                          <a:effectLst/>
                        </a:rPr>
                        <a:t>Hraparak</a:t>
                      </a:r>
                    </a:p>
                  </a:txBody>
                  <a:tcPr marL="102002" marR="72859" marT="0" marB="145717">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r>
                        <a:rPr lang="tr-TR" sz="1900" cap="none" spc="0">
                          <a:solidFill>
                            <a:schemeClr val="tx1"/>
                          </a:solidFill>
                          <a:effectLst/>
                        </a:rPr>
                        <a:t> </a:t>
                      </a:r>
                    </a:p>
                  </a:txBody>
                  <a:tcPr marL="102002" marR="72859" marT="0" marB="145717">
                    <a:lnL w="12700" cmpd="sng">
                      <a:noFill/>
                      <a:prstDash val="solid"/>
                    </a:lnL>
                    <a:lnR w="12700" cmpd="sng">
                      <a:noFill/>
                      <a:prstDash val="solid"/>
                    </a:lnR>
                    <a:lnT w="12700" cmpd="sng">
                      <a:noFill/>
                      <a:prstDash val="solid"/>
                    </a:lnT>
                    <a:lnB w="12700" cap="flat" cmpd="sng" algn="ctr">
                      <a:solidFill>
                        <a:schemeClr val="tx1"/>
                      </a:solidFill>
                      <a:prstDash val="solid"/>
                    </a:lnB>
                    <a:noFill/>
                  </a:tcPr>
                </a:tc>
                <a:tc>
                  <a:txBody>
                    <a:bodyPr/>
                    <a:lstStyle/>
                    <a:p>
                      <a:r>
                        <a:rPr lang="tr-TR" sz="1900" cap="none" spc="0">
                          <a:solidFill>
                            <a:schemeClr val="tx1"/>
                          </a:solidFill>
                          <a:effectLst/>
                        </a:rPr>
                        <a:t> </a:t>
                      </a:r>
                    </a:p>
                  </a:txBody>
                  <a:tcPr marL="102002" marR="72859" marT="0" marB="145717">
                    <a:lnL w="12700" cmpd="sng">
                      <a:noFill/>
                      <a:prstDash val="solid"/>
                    </a:lnL>
                    <a:lnR w="12700" cmpd="sng">
                      <a:noFill/>
                      <a:prstDash val="solid"/>
                    </a:lnR>
                    <a:lnT w="12700" cmpd="sng">
                      <a:noFill/>
                      <a:prstDash val="solid"/>
                    </a:lnT>
                    <a:lnB w="12700" cap="flat" cmpd="sng" algn="ctr">
                      <a:solidFill>
                        <a:schemeClr val="tx1"/>
                      </a:solidFill>
                      <a:prstDash val="solid"/>
                    </a:lnB>
                    <a:noFill/>
                  </a:tcPr>
                </a:tc>
                <a:extLst>
                  <a:ext uri="{0D108BD9-81ED-4DB2-BD59-A6C34878D82A}">
                    <a16:rowId xmlns:a16="http://schemas.microsoft.com/office/drawing/2014/main" xmlns="" val="4152895847"/>
                  </a:ext>
                </a:extLst>
              </a:tr>
              <a:tr h="495439">
                <a:tc>
                  <a:txBody>
                    <a:bodyPr/>
                    <a:lstStyle/>
                    <a:p>
                      <a:r>
                        <a:rPr lang="tr-TR" sz="1900" cap="none" spc="0">
                          <a:solidFill>
                            <a:schemeClr val="tx1"/>
                          </a:solidFill>
                          <a:effectLst/>
                        </a:rPr>
                        <a:t> </a:t>
                      </a:r>
                    </a:p>
                  </a:txBody>
                  <a:tcPr marL="102002" marR="72859" marT="0" marB="145717">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r>
                        <a:rPr lang="tr-TR" sz="1900" cap="none" spc="0">
                          <a:solidFill>
                            <a:schemeClr val="tx1"/>
                          </a:solidFill>
                          <a:effectLst/>
                        </a:rPr>
                        <a:t> </a:t>
                      </a:r>
                    </a:p>
                  </a:txBody>
                  <a:tcPr marL="102002" marR="72859" marT="0" marB="145717">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r>
                        <a:rPr lang="tr-TR" sz="1900" cap="none" spc="0">
                          <a:solidFill>
                            <a:schemeClr val="tx1"/>
                          </a:solidFill>
                          <a:effectLst/>
                        </a:rPr>
                        <a:t> </a:t>
                      </a:r>
                    </a:p>
                  </a:txBody>
                  <a:tcPr marL="102002" marR="72859" marT="0" marB="145717">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tc>
                  <a:txBody>
                    <a:bodyPr/>
                    <a:lstStyle/>
                    <a:p>
                      <a:r>
                        <a:rPr lang="tr-TR" sz="1900" cap="none" spc="0">
                          <a:solidFill>
                            <a:schemeClr val="tx1"/>
                          </a:solidFill>
                          <a:effectLst/>
                        </a:rPr>
                        <a:t> </a:t>
                      </a:r>
                    </a:p>
                  </a:txBody>
                  <a:tcPr marL="102002" marR="72859" marT="0" marB="145717">
                    <a:lnL w="12700" cmpd="sng">
                      <a:noFill/>
                      <a:prstDash val="solid"/>
                    </a:lnL>
                    <a:lnR w="12700" cmpd="sng">
                      <a:noFill/>
                      <a:prstDash val="solid"/>
                    </a:lnR>
                    <a:lnT w="12700" cap="flat" cmpd="sng" algn="ctr">
                      <a:solidFill>
                        <a:schemeClr val="tx1"/>
                      </a:solidFill>
                      <a:prstDash val="solid"/>
                    </a:lnT>
                    <a:lnB w="12700" cmpd="sng">
                      <a:noFill/>
                      <a:prstDash val="solid"/>
                    </a:lnB>
                    <a:solidFill>
                      <a:schemeClr val="bg1">
                        <a:lumMod val="95000"/>
                      </a:schemeClr>
                    </a:solidFill>
                  </a:tcPr>
                </a:tc>
                <a:extLst>
                  <a:ext uri="{0D108BD9-81ED-4DB2-BD59-A6C34878D82A}">
                    <a16:rowId xmlns:a16="http://schemas.microsoft.com/office/drawing/2014/main" xmlns="" val="2238049964"/>
                  </a:ext>
                </a:extLst>
              </a:tr>
            </a:tbl>
          </a:graphicData>
        </a:graphic>
      </p:graphicFrame>
    </p:spTree>
    <p:extLst>
      <p:ext uri="{BB962C8B-B14F-4D97-AF65-F5344CB8AC3E}">
        <p14:creationId xmlns:p14="http://schemas.microsoft.com/office/powerpoint/2010/main" val="27715367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9">
            <a:extLst>
              <a:ext uri="{FF2B5EF4-FFF2-40B4-BE49-F238E27FC236}">
                <a16:creationId xmlns:a16="http://schemas.microsoft.com/office/drawing/2014/main" xmlns="" id="{43A9B7B3-F171-4C25-99FC-C54250F0649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2" name="Rectangle 11">
            <a:extLst>
              <a:ext uri="{FF2B5EF4-FFF2-40B4-BE49-F238E27FC236}">
                <a16:creationId xmlns:a16="http://schemas.microsoft.com/office/drawing/2014/main" xmlns="" id="{D2D5C7C5-9C27-4A61-9F57-1857D45320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24" name="Rectangle 13">
            <a:extLst>
              <a:ext uri="{FF2B5EF4-FFF2-40B4-BE49-F238E27FC236}">
                <a16:creationId xmlns:a16="http://schemas.microsoft.com/office/drawing/2014/main" xmlns="" id="{A56932E6-5BA9-4C85-82EA-A307011BBD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2362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aphicFrame>
        <p:nvGraphicFramePr>
          <p:cNvPr id="5" name="İçerik Yer Tutucusu 4">
            <a:extLst>
              <a:ext uri="{FF2B5EF4-FFF2-40B4-BE49-F238E27FC236}">
                <a16:creationId xmlns:a16="http://schemas.microsoft.com/office/drawing/2014/main" xmlns="" id="{13C7747A-7265-46BF-A14C-CB9B4817A1D8}"/>
              </a:ext>
            </a:extLst>
          </p:cNvPr>
          <p:cNvGraphicFramePr>
            <a:graphicFrameLocks noGrp="1"/>
          </p:cNvGraphicFramePr>
          <p:nvPr>
            <p:ph idx="1"/>
          </p:nvPr>
        </p:nvGraphicFramePr>
        <p:xfrm>
          <a:off x="1131207" y="2514600"/>
          <a:ext cx="9929588" cy="3662365"/>
        </p:xfrm>
        <a:graphic>
          <a:graphicData uri="http://schemas.openxmlformats.org/drawingml/2006/table">
            <a:tbl>
              <a:tblPr firstRow="1" bandRow="1">
                <a:tableStyleId>{5C22544A-7EE6-4342-B048-85BDC9FD1C3A}</a:tableStyleId>
              </a:tblPr>
              <a:tblGrid>
                <a:gridCol w="478741">
                  <a:extLst>
                    <a:ext uri="{9D8B030D-6E8A-4147-A177-3AD203B41FA5}">
                      <a16:colId xmlns:a16="http://schemas.microsoft.com/office/drawing/2014/main" xmlns="" val="1493333233"/>
                    </a:ext>
                  </a:extLst>
                </a:gridCol>
                <a:gridCol w="3513612">
                  <a:extLst>
                    <a:ext uri="{9D8B030D-6E8A-4147-A177-3AD203B41FA5}">
                      <a16:colId xmlns:a16="http://schemas.microsoft.com/office/drawing/2014/main" xmlns="" val="1657941374"/>
                    </a:ext>
                  </a:extLst>
                </a:gridCol>
                <a:gridCol w="3193027">
                  <a:extLst>
                    <a:ext uri="{9D8B030D-6E8A-4147-A177-3AD203B41FA5}">
                      <a16:colId xmlns:a16="http://schemas.microsoft.com/office/drawing/2014/main" xmlns="" val="3308570714"/>
                    </a:ext>
                  </a:extLst>
                </a:gridCol>
                <a:gridCol w="2744208">
                  <a:extLst>
                    <a:ext uri="{9D8B030D-6E8A-4147-A177-3AD203B41FA5}">
                      <a16:colId xmlns:a16="http://schemas.microsoft.com/office/drawing/2014/main" xmlns="" val="4274947927"/>
                    </a:ext>
                  </a:extLst>
                </a:gridCol>
              </a:tblGrid>
              <a:tr h="523195">
                <a:tc>
                  <a:txBody>
                    <a:bodyPr/>
                    <a:lstStyle/>
                    <a:p>
                      <a:r>
                        <a:rPr lang="tr-TR" sz="3000">
                          <a:effectLst/>
                        </a:rPr>
                        <a:t> </a:t>
                      </a:r>
                    </a:p>
                  </a:txBody>
                  <a:tcPr marL="74803" marR="74803" marT="0" marB="0"/>
                </a:tc>
                <a:tc>
                  <a:txBody>
                    <a:bodyPr/>
                    <a:lstStyle/>
                    <a:p>
                      <a:pPr algn="ctr"/>
                      <a:r>
                        <a:rPr lang="tr-TR" sz="3000">
                          <a:effectLst/>
                        </a:rPr>
                        <a:t>Haber Ajansları</a:t>
                      </a:r>
                    </a:p>
                  </a:txBody>
                  <a:tcPr marL="74803" marR="74803" marT="0" marB="0"/>
                </a:tc>
                <a:tc>
                  <a:txBody>
                    <a:bodyPr/>
                    <a:lstStyle/>
                    <a:p>
                      <a:pPr algn="ctr"/>
                      <a:r>
                        <a:rPr lang="tr-TR" sz="3000">
                          <a:effectLst/>
                        </a:rPr>
                        <a:t>Dil Desteği</a:t>
                      </a:r>
                    </a:p>
                  </a:txBody>
                  <a:tcPr marL="74803" marR="74803" marT="0" marB="0"/>
                </a:tc>
                <a:tc>
                  <a:txBody>
                    <a:bodyPr/>
                    <a:lstStyle/>
                    <a:p>
                      <a:pPr algn="ctr"/>
                      <a:r>
                        <a:rPr lang="tr-TR" sz="3000">
                          <a:effectLst/>
                        </a:rPr>
                        <a:t>Sitenin Adresi</a:t>
                      </a:r>
                    </a:p>
                  </a:txBody>
                  <a:tcPr marL="74803" marR="74803" marT="0" marB="0"/>
                </a:tc>
                <a:extLst>
                  <a:ext uri="{0D108BD9-81ED-4DB2-BD59-A6C34878D82A}">
                    <a16:rowId xmlns:a16="http://schemas.microsoft.com/office/drawing/2014/main" xmlns="" val="257164276"/>
                  </a:ext>
                </a:extLst>
              </a:tr>
              <a:tr h="523195">
                <a:tc>
                  <a:txBody>
                    <a:bodyPr/>
                    <a:lstStyle/>
                    <a:p>
                      <a:r>
                        <a:rPr lang="tr-TR" sz="3000">
                          <a:effectLst/>
                        </a:rPr>
                        <a:t> </a:t>
                      </a:r>
                    </a:p>
                  </a:txBody>
                  <a:tcPr marL="74803" marR="74803" marT="0" marB="0"/>
                </a:tc>
                <a:tc>
                  <a:txBody>
                    <a:bodyPr/>
                    <a:lstStyle/>
                    <a:p>
                      <a:r>
                        <a:rPr lang="tr-TR" sz="3000">
                          <a:effectLst/>
                        </a:rPr>
                        <a:t>ARKA</a:t>
                      </a:r>
                    </a:p>
                  </a:txBody>
                  <a:tcPr marL="74803" marR="74803" marT="0" marB="0"/>
                </a:tc>
                <a:tc>
                  <a:txBody>
                    <a:bodyPr/>
                    <a:lstStyle/>
                    <a:p>
                      <a:r>
                        <a:rPr lang="tr-TR" sz="3000">
                          <a:effectLst/>
                        </a:rPr>
                        <a:t>İng/Rus</a:t>
                      </a:r>
                    </a:p>
                  </a:txBody>
                  <a:tcPr marL="74803" marR="74803" marT="0" marB="0"/>
                </a:tc>
                <a:tc>
                  <a:txBody>
                    <a:bodyPr/>
                    <a:lstStyle/>
                    <a:p>
                      <a:r>
                        <a:rPr lang="tr-TR" sz="3000">
                          <a:effectLst/>
                        </a:rPr>
                        <a:t> </a:t>
                      </a:r>
                    </a:p>
                  </a:txBody>
                  <a:tcPr marL="74803" marR="74803" marT="0" marB="0"/>
                </a:tc>
                <a:extLst>
                  <a:ext uri="{0D108BD9-81ED-4DB2-BD59-A6C34878D82A}">
                    <a16:rowId xmlns:a16="http://schemas.microsoft.com/office/drawing/2014/main" xmlns="" val="1601662418"/>
                  </a:ext>
                </a:extLst>
              </a:tr>
              <a:tr h="523195">
                <a:tc>
                  <a:txBody>
                    <a:bodyPr/>
                    <a:lstStyle/>
                    <a:p>
                      <a:r>
                        <a:rPr lang="tr-TR" sz="3000">
                          <a:effectLst/>
                        </a:rPr>
                        <a:t> </a:t>
                      </a:r>
                    </a:p>
                  </a:txBody>
                  <a:tcPr marL="74803" marR="74803" marT="0" marB="0"/>
                </a:tc>
                <a:tc>
                  <a:txBody>
                    <a:bodyPr/>
                    <a:lstStyle/>
                    <a:p>
                      <a:r>
                        <a:rPr lang="tr-TR" sz="3000">
                          <a:effectLst/>
                        </a:rPr>
                        <a:t>Armenpress</a:t>
                      </a:r>
                    </a:p>
                  </a:txBody>
                  <a:tcPr marL="74803" marR="74803" marT="0" marB="0"/>
                </a:tc>
                <a:tc>
                  <a:txBody>
                    <a:bodyPr/>
                    <a:lstStyle/>
                    <a:p>
                      <a:r>
                        <a:rPr lang="tr-TR" sz="3000">
                          <a:effectLst/>
                        </a:rPr>
                        <a:t>Erm/İng/Rus</a:t>
                      </a:r>
                    </a:p>
                  </a:txBody>
                  <a:tcPr marL="74803" marR="74803" marT="0" marB="0"/>
                </a:tc>
                <a:tc>
                  <a:txBody>
                    <a:bodyPr/>
                    <a:lstStyle/>
                    <a:p>
                      <a:r>
                        <a:rPr lang="tr-TR" sz="3000">
                          <a:effectLst/>
                        </a:rPr>
                        <a:t> </a:t>
                      </a:r>
                    </a:p>
                  </a:txBody>
                  <a:tcPr marL="74803" marR="74803" marT="0" marB="0"/>
                </a:tc>
                <a:extLst>
                  <a:ext uri="{0D108BD9-81ED-4DB2-BD59-A6C34878D82A}">
                    <a16:rowId xmlns:a16="http://schemas.microsoft.com/office/drawing/2014/main" xmlns="" val="1152111251"/>
                  </a:ext>
                </a:extLst>
              </a:tr>
              <a:tr h="523195">
                <a:tc>
                  <a:txBody>
                    <a:bodyPr/>
                    <a:lstStyle/>
                    <a:p>
                      <a:r>
                        <a:rPr lang="tr-TR" sz="3000">
                          <a:effectLst/>
                        </a:rPr>
                        <a:t> </a:t>
                      </a:r>
                    </a:p>
                  </a:txBody>
                  <a:tcPr marL="74803" marR="74803" marT="0" marB="0"/>
                </a:tc>
                <a:tc>
                  <a:txBody>
                    <a:bodyPr/>
                    <a:lstStyle/>
                    <a:p>
                      <a:r>
                        <a:rPr lang="tr-TR" sz="3000">
                          <a:effectLst/>
                        </a:rPr>
                        <a:t>Arminfo</a:t>
                      </a:r>
                    </a:p>
                  </a:txBody>
                  <a:tcPr marL="74803" marR="74803" marT="0" marB="0"/>
                </a:tc>
                <a:tc>
                  <a:txBody>
                    <a:bodyPr/>
                    <a:lstStyle/>
                    <a:p>
                      <a:r>
                        <a:rPr lang="tr-TR" sz="3000">
                          <a:effectLst/>
                        </a:rPr>
                        <a:t>Erm/İng/Rus</a:t>
                      </a:r>
                    </a:p>
                  </a:txBody>
                  <a:tcPr marL="74803" marR="74803" marT="0" marB="0"/>
                </a:tc>
                <a:tc>
                  <a:txBody>
                    <a:bodyPr/>
                    <a:lstStyle/>
                    <a:p>
                      <a:r>
                        <a:rPr lang="tr-TR" sz="3000">
                          <a:effectLst/>
                        </a:rPr>
                        <a:t> </a:t>
                      </a:r>
                    </a:p>
                  </a:txBody>
                  <a:tcPr marL="74803" marR="74803" marT="0" marB="0"/>
                </a:tc>
                <a:extLst>
                  <a:ext uri="{0D108BD9-81ED-4DB2-BD59-A6C34878D82A}">
                    <a16:rowId xmlns:a16="http://schemas.microsoft.com/office/drawing/2014/main" xmlns="" val="3179930590"/>
                  </a:ext>
                </a:extLst>
              </a:tr>
              <a:tr h="523195">
                <a:tc>
                  <a:txBody>
                    <a:bodyPr/>
                    <a:lstStyle/>
                    <a:p>
                      <a:r>
                        <a:rPr lang="tr-TR" sz="3000">
                          <a:effectLst/>
                        </a:rPr>
                        <a:t> </a:t>
                      </a:r>
                    </a:p>
                  </a:txBody>
                  <a:tcPr marL="74803" marR="74803" marT="0" marB="0"/>
                </a:tc>
                <a:tc>
                  <a:txBody>
                    <a:bodyPr/>
                    <a:lstStyle/>
                    <a:p>
                      <a:r>
                        <a:rPr lang="tr-TR" sz="3000">
                          <a:effectLst/>
                        </a:rPr>
                        <a:t>Mediamax</a:t>
                      </a:r>
                    </a:p>
                  </a:txBody>
                  <a:tcPr marL="74803" marR="74803" marT="0" marB="0"/>
                </a:tc>
                <a:tc>
                  <a:txBody>
                    <a:bodyPr/>
                    <a:lstStyle/>
                    <a:p>
                      <a:r>
                        <a:rPr lang="tr-TR" sz="3000">
                          <a:effectLst/>
                        </a:rPr>
                        <a:t>Erm/İng/Rus</a:t>
                      </a:r>
                    </a:p>
                  </a:txBody>
                  <a:tcPr marL="74803" marR="74803" marT="0" marB="0"/>
                </a:tc>
                <a:tc>
                  <a:txBody>
                    <a:bodyPr/>
                    <a:lstStyle/>
                    <a:p>
                      <a:r>
                        <a:rPr lang="tr-TR" sz="3000">
                          <a:effectLst/>
                        </a:rPr>
                        <a:t> </a:t>
                      </a:r>
                    </a:p>
                  </a:txBody>
                  <a:tcPr marL="74803" marR="74803" marT="0" marB="0"/>
                </a:tc>
                <a:extLst>
                  <a:ext uri="{0D108BD9-81ED-4DB2-BD59-A6C34878D82A}">
                    <a16:rowId xmlns:a16="http://schemas.microsoft.com/office/drawing/2014/main" xmlns="" val="3109675181"/>
                  </a:ext>
                </a:extLst>
              </a:tr>
              <a:tr h="523195">
                <a:tc>
                  <a:txBody>
                    <a:bodyPr/>
                    <a:lstStyle/>
                    <a:p>
                      <a:r>
                        <a:rPr lang="tr-TR" sz="3000">
                          <a:effectLst/>
                        </a:rPr>
                        <a:t> </a:t>
                      </a:r>
                    </a:p>
                  </a:txBody>
                  <a:tcPr marL="74803" marR="74803" marT="0" marB="0"/>
                </a:tc>
                <a:tc>
                  <a:txBody>
                    <a:bodyPr/>
                    <a:lstStyle/>
                    <a:p>
                      <a:r>
                        <a:rPr lang="tr-TR" sz="3000">
                          <a:effectLst/>
                        </a:rPr>
                        <a:t>NoyanTapan</a:t>
                      </a:r>
                    </a:p>
                  </a:txBody>
                  <a:tcPr marL="74803" marR="74803" marT="0" marB="0"/>
                </a:tc>
                <a:tc>
                  <a:txBody>
                    <a:bodyPr/>
                    <a:lstStyle/>
                    <a:p>
                      <a:r>
                        <a:rPr lang="tr-TR" sz="3000">
                          <a:effectLst/>
                        </a:rPr>
                        <a:t>Erm/İng/Rus/Fra</a:t>
                      </a:r>
                    </a:p>
                  </a:txBody>
                  <a:tcPr marL="74803" marR="74803" marT="0" marB="0"/>
                </a:tc>
                <a:tc>
                  <a:txBody>
                    <a:bodyPr/>
                    <a:lstStyle/>
                    <a:p>
                      <a:r>
                        <a:rPr lang="tr-TR" sz="3000">
                          <a:effectLst/>
                        </a:rPr>
                        <a:t> </a:t>
                      </a:r>
                    </a:p>
                  </a:txBody>
                  <a:tcPr marL="74803" marR="74803" marT="0" marB="0"/>
                </a:tc>
                <a:extLst>
                  <a:ext uri="{0D108BD9-81ED-4DB2-BD59-A6C34878D82A}">
                    <a16:rowId xmlns:a16="http://schemas.microsoft.com/office/drawing/2014/main" xmlns="" val="234775079"/>
                  </a:ext>
                </a:extLst>
              </a:tr>
              <a:tr h="523195">
                <a:tc>
                  <a:txBody>
                    <a:bodyPr/>
                    <a:lstStyle/>
                    <a:p>
                      <a:r>
                        <a:rPr lang="tr-TR" sz="3000">
                          <a:effectLst/>
                        </a:rPr>
                        <a:t> </a:t>
                      </a:r>
                    </a:p>
                  </a:txBody>
                  <a:tcPr marL="74803" marR="74803" marT="0" marB="0"/>
                </a:tc>
                <a:tc>
                  <a:txBody>
                    <a:bodyPr/>
                    <a:lstStyle/>
                    <a:p>
                      <a:r>
                        <a:rPr lang="tr-TR" sz="3000">
                          <a:effectLst/>
                        </a:rPr>
                        <a:t>Pan Armenian Net</a:t>
                      </a:r>
                    </a:p>
                  </a:txBody>
                  <a:tcPr marL="74803" marR="74803" marT="0" marB="0"/>
                </a:tc>
                <a:tc>
                  <a:txBody>
                    <a:bodyPr/>
                    <a:lstStyle/>
                    <a:p>
                      <a:r>
                        <a:rPr lang="tr-TR" sz="3000">
                          <a:effectLst/>
                        </a:rPr>
                        <a:t>Erm/İng/Rus</a:t>
                      </a:r>
                    </a:p>
                  </a:txBody>
                  <a:tcPr marL="74803" marR="74803" marT="0" marB="0"/>
                </a:tc>
                <a:tc>
                  <a:txBody>
                    <a:bodyPr/>
                    <a:lstStyle/>
                    <a:p>
                      <a:r>
                        <a:rPr lang="tr-TR" sz="3000">
                          <a:effectLst/>
                        </a:rPr>
                        <a:t> </a:t>
                      </a:r>
                    </a:p>
                  </a:txBody>
                  <a:tcPr marL="74803" marR="74803" marT="0" marB="0"/>
                </a:tc>
                <a:extLst>
                  <a:ext uri="{0D108BD9-81ED-4DB2-BD59-A6C34878D82A}">
                    <a16:rowId xmlns:a16="http://schemas.microsoft.com/office/drawing/2014/main" xmlns="" val="3782210862"/>
                  </a:ext>
                </a:extLst>
              </a:tr>
            </a:tbl>
          </a:graphicData>
        </a:graphic>
      </p:graphicFrame>
    </p:spTree>
    <p:extLst>
      <p:ext uri="{BB962C8B-B14F-4D97-AF65-F5344CB8AC3E}">
        <p14:creationId xmlns:p14="http://schemas.microsoft.com/office/powerpoint/2010/main" val="3029586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xmlns="" id="{37FDDF72-DE39-4F99-A3C1-DD9D7815D7D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8" name="Rectangle 17">
            <a:extLst>
              <a:ext uri="{FF2B5EF4-FFF2-40B4-BE49-F238E27FC236}">
                <a16:creationId xmlns:a16="http://schemas.microsoft.com/office/drawing/2014/main" xmlns="" id="{5E4ECE80-3AD1-450C-B62A-98788F19394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5" name="Picture 4">
            <a:extLst>
              <a:ext uri="{FF2B5EF4-FFF2-40B4-BE49-F238E27FC236}">
                <a16:creationId xmlns:a16="http://schemas.microsoft.com/office/drawing/2014/main" xmlns="" id="{27354605-5FC1-402B-932D-3544F16B02A3}"/>
              </a:ext>
            </a:extLst>
          </p:cNvPr>
          <p:cNvPicPr>
            <a:picLocks noChangeAspect="1"/>
          </p:cNvPicPr>
          <p:nvPr/>
        </p:nvPicPr>
        <p:blipFill rotWithShape="1">
          <a:blip r:embed="rId2">
            <a:alphaModFix amt="60000"/>
          </a:blip>
          <a:srcRect t="29685" r="-1" b="-1"/>
          <a:stretch/>
        </p:blipFill>
        <p:spPr>
          <a:xfrm>
            <a:off x="3048" y="10"/>
            <a:ext cx="12188952" cy="6856614"/>
          </a:xfrm>
          <a:prstGeom prst="rect">
            <a:avLst/>
          </a:prstGeom>
        </p:spPr>
      </p:pic>
      <p:sp>
        <p:nvSpPr>
          <p:cNvPr id="3" name="Alt Başlık 2">
            <a:extLst>
              <a:ext uri="{FF2B5EF4-FFF2-40B4-BE49-F238E27FC236}">
                <a16:creationId xmlns:a16="http://schemas.microsoft.com/office/drawing/2014/main" xmlns="" id="{D77680CC-EBFF-434F-85BD-77A255D4C1FD}"/>
              </a:ext>
            </a:extLst>
          </p:cNvPr>
          <p:cNvSpPr>
            <a:spLocks noGrp="1"/>
          </p:cNvSpPr>
          <p:nvPr>
            <p:ph type="subTitle" idx="1"/>
          </p:nvPr>
        </p:nvSpPr>
        <p:spPr>
          <a:xfrm>
            <a:off x="1218708" y="4069780"/>
            <a:ext cx="9781327" cy="2056617"/>
          </a:xfrm>
        </p:spPr>
        <p:txBody>
          <a:bodyPr vert="horz" lIns="91440" tIns="45720" rIns="91440" bIns="45720" rtlCol="0" anchor="t">
            <a:normAutofit/>
          </a:bodyPr>
          <a:lstStyle/>
          <a:p>
            <a:endParaRPr lang="tr-TR" sz="2200">
              <a:solidFill>
                <a:srgbClr val="FFFFFF"/>
              </a:solidFill>
            </a:endParaRPr>
          </a:p>
          <a:p>
            <a:r>
              <a:rPr lang="tr-TR" sz="2200" b="1">
                <a:solidFill>
                  <a:srgbClr val="FFFFFF"/>
                </a:solidFill>
                <a:latin typeface="Times New Roman"/>
                <a:ea typeface="+mn-lt"/>
                <a:cs typeface="+mn-lt"/>
              </a:rPr>
              <a:t>Yukarıda verilen bilgilerden görüldüğü gibi Ermenistan da Türkiye gibi teknolojiyi yakından takip ederek dünya ile eşzamanlı olarak internet üzerinden haber yayıncılığına başlamıştır. </a:t>
            </a:r>
            <a:endParaRPr lang="tr-TR" sz="2200" b="1">
              <a:solidFill>
                <a:srgbClr val="FFFFFF"/>
              </a:solidFill>
              <a:latin typeface="Times New Roman"/>
              <a:cs typeface="Times New Roman"/>
            </a:endParaRPr>
          </a:p>
        </p:txBody>
      </p:sp>
    </p:spTree>
    <p:extLst>
      <p:ext uri="{BB962C8B-B14F-4D97-AF65-F5344CB8AC3E}">
        <p14:creationId xmlns:p14="http://schemas.microsoft.com/office/powerpoint/2010/main" val="11758443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8">
            <a:extLst>
              <a:ext uri="{FF2B5EF4-FFF2-40B4-BE49-F238E27FC236}">
                <a16:creationId xmlns:a16="http://schemas.microsoft.com/office/drawing/2014/main" xmlns="" id="{1E644DE9-8D09-43E2-BA69-F57482CFC93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7" name="Rectangle 10">
            <a:extLst>
              <a:ext uri="{FF2B5EF4-FFF2-40B4-BE49-F238E27FC236}">
                <a16:creationId xmlns:a16="http://schemas.microsoft.com/office/drawing/2014/main" xmlns="" id="{6C23C919-B32E-40FF-B3D8-631316E84E3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8" name="Picture 4">
            <a:extLst>
              <a:ext uri="{FF2B5EF4-FFF2-40B4-BE49-F238E27FC236}">
                <a16:creationId xmlns:a16="http://schemas.microsoft.com/office/drawing/2014/main" xmlns="" id="{E464C33C-CD7E-489E-A0A8-33E47B797613}"/>
              </a:ext>
            </a:extLst>
          </p:cNvPr>
          <p:cNvPicPr>
            <a:picLocks noChangeAspect="1"/>
          </p:cNvPicPr>
          <p:nvPr/>
        </p:nvPicPr>
        <p:blipFill rotWithShape="1">
          <a:blip r:embed="rId2">
            <a:alphaModFix amt="60000"/>
          </a:blip>
          <a:srcRect t="4265" r="-2" b="11355"/>
          <a:stretch/>
        </p:blipFill>
        <p:spPr>
          <a:xfrm>
            <a:off x="20" y="10"/>
            <a:ext cx="12191980" cy="6856614"/>
          </a:xfrm>
          <a:prstGeom prst="rect">
            <a:avLst/>
          </a:prstGeom>
        </p:spPr>
      </p:pic>
      <p:sp>
        <p:nvSpPr>
          <p:cNvPr id="3" name="Alt Başlık 2">
            <a:extLst>
              <a:ext uri="{FF2B5EF4-FFF2-40B4-BE49-F238E27FC236}">
                <a16:creationId xmlns:a16="http://schemas.microsoft.com/office/drawing/2014/main" xmlns="" id="{CD79D90E-15EA-4818-9B00-BC73ED86ECA3}"/>
              </a:ext>
            </a:extLst>
          </p:cNvPr>
          <p:cNvSpPr>
            <a:spLocks noGrp="1"/>
          </p:cNvSpPr>
          <p:nvPr>
            <p:ph type="subTitle" idx="1"/>
          </p:nvPr>
        </p:nvSpPr>
        <p:spPr>
          <a:xfrm>
            <a:off x="4518804" y="3671949"/>
            <a:ext cx="7583133" cy="2328671"/>
          </a:xfrm>
        </p:spPr>
        <p:txBody>
          <a:bodyPr vert="horz" lIns="91440" tIns="45720" rIns="91440" bIns="45720" rtlCol="0" anchor="t">
            <a:noAutofit/>
          </a:bodyPr>
          <a:lstStyle/>
          <a:p>
            <a:pPr algn="l">
              <a:lnSpc>
                <a:spcPct val="100000"/>
              </a:lnSpc>
            </a:pPr>
            <a:r>
              <a:rPr lang="tr-TR" sz="2400">
                <a:solidFill>
                  <a:srgbClr val="FFFFFF"/>
                </a:solidFill>
                <a:latin typeface="Times New Roman"/>
                <a:ea typeface="+mn-lt"/>
                <a:cs typeface="+mn-lt"/>
              </a:rPr>
              <a:t>SSCB döneminde internet bağlantısı çalışmaları yapılan Ermenistan’da SSCB’den ayrıldıktan sonra yaşanan ekonomik ve siyasi sorunların devlet düzeyinde teknolojiyi yakından takip etmeyi engellemediği görülmektedir. Ancak halkın 2011 yılına kadar teknolojiyi yakından takip edemediği görülmektedir. </a:t>
            </a:r>
            <a:endParaRPr lang="tr-TR" sz="2400">
              <a:solidFill>
                <a:srgbClr val="FFFFFF"/>
              </a:solidFill>
              <a:latin typeface="Times New Roman"/>
              <a:cs typeface="Times New Roman"/>
            </a:endParaRPr>
          </a:p>
        </p:txBody>
      </p:sp>
    </p:spTree>
    <p:extLst>
      <p:ext uri="{BB962C8B-B14F-4D97-AF65-F5344CB8AC3E}">
        <p14:creationId xmlns:p14="http://schemas.microsoft.com/office/powerpoint/2010/main" val="20853587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3">
            <a:extLst>
              <a:ext uri="{FF2B5EF4-FFF2-40B4-BE49-F238E27FC236}">
                <a16:creationId xmlns:a16="http://schemas.microsoft.com/office/drawing/2014/main" xmlns="" id="{43A9B7B3-F171-4C25-99FC-C54250F0649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5" name="Rectangle 15">
            <a:extLst>
              <a:ext uri="{FF2B5EF4-FFF2-40B4-BE49-F238E27FC236}">
                <a16:creationId xmlns:a16="http://schemas.microsoft.com/office/drawing/2014/main" xmlns="" id="{D2D5C7C5-9C27-4A61-9F57-1857D45320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7" name="Rectangle 17">
            <a:extLst>
              <a:ext uri="{FF2B5EF4-FFF2-40B4-BE49-F238E27FC236}">
                <a16:creationId xmlns:a16="http://schemas.microsoft.com/office/drawing/2014/main" xmlns="" id="{A56932E6-5BA9-4C85-82EA-A307011BBD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2362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2" name="Başlık 1">
            <a:extLst>
              <a:ext uri="{FF2B5EF4-FFF2-40B4-BE49-F238E27FC236}">
                <a16:creationId xmlns:a16="http://schemas.microsoft.com/office/drawing/2014/main" xmlns="" id="{1B485566-66D3-4067-8263-D38F2FC6EDC3}"/>
              </a:ext>
            </a:extLst>
          </p:cNvPr>
          <p:cNvSpPr>
            <a:spLocks noGrp="1"/>
          </p:cNvSpPr>
          <p:nvPr>
            <p:ph type="title"/>
          </p:nvPr>
        </p:nvSpPr>
        <p:spPr>
          <a:xfrm>
            <a:off x="1198182" y="381000"/>
            <a:ext cx="10003218" cy="1600124"/>
          </a:xfrm>
        </p:spPr>
        <p:txBody>
          <a:bodyPr>
            <a:normAutofit/>
          </a:bodyPr>
          <a:lstStyle/>
          <a:p>
            <a:pPr>
              <a:lnSpc>
                <a:spcPct val="90000"/>
              </a:lnSpc>
            </a:pPr>
            <a:endParaRPr lang="tr-TR" sz="3700">
              <a:solidFill>
                <a:srgbClr val="FFFFFF"/>
              </a:solidFill>
            </a:endParaRPr>
          </a:p>
          <a:p>
            <a:pPr>
              <a:lnSpc>
                <a:spcPct val="90000"/>
              </a:lnSpc>
            </a:pPr>
            <a:r>
              <a:rPr lang="tr-TR" sz="3700">
                <a:solidFill>
                  <a:srgbClr val="FFFFFF"/>
                </a:solidFill>
                <a:ea typeface="+mj-lt"/>
                <a:cs typeface="+mj-lt"/>
              </a:rPr>
              <a:t>Ermenistan’da Nüfusa Göre İnternet Kullanımı</a:t>
            </a:r>
            <a:endParaRPr lang="tr-TR" sz="3700">
              <a:solidFill>
                <a:srgbClr val="FFFFFF"/>
              </a:solidFill>
            </a:endParaRPr>
          </a:p>
        </p:txBody>
      </p:sp>
      <p:graphicFrame>
        <p:nvGraphicFramePr>
          <p:cNvPr id="5" name="İçerik Yer Tutucusu 4">
            <a:extLst>
              <a:ext uri="{FF2B5EF4-FFF2-40B4-BE49-F238E27FC236}">
                <a16:creationId xmlns:a16="http://schemas.microsoft.com/office/drawing/2014/main" xmlns="" id="{4043835E-8B87-45E7-9278-9C88084FC87F}"/>
              </a:ext>
            </a:extLst>
          </p:cNvPr>
          <p:cNvGraphicFramePr>
            <a:graphicFrameLocks noGrp="1"/>
          </p:cNvGraphicFramePr>
          <p:nvPr>
            <p:ph idx="1"/>
          </p:nvPr>
        </p:nvGraphicFramePr>
        <p:xfrm>
          <a:off x="838200" y="2734255"/>
          <a:ext cx="10515602" cy="3582138"/>
        </p:xfrm>
        <a:graphic>
          <a:graphicData uri="http://schemas.openxmlformats.org/drawingml/2006/table">
            <a:tbl>
              <a:tblPr firstRow="1" bandRow="1">
                <a:tableStyleId>{5C22544A-7EE6-4342-B048-85BDC9FD1C3A}</a:tableStyleId>
              </a:tblPr>
              <a:tblGrid>
                <a:gridCol w="947757">
                  <a:extLst>
                    <a:ext uri="{9D8B030D-6E8A-4147-A177-3AD203B41FA5}">
                      <a16:colId xmlns:a16="http://schemas.microsoft.com/office/drawing/2014/main" xmlns="" val="499090642"/>
                    </a:ext>
                  </a:extLst>
                </a:gridCol>
                <a:gridCol w="1696479">
                  <a:extLst>
                    <a:ext uri="{9D8B030D-6E8A-4147-A177-3AD203B41FA5}">
                      <a16:colId xmlns:a16="http://schemas.microsoft.com/office/drawing/2014/main" xmlns="" val="1082807207"/>
                    </a:ext>
                  </a:extLst>
                </a:gridCol>
                <a:gridCol w="1696479">
                  <a:extLst>
                    <a:ext uri="{9D8B030D-6E8A-4147-A177-3AD203B41FA5}">
                      <a16:colId xmlns:a16="http://schemas.microsoft.com/office/drawing/2014/main" xmlns="" val="438388076"/>
                    </a:ext>
                  </a:extLst>
                </a:gridCol>
                <a:gridCol w="2321207">
                  <a:extLst>
                    <a:ext uri="{9D8B030D-6E8A-4147-A177-3AD203B41FA5}">
                      <a16:colId xmlns:a16="http://schemas.microsoft.com/office/drawing/2014/main" xmlns="" val="3150330531"/>
                    </a:ext>
                  </a:extLst>
                </a:gridCol>
                <a:gridCol w="1746593">
                  <a:extLst>
                    <a:ext uri="{9D8B030D-6E8A-4147-A177-3AD203B41FA5}">
                      <a16:colId xmlns:a16="http://schemas.microsoft.com/office/drawing/2014/main" xmlns="" val="3543827654"/>
                    </a:ext>
                  </a:extLst>
                </a:gridCol>
                <a:gridCol w="2107087">
                  <a:extLst>
                    <a:ext uri="{9D8B030D-6E8A-4147-A177-3AD203B41FA5}">
                      <a16:colId xmlns:a16="http://schemas.microsoft.com/office/drawing/2014/main" xmlns="" val="3022296775"/>
                    </a:ext>
                  </a:extLst>
                </a:gridCol>
              </a:tblGrid>
              <a:tr h="460437">
                <a:tc>
                  <a:txBody>
                    <a:bodyPr/>
                    <a:lstStyle/>
                    <a:p>
                      <a:r>
                        <a:rPr lang="tr-TR" sz="2600">
                          <a:effectLst/>
                        </a:rPr>
                        <a:t>Yıl</a:t>
                      </a:r>
                    </a:p>
                  </a:txBody>
                  <a:tcPr marL="13518" marR="13518" marT="13518" marB="13518" anchor="ctr"/>
                </a:tc>
                <a:tc>
                  <a:txBody>
                    <a:bodyPr/>
                    <a:lstStyle/>
                    <a:p>
                      <a:r>
                        <a:rPr lang="tr-TR" sz="2600">
                          <a:effectLst/>
                        </a:rPr>
                        <a:t>Kullanıcı</a:t>
                      </a:r>
                    </a:p>
                  </a:txBody>
                  <a:tcPr marL="13518" marR="13518" marT="13518" marB="13518" anchor="ctr"/>
                </a:tc>
                <a:tc>
                  <a:txBody>
                    <a:bodyPr/>
                    <a:lstStyle/>
                    <a:p>
                      <a:r>
                        <a:rPr lang="tr-TR" sz="2600">
                          <a:effectLst/>
                        </a:rPr>
                        <a:t>Nüfus</a:t>
                      </a:r>
                    </a:p>
                  </a:txBody>
                  <a:tcPr marL="13518" marR="13518" marT="13518" marB="13518" anchor="ctr"/>
                </a:tc>
                <a:tc>
                  <a:txBody>
                    <a:bodyPr/>
                    <a:lstStyle/>
                    <a:p>
                      <a:r>
                        <a:rPr lang="tr-TR" sz="2600">
                          <a:effectLst/>
                        </a:rPr>
                        <a:t>Nüfusunun %</a:t>
                      </a:r>
                    </a:p>
                  </a:txBody>
                  <a:tcPr marL="13518" marR="13518" marT="13518" marB="13518" anchor="ctr"/>
                </a:tc>
                <a:tc>
                  <a:txBody>
                    <a:bodyPr/>
                    <a:lstStyle/>
                    <a:p>
                      <a:r>
                        <a:rPr lang="tr-TR" sz="2600">
                          <a:effectLst/>
                        </a:rPr>
                        <a:t>GSMH</a:t>
                      </a:r>
                    </a:p>
                  </a:txBody>
                  <a:tcPr marL="13518" marR="13518" marT="13518" marB="13518" anchor="ctr"/>
                </a:tc>
                <a:tc>
                  <a:txBody>
                    <a:bodyPr/>
                    <a:lstStyle/>
                    <a:p>
                      <a:r>
                        <a:rPr lang="tr-TR" sz="2600">
                          <a:effectLst/>
                        </a:rPr>
                        <a:t>Bilgi Kaynağı</a:t>
                      </a:r>
                    </a:p>
                  </a:txBody>
                  <a:tcPr marL="13518" marR="13518" marT="13518" marB="13518" anchor="ctr"/>
                </a:tc>
                <a:extLst>
                  <a:ext uri="{0D108BD9-81ED-4DB2-BD59-A6C34878D82A}">
                    <a16:rowId xmlns:a16="http://schemas.microsoft.com/office/drawing/2014/main" xmlns="" val="3001206324"/>
                  </a:ext>
                </a:extLst>
              </a:tr>
              <a:tr h="460437">
                <a:tc>
                  <a:txBody>
                    <a:bodyPr/>
                    <a:lstStyle/>
                    <a:p>
                      <a:r>
                        <a:rPr lang="tr-TR" sz="2600">
                          <a:effectLst/>
                        </a:rPr>
                        <a:t>2000</a:t>
                      </a:r>
                    </a:p>
                  </a:txBody>
                  <a:tcPr marL="13518" marR="13518" marT="13518" marB="13518" anchor="ctr"/>
                </a:tc>
                <a:tc>
                  <a:txBody>
                    <a:bodyPr/>
                    <a:lstStyle/>
                    <a:p>
                      <a:r>
                        <a:rPr lang="tr-TR" sz="2600">
                          <a:effectLst/>
                        </a:rPr>
                        <a:t>30,000</a:t>
                      </a:r>
                    </a:p>
                  </a:txBody>
                  <a:tcPr marL="13518" marR="13518" marT="13518" marB="13518" anchor="ctr"/>
                </a:tc>
                <a:tc>
                  <a:txBody>
                    <a:bodyPr/>
                    <a:lstStyle/>
                    <a:p>
                      <a:r>
                        <a:rPr lang="tr-TR" sz="2600">
                          <a:effectLst/>
                        </a:rPr>
                        <a:t>3,002,594</a:t>
                      </a:r>
                    </a:p>
                  </a:txBody>
                  <a:tcPr marL="13518" marR="13518" marT="13518" marB="13518" anchor="ctr"/>
                </a:tc>
                <a:tc>
                  <a:txBody>
                    <a:bodyPr/>
                    <a:lstStyle/>
                    <a:p>
                      <a:r>
                        <a:rPr lang="tr-TR" sz="2600">
                          <a:effectLst/>
                        </a:rPr>
                        <a:t>% 0.1 </a:t>
                      </a:r>
                    </a:p>
                  </a:txBody>
                  <a:tcPr marL="13518" marR="13518" marT="13518" marB="13518" anchor="ctr"/>
                </a:tc>
                <a:tc>
                  <a:txBody>
                    <a:bodyPr/>
                    <a:lstStyle/>
                    <a:p>
                      <a:r>
                        <a:rPr lang="tr-TR" sz="2600">
                          <a:effectLst/>
                        </a:rPr>
                        <a:t>410 US$</a:t>
                      </a:r>
                    </a:p>
                  </a:txBody>
                  <a:tcPr marL="13518" marR="13518" marT="13518" marB="13518" anchor="ctr"/>
                </a:tc>
                <a:tc>
                  <a:txBody>
                    <a:bodyPr/>
                    <a:lstStyle/>
                    <a:p>
                      <a:r>
                        <a:rPr lang="tr-TR" sz="2600">
                          <a:effectLst/>
                        </a:rPr>
                        <a:t> UTB</a:t>
                      </a:r>
                    </a:p>
                  </a:txBody>
                  <a:tcPr marL="13518" marR="13518" marT="13518" marB="13518" anchor="ctr"/>
                </a:tc>
                <a:extLst>
                  <a:ext uri="{0D108BD9-81ED-4DB2-BD59-A6C34878D82A}">
                    <a16:rowId xmlns:a16="http://schemas.microsoft.com/office/drawing/2014/main" xmlns="" val="4224768340"/>
                  </a:ext>
                </a:extLst>
              </a:tr>
              <a:tr h="460437">
                <a:tc>
                  <a:txBody>
                    <a:bodyPr/>
                    <a:lstStyle/>
                    <a:p>
                      <a:r>
                        <a:rPr lang="tr-TR" sz="2600">
                          <a:effectLst/>
                        </a:rPr>
                        <a:t>2001</a:t>
                      </a:r>
                    </a:p>
                  </a:txBody>
                  <a:tcPr marL="13518" marR="13518" marT="13518" marB="13518" anchor="ctr"/>
                </a:tc>
                <a:tc>
                  <a:txBody>
                    <a:bodyPr/>
                    <a:lstStyle/>
                    <a:p>
                      <a:r>
                        <a:rPr lang="tr-TR" sz="2600">
                          <a:effectLst/>
                        </a:rPr>
                        <a:t>40,000</a:t>
                      </a:r>
                    </a:p>
                  </a:txBody>
                  <a:tcPr marL="13518" marR="13518" marT="13518" marB="13518" anchor="ctr"/>
                </a:tc>
                <a:tc>
                  <a:txBody>
                    <a:bodyPr/>
                    <a:lstStyle/>
                    <a:p>
                      <a:r>
                        <a:rPr lang="tr-TR" sz="2600">
                          <a:effectLst/>
                        </a:rPr>
                        <a:t>3,000,164</a:t>
                      </a:r>
                    </a:p>
                  </a:txBody>
                  <a:tcPr marL="13518" marR="13518" marT="13518" marB="13518" anchor="ctr"/>
                </a:tc>
                <a:tc>
                  <a:txBody>
                    <a:bodyPr/>
                    <a:lstStyle/>
                    <a:p>
                      <a:r>
                        <a:rPr lang="tr-TR" sz="2600">
                          <a:effectLst/>
                        </a:rPr>
                        <a:t>% 0.5</a:t>
                      </a:r>
                    </a:p>
                  </a:txBody>
                  <a:tcPr marL="13518" marR="13518" marT="13518" marB="13518" anchor="ctr"/>
                </a:tc>
                <a:tc>
                  <a:txBody>
                    <a:bodyPr/>
                    <a:lstStyle/>
                    <a:p>
                      <a:r>
                        <a:rPr lang="tr-TR" sz="2600">
                          <a:effectLst/>
                        </a:rPr>
                        <a:t>500 US$</a:t>
                      </a:r>
                    </a:p>
                  </a:txBody>
                  <a:tcPr marL="13518" marR="13518" marT="13518" marB="13518" anchor="ctr"/>
                </a:tc>
                <a:tc>
                  <a:txBody>
                    <a:bodyPr/>
                    <a:lstStyle/>
                    <a:p>
                      <a:r>
                        <a:rPr lang="tr-TR" sz="2600">
                          <a:effectLst/>
                        </a:rPr>
                        <a:t> UTB</a:t>
                      </a:r>
                    </a:p>
                  </a:txBody>
                  <a:tcPr marL="13518" marR="13518" marT="13518" marB="13518" anchor="ctr"/>
                </a:tc>
                <a:extLst>
                  <a:ext uri="{0D108BD9-81ED-4DB2-BD59-A6C34878D82A}">
                    <a16:rowId xmlns:a16="http://schemas.microsoft.com/office/drawing/2014/main" xmlns="" val="976972393"/>
                  </a:ext>
                </a:extLst>
              </a:tr>
              <a:tr h="460437">
                <a:tc>
                  <a:txBody>
                    <a:bodyPr/>
                    <a:lstStyle/>
                    <a:p>
                      <a:r>
                        <a:rPr lang="tr-TR" sz="2600">
                          <a:effectLst/>
                        </a:rPr>
                        <a:t>2006</a:t>
                      </a:r>
                    </a:p>
                  </a:txBody>
                  <a:tcPr marL="13518" marR="13518" marT="13518" marB="13518" anchor="ctr"/>
                </a:tc>
                <a:tc>
                  <a:txBody>
                    <a:bodyPr/>
                    <a:lstStyle/>
                    <a:p>
                      <a:r>
                        <a:rPr lang="tr-TR" sz="2600">
                          <a:effectLst/>
                        </a:rPr>
                        <a:t>161,000</a:t>
                      </a:r>
                    </a:p>
                  </a:txBody>
                  <a:tcPr marL="13518" marR="13518" marT="13518" marB="13518" anchor="ctr"/>
                </a:tc>
                <a:tc>
                  <a:txBody>
                    <a:bodyPr/>
                    <a:lstStyle/>
                    <a:p>
                      <a:r>
                        <a:rPr lang="tr-TR" sz="2600">
                          <a:effectLst/>
                        </a:rPr>
                        <a:t>2,950,060</a:t>
                      </a:r>
                    </a:p>
                  </a:txBody>
                  <a:tcPr marL="13518" marR="13518" marT="13518" marB="13518" anchor="ctr"/>
                </a:tc>
                <a:tc>
                  <a:txBody>
                    <a:bodyPr/>
                    <a:lstStyle/>
                    <a:p>
                      <a:r>
                        <a:rPr lang="tr-TR" sz="2600">
                          <a:effectLst/>
                        </a:rPr>
                        <a:t>% 5.5</a:t>
                      </a:r>
                    </a:p>
                  </a:txBody>
                  <a:tcPr marL="13518" marR="13518" marT="13518" marB="13518" anchor="ctr"/>
                </a:tc>
                <a:tc>
                  <a:txBody>
                    <a:bodyPr/>
                    <a:lstStyle/>
                    <a:p>
                      <a:r>
                        <a:rPr lang="tr-TR" sz="2600">
                          <a:effectLst/>
                        </a:rPr>
                        <a:t>2,853 US$</a:t>
                      </a:r>
                    </a:p>
                  </a:txBody>
                  <a:tcPr marL="13518" marR="13518" marT="13518" marB="13518" anchor="ctr"/>
                </a:tc>
                <a:tc>
                  <a:txBody>
                    <a:bodyPr/>
                    <a:lstStyle/>
                    <a:p>
                      <a:r>
                        <a:rPr lang="tr-TR" sz="2600">
                          <a:effectLst/>
                        </a:rPr>
                        <a:t> UTB</a:t>
                      </a:r>
                    </a:p>
                  </a:txBody>
                  <a:tcPr marL="13518" marR="13518" marT="13518" marB="13518" anchor="ctr"/>
                </a:tc>
                <a:extLst>
                  <a:ext uri="{0D108BD9-81ED-4DB2-BD59-A6C34878D82A}">
                    <a16:rowId xmlns:a16="http://schemas.microsoft.com/office/drawing/2014/main" xmlns="" val="3249031231"/>
                  </a:ext>
                </a:extLst>
              </a:tr>
              <a:tr h="460437">
                <a:tc>
                  <a:txBody>
                    <a:bodyPr/>
                    <a:lstStyle/>
                    <a:p>
                      <a:r>
                        <a:rPr lang="tr-TR" sz="2600">
                          <a:effectLst/>
                        </a:rPr>
                        <a:t>2008</a:t>
                      </a:r>
                    </a:p>
                  </a:txBody>
                  <a:tcPr marL="13518" marR="13518" marT="13518" marB="13518" anchor="ctr"/>
                </a:tc>
                <a:tc>
                  <a:txBody>
                    <a:bodyPr/>
                    <a:lstStyle/>
                    <a:p>
                      <a:r>
                        <a:rPr lang="tr-TR" sz="2600">
                          <a:effectLst/>
                        </a:rPr>
                        <a:t>172,800</a:t>
                      </a:r>
                    </a:p>
                  </a:txBody>
                  <a:tcPr marL="13518" marR="13518" marT="13518" marB="13518" anchor="ctr"/>
                </a:tc>
                <a:tc>
                  <a:txBody>
                    <a:bodyPr/>
                    <a:lstStyle/>
                    <a:p>
                      <a:r>
                        <a:rPr lang="tr-TR" sz="2600">
                          <a:effectLst/>
                        </a:rPr>
                        <a:t>2,968,586</a:t>
                      </a:r>
                    </a:p>
                  </a:txBody>
                  <a:tcPr marL="13518" marR="13518" marT="13518" marB="13518" anchor="ctr"/>
                </a:tc>
                <a:tc>
                  <a:txBody>
                    <a:bodyPr/>
                    <a:lstStyle/>
                    <a:p>
                      <a:r>
                        <a:rPr lang="tr-TR" sz="2600">
                          <a:effectLst/>
                        </a:rPr>
                        <a:t>% 5.8</a:t>
                      </a:r>
                    </a:p>
                  </a:txBody>
                  <a:tcPr marL="13518" marR="13518" marT="13518" marB="13518" anchor="ctr"/>
                </a:tc>
                <a:tc>
                  <a:txBody>
                    <a:bodyPr/>
                    <a:lstStyle/>
                    <a:p>
                      <a:r>
                        <a:rPr lang="tr-TR" sz="2600">
                          <a:effectLst/>
                        </a:rPr>
                        <a:t>3,685 US$</a:t>
                      </a:r>
                    </a:p>
                  </a:txBody>
                  <a:tcPr marL="13518" marR="13518" marT="13518" marB="13518" anchor="ctr"/>
                </a:tc>
                <a:tc>
                  <a:txBody>
                    <a:bodyPr/>
                    <a:lstStyle/>
                    <a:p>
                      <a:r>
                        <a:rPr lang="tr-TR" sz="2600">
                          <a:effectLst/>
                        </a:rPr>
                        <a:t> UTB</a:t>
                      </a:r>
                    </a:p>
                  </a:txBody>
                  <a:tcPr marL="13518" marR="13518" marT="13518" marB="13518" anchor="ctr"/>
                </a:tc>
                <a:extLst>
                  <a:ext uri="{0D108BD9-81ED-4DB2-BD59-A6C34878D82A}">
                    <a16:rowId xmlns:a16="http://schemas.microsoft.com/office/drawing/2014/main" xmlns="" val="3423024255"/>
                  </a:ext>
                </a:extLst>
              </a:tr>
              <a:tr h="460437">
                <a:tc>
                  <a:txBody>
                    <a:bodyPr/>
                    <a:lstStyle/>
                    <a:p>
                      <a:r>
                        <a:rPr lang="tr-TR" sz="2600">
                          <a:effectLst/>
                        </a:rPr>
                        <a:t>2009</a:t>
                      </a:r>
                    </a:p>
                  </a:txBody>
                  <a:tcPr marL="13518" marR="13518" marT="13518" marB="13518" anchor="ctr"/>
                </a:tc>
                <a:tc>
                  <a:txBody>
                    <a:bodyPr/>
                    <a:lstStyle/>
                    <a:p>
                      <a:r>
                        <a:rPr lang="tr-TR" sz="2600">
                          <a:effectLst/>
                        </a:rPr>
                        <a:t>191,000</a:t>
                      </a:r>
                    </a:p>
                  </a:txBody>
                  <a:tcPr marL="13518" marR="13518" marT="13518" marB="13518" anchor="ctr"/>
                </a:tc>
                <a:tc>
                  <a:txBody>
                    <a:bodyPr/>
                    <a:lstStyle/>
                    <a:p>
                      <a:r>
                        <a:rPr lang="tr-TR" sz="2600">
                          <a:effectLst/>
                        </a:rPr>
                        <a:t>2,967,004</a:t>
                      </a:r>
                    </a:p>
                  </a:txBody>
                  <a:tcPr marL="13518" marR="13518" marT="13518" marB="13518" anchor="ctr"/>
                </a:tc>
                <a:tc>
                  <a:txBody>
                    <a:bodyPr/>
                    <a:lstStyle/>
                    <a:p>
                      <a:r>
                        <a:rPr lang="tr-TR" sz="2600">
                          <a:effectLst/>
                        </a:rPr>
                        <a:t>% 6.4</a:t>
                      </a:r>
                    </a:p>
                  </a:txBody>
                  <a:tcPr marL="13518" marR="13518" marT="13518" marB="13518" anchor="ctr"/>
                </a:tc>
                <a:tc>
                  <a:txBody>
                    <a:bodyPr/>
                    <a:lstStyle/>
                    <a:p>
                      <a:r>
                        <a:rPr lang="tr-TR" sz="2600">
                          <a:effectLst/>
                        </a:rPr>
                        <a:t>2,668 US$</a:t>
                      </a:r>
                    </a:p>
                  </a:txBody>
                  <a:tcPr marL="13518" marR="13518" marT="13518" marB="13518" anchor="ctr"/>
                </a:tc>
                <a:tc>
                  <a:txBody>
                    <a:bodyPr/>
                    <a:lstStyle/>
                    <a:p>
                      <a:r>
                        <a:rPr lang="tr-TR" sz="2600">
                          <a:effectLst/>
                        </a:rPr>
                        <a:t> UTB</a:t>
                      </a:r>
                    </a:p>
                  </a:txBody>
                  <a:tcPr marL="13518" marR="13518" marT="13518" marB="13518" anchor="ctr"/>
                </a:tc>
                <a:extLst>
                  <a:ext uri="{0D108BD9-81ED-4DB2-BD59-A6C34878D82A}">
                    <a16:rowId xmlns:a16="http://schemas.microsoft.com/office/drawing/2014/main" xmlns="" val="1636511435"/>
                  </a:ext>
                </a:extLst>
              </a:tr>
              <a:tr h="460437">
                <a:tc>
                  <a:txBody>
                    <a:bodyPr/>
                    <a:lstStyle/>
                    <a:p>
                      <a:r>
                        <a:rPr lang="tr-TR" sz="2600">
                          <a:effectLst/>
                        </a:rPr>
                        <a:t>2010</a:t>
                      </a:r>
                    </a:p>
                  </a:txBody>
                  <a:tcPr marL="13518" marR="13518" marT="13518" marB="13518" anchor="ctr"/>
                </a:tc>
                <a:tc>
                  <a:txBody>
                    <a:bodyPr/>
                    <a:lstStyle/>
                    <a:p>
                      <a:r>
                        <a:rPr lang="tr-TR" sz="2600">
                          <a:effectLst/>
                        </a:rPr>
                        <a:t>1,396,550</a:t>
                      </a:r>
                    </a:p>
                  </a:txBody>
                  <a:tcPr marL="13518" marR="13518" marT="13518" marB="13518" anchor="ctr"/>
                </a:tc>
                <a:tc>
                  <a:txBody>
                    <a:bodyPr/>
                    <a:lstStyle/>
                    <a:p>
                      <a:r>
                        <a:rPr lang="tr-TR" sz="2600">
                          <a:effectLst/>
                        </a:rPr>
                        <a:t>2,966,802</a:t>
                      </a:r>
                    </a:p>
                  </a:txBody>
                  <a:tcPr marL="13518" marR="13518" marT="13518" marB="13518" anchor="ctr"/>
                </a:tc>
                <a:tc>
                  <a:txBody>
                    <a:bodyPr/>
                    <a:lstStyle/>
                    <a:p>
                      <a:r>
                        <a:rPr lang="tr-TR" sz="2600">
                          <a:effectLst/>
                        </a:rPr>
                        <a:t>% 47.1</a:t>
                      </a:r>
                    </a:p>
                  </a:txBody>
                  <a:tcPr marL="13518" marR="13518" marT="13518" marB="13518" anchor="ctr"/>
                </a:tc>
                <a:tc>
                  <a:txBody>
                    <a:bodyPr/>
                    <a:lstStyle/>
                    <a:p>
                      <a:r>
                        <a:rPr lang="tr-TR" sz="2600">
                          <a:effectLst/>
                        </a:rPr>
                        <a:t>2,506 US$</a:t>
                      </a:r>
                    </a:p>
                  </a:txBody>
                  <a:tcPr marL="13518" marR="13518" marT="13518" marB="13518" anchor="ctr"/>
                </a:tc>
                <a:tc>
                  <a:txBody>
                    <a:bodyPr/>
                    <a:lstStyle/>
                    <a:p>
                      <a:r>
                        <a:rPr lang="tr-TR" sz="2600">
                          <a:effectLst/>
                        </a:rPr>
                        <a:t> EC UHDK</a:t>
                      </a:r>
                    </a:p>
                  </a:txBody>
                  <a:tcPr marL="13518" marR="13518" marT="13518" marB="13518" anchor="ctr"/>
                </a:tc>
                <a:extLst>
                  <a:ext uri="{0D108BD9-81ED-4DB2-BD59-A6C34878D82A}">
                    <a16:rowId xmlns:a16="http://schemas.microsoft.com/office/drawing/2014/main" xmlns="" val="1084998956"/>
                  </a:ext>
                </a:extLst>
              </a:tr>
            </a:tbl>
          </a:graphicData>
        </a:graphic>
      </p:graphicFrame>
    </p:spTree>
    <p:extLst>
      <p:ext uri="{BB962C8B-B14F-4D97-AF65-F5344CB8AC3E}">
        <p14:creationId xmlns:p14="http://schemas.microsoft.com/office/powerpoint/2010/main" val="1036946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43A9B7B3-F171-4C25-99FC-C54250F0649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2" name="Rectangle 11">
            <a:extLst>
              <a:ext uri="{FF2B5EF4-FFF2-40B4-BE49-F238E27FC236}">
                <a16:creationId xmlns:a16="http://schemas.microsoft.com/office/drawing/2014/main" xmlns="" id="{D2D5C7C5-9C27-4A61-9F57-1857D45320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xmlns="" id="{A56932E6-5BA9-4C85-82EA-A307011BBD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2362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2" name="Başlık 1">
            <a:extLst>
              <a:ext uri="{FF2B5EF4-FFF2-40B4-BE49-F238E27FC236}">
                <a16:creationId xmlns:a16="http://schemas.microsoft.com/office/drawing/2014/main" xmlns="" id="{C478234E-8DA4-474A-A52F-595153258254}"/>
              </a:ext>
            </a:extLst>
          </p:cNvPr>
          <p:cNvSpPr>
            <a:spLocks noGrp="1"/>
          </p:cNvSpPr>
          <p:nvPr>
            <p:ph type="title"/>
          </p:nvPr>
        </p:nvSpPr>
        <p:spPr>
          <a:xfrm>
            <a:off x="1198182" y="381000"/>
            <a:ext cx="10003218" cy="1600124"/>
          </a:xfrm>
        </p:spPr>
        <p:txBody>
          <a:bodyPr>
            <a:normAutofit/>
          </a:bodyPr>
          <a:lstStyle/>
          <a:p>
            <a:r>
              <a:rPr lang="tr-TR">
                <a:solidFill>
                  <a:srgbClr val="FFFFFF"/>
                </a:solidFill>
                <a:ea typeface="+mj-lt"/>
                <a:cs typeface="+mj-lt"/>
              </a:rPr>
              <a:t>Türkiye’de Nüfusa Göre İnternet Kullanımı</a:t>
            </a:r>
            <a:endParaRPr lang="tr-TR">
              <a:solidFill>
                <a:srgbClr val="FFFFFF"/>
              </a:solidFill>
            </a:endParaRPr>
          </a:p>
        </p:txBody>
      </p:sp>
      <p:graphicFrame>
        <p:nvGraphicFramePr>
          <p:cNvPr id="5" name="İçerik Yer Tutucusu 4">
            <a:extLst>
              <a:ext uri="{FF2B5EF4-FFF2-40B4-BE49-F238E27FC236}">
                <a16:creationId xmlns:a16="http://schemas.microsoft.com/office/drawing/2014/main" xmlns="" id="{D2CEB913-2ACB-4EFB-9819-D367A8F8D6A6}"/>
              </a:ext>
            </a:extLst>
          </p:cNvPr>
          <p:cNvGraphicFramePr>
            <a:graphicFrameLocks noGrp="1"/>
          </p:cNvGraphicFramePr>
          <p:nvPr>
            <p:ph idx="1"/>
          </p:nvPr>
        </p:nvGraphicFramePr>
        <p:xfrm>
          <a:off x="838200" y="2919539"/>
          <a:ext cx="10515603" cy="2852487"/>
        </p:xfrm>
        <a:graphic>
          <a:graphicData uri="http://schemas.openxmlformats.org/drawingml/2006/table">
            <a:tbl>
              <a:tblPr firstRow="1" bandRow="1">
                <a:tableStyleId>{5C22544A-7EE6-4342-B048-85BDC9FD1C3A}</a:tableStyleId>
              </a:tblPr>
              <a:tblGrid>
                <a:gridCol w="977189">
                  <a:extLst>
                    <a:ext uri="{9D8B030D-6E8A-4147-A177-3AD203B41FA5}">
                      <a16:colId xmlns:a16="http://schemas.microsoft.com/office/drawing/2014/main" xmlns="" val="2700509170"/>
                    </a:ext>
                  </a:extLst>
                </a:gridCol>
                <a:gridCol w="1918603">
                  <a:extLst>
                    <a:ext uri="{9D8B030D-6E8A-4147-A177-3AD203B41FA5}">
                      <a16:colId xmlns:a16="http://schemas.microsoft.com/office/drawing/2014/main" xmlns="" val="4228371969"/>
                    </a:ext>
                  </a:extLst>
                </a:gridCol>
                <a:gridCol w="1918603">
                  <a:extLst>
                    <a:ext uri="{9D8B030D-6E8A-4147-A177-3AD203B41FA5}">
                      <a16:colId xmlns:a16="http://schemas.microsoft.com/office/drawing/2014/main" xmlns="" val="1794006762"/>
                    </a:ext>
                  </a:extLst>
                </a:gridCol>
                <a:gridCol w="1485553">
                  <a:extLst>
                    <a:ext uri="{9D8B030D-6E8A-4147-A177-3AD203B41FA5}">
                      <a16:colId xmlns:a16="http://schemas.microsoft.com/office/drawing/2014/main" xmlns="" val="3392822963"/>
                    </a:ext>
                  </a:extLst>
                </a:gridCol>
                <a:gridCol w="4215655">
                  <a:extLst>
                    <a:ext uri="{9D8B030D-6E8A-4147-A177-3AD203B41FA5}">
                      <a16:colId xmlns:a16="http://schemas.microsoft.com/office/drawing/2014/main" xmlns="" val="3951983358"/>
                    </a:ext>
                  </a:extLst>
                </a:gridCol>
              </a:tblGrid>
              <a:tr h="895851">
                <a:tc>
                  <a:txBody>
                    <a:bodyPr/>
                    <a:lstStyle/>
                    <a:p>
                      <a:r>
                        <a:rPr lang="tr-TR" sz="2700">
                          <a:effectLst/>
                        </a:rPr>
                        <a:t>Yıl</a:t>
                      </a:r>
                    </a:p>
                  </a:txBody>
                  <a:tcPr marL="14121" marR="14121" marT="14121" marB="14121" anchor="ctr"/>
                </a:tc>
                <a:tc>
                  <a:txBody>
                    <a:bodyPr/>
                    <a:lstStyle/>
                    <a:p>
                      <a:r>
                        <a:rPr lang="tr-TR" sz="2700">
                          <a:effectLst/>
                        </a:rPr>
                        <a:t>Kullanıcı</a:t>
                      </a:r>
                    </a:p>
                  </a:txBody>
                  <a:tcPr marL="14121" marR="14121" marT="14121" marB="14121" anchor="ctr"/>
                </a:tc>
                <a:tc>
                  <a:txBody>
                    <a:bodyPr/>
                    <a:lstStyle/>
                    <a:p>
                      <a:r>
                        <a:rPr lang="tr-TR" sz="2700">
                          <a:effectLst/>
                        </a:rPr>
                        <a:t>Nüfus</a:t>
                      </a:r>
                    </a:p>
                  </a:txBody>
                  <a:tcPr marL="14121" marR="14121" marT="14121" marB="14121" anchor="ctr"/>
                </a:tc>
                <a:tc>
                  <a:txBody>
                    <a:bodyPr/>
                    <a:lstStyle/>
                    <a:p>
                      <a:r>
                        <a:rPr lang="tr-TR" sz="2700">
                          <a:effectLst/>
                        </a:rPr>
                        <a:t>Nüfusun %</a:t>
                      </a:r>
                    </a:p>
                  </a:txBody>
                  <a:tcPr marL="14121" marR="14121" marT="14121" marB="14121" anchor="ctr"/>
                </a:tc>
                <a:tc>
                  <a:txBody>
                    <a:bodyPr/>
                    <a:lstStyle/>
                    <a:p>
                      <a:r>
                        <a:rPr lang="tr-TR" sz="2700">
                          <a:effectLst/>
                        </a:rPr>
                        <a:t>Bilgi Kaynağı</a:t>
                      </a:r>
                    </a:p>
                  </a:txBody>
                  <a:tcPr marL="14121" marR="14121" marT="14121" marB="14121" anchor="ctr"/>
                </a:tc>
                <a:extLst>
                  <a:ext uri="{0D108BD9-81ED-4DB2-BD59-A6C34878D82A}">
                    <a16:rowId xmlns:a16="http://schemas.microsoft.com/office/drawing/2014/main" xmlns="" val="3269122425"/>
                  </a:ext>
                </a:extLst>
              </a:tr>
              <a:tr h="489159">
                <a:tc>
                  <a:txBody>
                    <a:bodyPr/>
                    <a:lstStyle/>
                    <a:p>
                      <a:r>
                        <a:rPr lang="tr-TR" sz="2700">
                          <a:effectLst/>
                        </a:rPr>
                        <a:t>2000</a:t>
                      </a:r>
                    </a:p>
                  </a:txBody>
                  <a:tcPr marL="14121" marR="14121" marT="14121" marB="14121" anchor="ctr"/>
                </a:tc>
                <a:tc>
                  <a:txBody>
                    <a:bodyPr/>
                    <a:lstStyle/>
                    <a:p>
                      <a:r>
                        <a:rPr lang="tr-TR" sz="2700">
                          <a:effectLst/>
                        </a:rPr>
                        <a:t>2,000,000</a:t>
                      </a:r>
                    </a:p>
                  </a:txBody>
                  <a:tcPr marL="14121" marR="14121" marT="14121" marB="14121" anchor="ctr"/>
                </a:tc>
                <a:tc>
                  <a:txBody>
                    <a:bodyPr/>
                    <a:lstStyle/>
                    <a:p>
                      <a:r>
                        <a:rPr lang="tr-TR" sz="2700">
                          <a:effectLst/>
                        </a:rPr>
                        <a:t>70,140,900</a:t>
                      </a:r>
                    </a:p>
                  </a:txBody>
                  <a:tcPr marL="14121" marR="14121" marT="14121" marB="14121" anchor="ctr"/>
                </a:tc>
                <a:tc>
                  <a:txBody>
                    <a:bodyPr/>
                    <a:lstStyle/>
                    <a:p>
                      <a:r>
                        <a:rPr lang="tr-TR" sz="2700">
                          <a:effectLst/>
                        </a:rPr>
                        <a:t>% 2.9</a:t>
                      </a:r>
                    </a:p>
                  </a:txBody>
                  <a:tcPr marL="14121" marR="14121" marT="14121" marB="14121" anchor="ctr"/>
                </a:tc>
                <a:tc>
                  <a:txBody>
                    <a:bodyPr/>
                    <a:lstStyle/>
                    <a:p>
                      <a:r>
                        <a:rPr lang="tr-TR" sz="2700">
                          <a:effectLst/>
                        </a:rPr>
                        <a:t> UTB</a:t>
                      </a:r>
                    </a:p>
                  </a:txBody>
                  <a:tcPr marL="14121" marR="14121" marT="14121" marB="14121" anchor="ctr"/>
                </a:tc>
                <a:extLst>
                  <a:ext uri="{0D108BD9-81ED-4DB2-BD59-A6C34878D82A}">
                    <a16:rowId xmlns:a16="http://schemas.microsoft.com/office/drawing/2014/main" xmlns="" val="2571502809"/>
                  </a:ext>
                </a:extLst>
              </a:tr>
              <a:tr h="489159">
                <a:tc>
                  <a:txBody>
                    <a:bodyPr/>
                    <a:lstStyle/>
                    <a:p>
                      <a:r>
                        <a:rPr lang="tr-TR" sz="2700">
                          <a:effectLst/>
                        </a:rPr>
                        <a:t>2004</a:t>
                      </a:r>
                    </a:p>
                  </a:txBody>
                  <a:tcPr marL="14121" marR="14121" marT="14121" marB="14121" anchor="ctr"/>
                </a:tc>
                <a:tc>
                  <a:txBody>
                    <a:bodyPr/>
                    <a:lstStyle/>
                    <a:p>
                      <a:r>
                        <a:rPr lang="tr-TR" sz="2700">
                          <a:effectLst/>
                        </a:rPr>
                        <a:t>5,500,000</a:t>
                      </a:r>
                    </a:p>
                  </a:txBody>
                  <a:tcPr marL="14121" marR="14121" marT="14121" marB="14121" anchor="ctr"/>
                </a:tc>
                <a:tc>
                  <a:txBody>
                    <a:bodyPr/>
                    <a:lstStyle/>
                    <a:p>
                      <a:r>
                        <a:rPr lang="tr-TR" sz="2700">
                          <a:effectLst/>
                        </a:rPr>
                        <a:t>73,556,173</a:t>
                      </a:r>
                    </a:p>
                  </a:txBody>
                  <a:tcPr marL="14121" marR="14121" marT="14121" marB="14121" anchor="ctr"/>
                </a:tc>
                <a:tc>
                  <a:txBody>
                    <a:bodyPr/>
                    <a:lstStyle/>
                    <a:p>
                      <a:r>
                        <a:rPr lang="tr-TR" sz="2700">
                          <a:effectLst/>
                        </a:rPr>
                        <a:t>% 7.5</a:t>
                      </a:r>
                    </a:p>
                  </a:txBody>
                  <a:tcPr marL="14121" marR="14121" marT="14121" marB="14121" anchor="ctr"/>
                </a:tc>
                <a:tc>
                  <a:txBody>
                    <a:bodyPr/>
                    <a:lstStyle/>
                    <a:p>
                      <a:r>
                        <a:rPr lang="tr-TR" sz="2700">
                          <a:effectLst/>
                        </a:rPr>
                        <a:t> UTB</a:t>
                      </a:r>
                    </a:p>
                  </a:txBody>
                  <a:tcPr marL="14121" marR="14121" marT="14121" marB="14121" anchor="ctr"/>
                </a:tc>
                <a:extLst>
                  <a:ext uri="{0D108BD9-81ED-4DB2-BD59-A6C34878D82A}">
                    <a16:rowId xmlns:a16="http://schemas.microsoft.com/office/drawing/2014/main" xmlns="" val="1119842704"/>
                  </a:ext>
                </a:extLst>
              </a:tr>
              <a:tr h="489159">
                <a:tc>
                  <a:txBody>
                    <a:bodyPr/>
                    <a:lstStyle/>
                    <a:p>
                      <a:r>
                        <a:rPr lang="tr-TR" sz="2700">
                          <a:effectLst/>
                        </a:rPr>
                        <a:t>2006</a:t>
                      </a:r>
                    </a:p>
                  </a:txBody>
                  <a:tcPr marL="14121" marR="14121" marT="14121" marB="14121" anchor="ctr"/>
                </a:tc>
                <a:tc>
                  <a:txBody>
                    <a:bodyPr/>
                    <a:lstStyle/>
                    <a:p>
                      <a:r>
                        <a:rPr lang="tr-TR" sz="2700">
                          <a:effectLst/>
                        </a:rPr>
                        <a:t>10,220,000</a:t>
                      </a:r>
                    </a:p>
                  </a:txBody>
                  <a:tcPr marL="14121" marR="14121" marT="14121" marB="14121" anchor="ctr"/>
                </a:tc>
                <a:tc>
                  <a:txBody>
                    <a:bodyPr/>
                    <a:lstStyle/>
                    <a:p>
                      <a:r>
                        <a:rPr lang="tr-TR" sz="2700">
                          <a:effectLst/>
                        </a:rPr>
                        <a:t>74,709,412</a:t>
                      </a:r>
                    </a:p>
                  </a:txBody>
                  <a:tcPr marL="14121" marR="14121" marT="14121" marB="14121" anchor="ctr"/>
                </a:tc>
                <a:tc>
                  <a:txBody>
                    <a:bodyPr/>
                    <a:lstStyle/>
                    <a:p>
                      <a:r>
                        <a:rPr lang="tr-TR" sz="2700">
                          <a:effectLst/>
                        </a:rPr>
                        <a:t>% 13.9</a:t>
                      </a:r>
                    </a:p>
                  </a:txBody>
                  <a:tcPr marL="14121" marR="14121" marT="14121" marB="14121" anchor="ctr"/>
                </a:tc>
                <a:tc>
                  <a:txBody>
                    <a:bodyPr/>
                    <a:lstStyle/>
                    <a:p>
                      <a:r>
                        <a:rPr lang="tr-TR" sz="2700">
                          <a:effectLst/>
                        </a:rPr>
                        <a:t>Bilgisayar Endüstrisi Yıllığı</a:t>
                      </a:r>
                    </a:p>
                  </a:txBody>
                  <a:tcPr marL="14121" marR="14121" marT="14121" marB="14121" anchor="ctr"/>
                </a:tc>
                <a:extLst>
                  <a:ext uri="{0D108BD9-81ED-4DB2-BD59-A6C34878D82A}">
                    <a16:rowId xmlns:a16="http://schemas.microsoft.com/office/drawing/2014/main" xmlns="" val="2341995927"/>
                  </a:ext>
                </a:extLst>
              </a:tr>
              <a:tr h="489159">
                <a:tc>
                  <a:txBody>
                    <a:bodyPr/>
                    <a:lstStyle/>
                    <a:p>
                      <a:r>
                        <a:rPr lang="tr-TR" sz="2700">
                          <a:effectLst/>
                        </a:rPr>
                        <a:t>2010</a:t>
                      </a:r>
                    </a:p>
                  </a:txBody>
                  <a:tcPr marL="14121" marR="14121" marT="14121" marB="14121" anchor="ctr"/>
                </a:tc>
                <a:tc>
                  <a:txBody>
                    <a:bodyPr/>
                    <a:lstStyle/>
                    <a:p>
                      <a:r>
                        <a:rPr lang="tr-TR" sz="2700">
                          <a:effectLst/>
                        </a:rPr>
                        <a:t>35,000,000</a:t>
                      </a:r>
                    </a:p>
                  </a:txBody>
                  <a:tcPr marL="14121" marR="14121" marT="14121" marB="14121" anchor="ctr"/>
                </a:tc>
                <a:tc>
                  <a:txBody>
                    <a:bodyPr/>
                    <a:lstStyle/>
                    <a:p>
                      <a:r>
                        <a:rPr lang="tr-TR" sz="2700">
                          <a:effectLst/>
                        </a:rPr>
                        <a:t>77,804,122</a:t>
                      </a:r>
                    </a:p>
                  </a:txBody>
                  <a:tcPr marL="14121" marR="14121" marT="14121" marB="14121" anchor="ctr"/>
                </a:tc>
                <a:tc>
                  <a:txBody>
                    <a:bodyPr/>
                    <a:lstStyle/>
                    <a:p>
                      <a:r>
                        <a:rPr lang="tr-TR" sz="2700">
                          <a:effectLst/>
                        </a:rPr>
                        <a:t>% 45.0</a:t>
                      </a:r>
                    </a:p>
                  </a:txBody>
                  <a:tcPr marL="14121" marR="14121" marT="14121" marB="14121" anchor="ctr"/>
                </a:tc>
                <a:tc>
                  <a:txBody>
                    <a:bodyPr/>
                    <a:lstStyle/>
                    <a:p>
                      <a:r>
                        <a:rPr lang="tr-TR" sz="2700">
                          <a:effectLst/>
                        </a:rPr>
                        <a:t>Bilgisayar Endüstrisi Yıllığı</a:t>
                      </a:r>
                    </a:p>
                  </a:txBody>
                  <a:tcPr marL="14121" marR="14121" marT="14121" marB="14121" anchor="ctr"/>
                </a:tc>
                <a:extLst>
                  <a:ext uri="{0D108BD9-81ED-4DB2-BD59-A6C34878D82A}">
                    <a16:rowId xmlns:a16="http://schemas.microsoft.com/office/drawing/2014/main" xmlns="" val="3916974772"/>
                  </a:ext>
                </a:extLst>
              </a:tr>
            </a:tbl>
          </a:graphicData>
        </a:graphic>
      </p:graphicFrame>
    </p:spTree>
    <p:extLst>
      <p:ext uri="{BB962C8B-B14F-4D97-AF65-F5344CB8AC3E}">
        <p14:creationId xmlns:p14="http://schemas.microsoft.com/office/powerpoint/2010/main" val="32519466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43A9B7B3-F171-4C25-99FC-C54250F0649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2" name="Rectangle 11">
            <a:extLst>
              <a:ext uri="{FF2B5EF4-FFF2-40B4-BE49-F238E27FC236}">
                <a16:creationId xmlns:a16="http://schemas.microsoft.com/office/drawing/2014/main" xmlns="" id="{D2D5C7C5-9C27-4A61-9F57-1857D45320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xmlns="" id="{A56932E6-5BA9-4C85-82EA-A307011BBD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2362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2" name="Başlık 1">
            <a:extLst>
              <a:ext uri="{FF2B5EF4-FFF2-40B4-BE49-F238E27FC236}">
                <a16:creationId xmlns:a16="http://schemas.microsoft.com/office/drawing/2014/main" xmlns="" id="{C44DA540-0523-4628-A4DB-4A1A577CE61B}"/>
              </a:ext>
            </a:extLst>
          </p:cNvPr>
          <p:cNvSpPr>
            <a:spLocks noGrp="1"/>
          </p:cNvSpPr>
          <p:nvPr>
            <p:ph type="title"/>
          </p:nvPr>
        </p:nvSpPr>
        <p:spPr>
          <a:xfrm>
            <a:off x="1198182" y="381000"/>
            <a:ext cx="10003218" cy="1600124"/>
          </a:xfrm>
        </p:spPr>
        <p:txBody>
          <a:bodyPr>
            <a:normAutofit/>
          </a:bodyPr>
          <a:lstStyle/>
          <a:p>
            <a:r>
              <a:rPr lang="tr-TR">
                <a:solidFill>
                  <a:srgbClr val="FFFFFF"/>
                </a:solidFill>
                <a:ea typeface="+mj-lt"/>
                <a:cs typeface="+mj-lt"/>
              </a:rPr>
              <a:t>Türkiye ve Ermenistan’da Nüfusa göre Facebook Kullanımı</a:t>
            </a:r>
            <a:endParaRPr lang="tr-TR">
              <a:solidFill>
                <a:srgbClr val="FFFFFF"/>
              </a:solidFill>
            </a:endParaRPr>
          </a:p>
        </p:txBody>
      </p:sp>
      <p:graphicFrame>
        <p:nvGraphicFramePr>
          <p:cNvPr id="5" name="İçerik Yer Tutucusu 4">
            <a:extLst>
              <a:ext uri="{FF2B5EF4-FFF2-40B4-BE49-F238E27FC236}">
                <a16:creationId xmlns:a16="http://schemas.microsoft.com/office/drawing/2014/main" xmlns="" id="{B34E70C2-AF88-415D-830C-13D01C3C5CFB}"/>
              </a:ext>
            </a:extLst>
          </p:cNvPr>
          <p:cNvGraphicFramePr>
            <a:graphicFrameLocks noGrp="1"/>
          </p:cNvGraphicFramePr>
          <p:nvPr>
            <p:ph idx="1"/>
          </p:nvPr>
        </p:nvGraphicFramePr>
        <p:xfrm>
          <a:off x="838200" y="2723082"/>
          <a:ext cx="10515602" cy="3245400"/>
        </p:xfrm>
        <a:graphic>
          <a:graphicData uri="http://schemas.openxmlformats.org/drawingml/2006/table">
            <a:tbl>
              <a:tblPr firstRow="1" bandRow="1">
                <a:tableStyleId>{5C22544A-7EE6-4342-B048-85BDC9FD1C3A}</a:tableStyleId>
              </a:tblPr>
              <a:tblGrid>
                <a:gridCol w="2339579">
                  <a:extLst>
                    <a:ext uri="{9D8B030D-6E8A-4147-A177-3AD203B41FA5}">
                      <a16:colId xmlns:a16="http://schemas.microsoft.com/office/drawing/2014/main" xmlns="" val="2831185018"/>
                    </a:ext>
                  </a:extLst>
                </a:gridCol>
                <a:gridCol w="1748432">
                  <a:extLst>
                    <a:ext uri="{9D8B030D-6E8A-4147-A177-3AD203B41FA5}">
                      <a16:colId xmlns:a16="http://schemas.microsoft.com/office/drawing/2014/main" xmlns="" val="2756779165"/>
                    </a:ext>
                  </a:extLst>
                </a:gridCol>
                <a:gridCol w="2316843">
                  <a:extLst>
                    <a:ext uri="{9D8B030D-6E8A-4147-A177-3AD203B41FA5}">
                      <a16:colId xmlns:a16="http://schemas.microsoft.com/office/drawing/2014/main" xmlns="" val="1649791688"/>
                    </a:ext>
                  </a:extLst>
                </a:gridCol>
                <a:gridCol w="2316843">
                  <a:extLst>
                    <a:ext uri="{9D8B030D-6E8A-4147-A177-3AD203B41FA5}">
                      <a16:colId xmlns:a16="http://schemas.microsoft.com/office/drawing/2014/main" xmlns="" val="3090538718"/>
                    </a:ext>
                  </a:extLst>
                </a:gridCol>
                <a:gridCol w="1793905">
                  <a:extLst>
                    <a:ext uri="{9D8B030D-6E8A-4147-A177-3AD203B41FA5}">
                      <a16:colId xmlns:a16="http://schemas.microsoft.com/office/drawing/2014/main" xmlns="" val="2248231007"/>
                    </a:ext>
                  </a:extLst>
                </a:gridCol>
              </a:tblGrid>
              <a:tr h="1081800">
                <a:tc>
                  <a:txBody>
                    <a:bodyPr/>
                    <a:lstStyle/>
                    <a:p>
                      <a:r>
                        <a:rPr lang="tr-TR" sz="3200">
                          <a:effectLst/>
                        </a:rPr>
                        <a:t>Ülke</a:t>
                      </a:r>
                    </a:p>
                  </a:txBody>
                  <a:tcPr marL="17052" marR="17052" marT="17052" marB="17052" anchor="ctr"/>
                </a:tc>
                <a:tc>
                  <a:txBody>
                    <a:bodyPr/>
                    <a:lstStyle/>
                    <a:p>
                      <a:r>
                        <a:rPr lang="tr-TR" sz="3200">
                          <a:effectLst/>
                        </a:rPr>
                        <a:t>Yıl</a:t>
                      </a:r>
                    </a:p>
                  </a:txBody>
                  <a:tcPr marL="17052" marR="17052" marT="17052" marB="17052" anchor="ctr"/>
                </a:tc>
                <a:tc>
                  <a:txBody>
                    <a:bodyPr/>
                    <a:lstStyle/>
                    <a:p>
                      <a:r>
                        <a:rPr lang="tr-TR" sz="3200">
                          <a:effectLst/>
                        </a:rPr>
                        <a:t>Kullanıcı</a:t>
                      </a:r>
                    </a:p>
                  </a:txBody>
                  <a:tcPr marL="17052" marR="17052" marT="17052" marB="17052" anchor="ctr"/>
                </a:tc>
                <a:tc>
                  <a:txBody>
                    <a:bodyPr/>
                    <a:lstStyle/>
                    <a:p>
                      <a:r>
                        <a:rPr lang="tr-TR" sz="3200">
                          <a:effectLst/>
                        </a:rPr>
                        <a:t>Nüfus</a:t>
                      </a:r>
                    </a:p>
                  </a:txBody>
                  <a:tcPr marL="17052" marR="17052" marT="17052" marB="17052" anchor="ctr"/>
                </a:tc>
                <a:tc>
                  <a:txBody>
                    <a:bodyPr/>
                    <a:lstStyle/>
                    <a:p>
                      <a:r>
                        <a:rPr lang="tr-TR" sz="3200">
                          <a:effectLst/>
                        </a:rPr>
                        <a:t>Nüfusun %</a:t>
                      </a:r>
                    </a:p>
                  </a:txBody>
                  <a:tcPr marL="17052" marR="17052" marT="17052" marB="17052" anchor="ctr"/>
                </a:tc>
                <a:extLst>
                  <a:ext uri="{0D108BD9-81ED-4DB2-BD59-A6C34878D82A}">
                    <a16:rowId xmlns:a16="http://schemas.microsoft.com/office/drawing/2014/main" xmlns="" val="1825062992"/>
                  </a:ext>
                </a:extLst>
              </a:tr>
              <a:tr h="1081800">
                <a:tc>
                  <a:txBody>
                    <a:bodyPr/>
                    <a:lstStyle/>
                    <a:p>
                      <a:r>
                        <a:rPr lang="tr-TR" sz="3200">
                          <a:effectLst/>
                        </a:rPr>
                        <a:t>Ermenistan</a:t>
                      </a:r>
                    </a:p>
                  </a:txBody>
                  <a:tcPr marL="17052" marR="17052" marT="17052" marB="17052" anchor="ctr"/>
                </a:tc>
                <a:tc>
                  <a:txBody>
                    <a:bodyPr/>
                    <a:lstStyle/>
                    <a:p>
                      <a:r>
                        <a:rPr lang="tr-TR" sz="3200">
                          <a:effectLst/>
                        </a:rPr>
                        <a:t>Ağustos 2010</a:t>
                      </a:r>
                    </a:p>
                  </a:txBody>
                  <a:tcPr marL="17052" marR="17052" marT="17052" marB="17052" anchor="ctr"/>
                </a:tc>
                <a:tc>
                  <a:txBody>
                    <a:bodyPr/>
                    <a:lstStyle/>
                    <a:p>
                      <a:r>
                        <a:rPr lang="tr-TR" sz="3200">
                          <a:effectLst/>
                        </a:rPr>
                        <a:t>76.700</a:t>
                      </a:r>
                    </a:p>
                  </a:txBody>
                  <a:tcPr marL="17052" marR="17052" marT="17052" marB="17052" anchor="ctr"/>
                </a:tc>
                <a:tc>
                  <a:txBody>
                    <a:bodyPr/>
                    <a:lstStyle/>
                    <a:p>
                      <a:r>
                        <a:rPr lang="tr-TR" sz="3200">
                          <a:effectLst/>
                        </a:rPr>
                        <a:t>2.966.802</a:t>
                      </a:r>
                    </a:p>
                  </a:txBody>
                  <a:tcPr marL="17052" marR="17052" marT="17052" marB="17052" anchor="ctr"/>
                </a:tc>
                <a:tc>
                  <a:txBody>
                    <a:bodyPr/>
                    <a:lstStyle/>
                    <a:p>
                      <a:r>
                        <a:rPr lang="tr-TR" sz="3200">
                          <a:effectLst/>
                        </a:rPr>
                        <a:t>% 2.6</a:t>
                      </a:r>
                    </a:p>
                  </a:txBody>
                  <a:tcPr marL="17052" marR="17052" marT="17052" marB="17052" anchor="ctr"/>
                </a:tc>
                <a:extLst>
                  <a:ext uri="{0D108BD9-81ED-4DB2-BD59-A6C34878D82A}">
                    <a16:rowId xmlns:a16="http://schemas.microsoft.com/office/drawing/2014/main" xmlns="" val="1454990138"/>
                  </a:ext>
                </a:extLst>
              </a:tr>
              <a:tr h="1081800">
                <a:tc>
                  <a:txBody>
                    <a:bodyPr/>
                    <a:lstStyle/>
                    <a:p>
                      <a:r>
                        <a:rPr lang="tr-TR" sz="3200">
                          <a:effectLst/>
                        </a:rPr>
                        <a:t>Türkiye</a:t>
                      </a:r>
                    </a:p>
                  </a:txBody>
                  <a:tcPr marL="17052" marR="17052" marT="17052" marB="17052" anchor="ctr"/>
                </a:tc>
                <a:tc>
                  <a:txBody>
                    <a:bodyPr/>
                    <a:lstStyle/>
                    <a:p>
                      <a:r>
                        <a:rPr lang="tr-TR" sz="3200">
                          <a:effectLst/>
                        </a:rPr>
                        <a:t>Haziran 2010</a:t>
                      </a:r>
                    </a:p>
                  </a:txBody>
                  <a:tcPr marL="17052" marR="17052" marT="17052" marB="17052" anchor="ctr"/>
                </a:tc>
                <a:tc>
                  <a:txBody>
                    <a:bodyPr/>
                    <a:lstStyle/>
                    <a:p>
                      <a:r>
                        <a:rPr lang="tr-TR" sz="3200">
                          <a:effectLst/>
                        </a:rPr>
                        <a:t>23.516.140</a:t>
                      </a:r>
                    </a:p>
                  </a:txBody>
                  <a:tcPr marL="17052" marR="17052" marT="17052" marB="17052" anchor="ctr"/>
                </a:tc>
                <a:tc>
                  <a:txBody>
                    <a:bodyPr/>
                    <a:lstStyle/>
                    <a:p>
                      <a:r>
                        <a:rPr lang="tr-TR" sz="3200">
                          <a:effectLst/>
                        </a:rPr>
                        <a:t>77,804,122</a:t>
                      </a:r>
                    </a:p>
                  </a:txBody>
                  <a:tcPr marL="17052" marR="17052" marT="17052" marB="17052" anchor="ctr"/>
                </a:tc>
                <a:tc>
                  <a:txBody>
                    <a:bodyPr/>
                    <a:lstStyle/>
                    <a:p>
                      <a:r>
                        <a:rPr lang="tr-TR" sz="3200">
                          <a:effectLst/>
                        </a:rPr>
                        <a:t>%30.2</a:t>
                      </a:r>
                    </a:p>
                  </a:txBody>
                  <a:tcPr marL="17052" marR="17052" marT="17052" marB="17052" anchor="ctr"/>
                </a:tc>
                <a:extLst>
                  <a:ext uri="{0D108BD9-81ED-4DB2-BD59-A6C34878D82A}">
                    <a16:rowId xmlns:a16="http://schemas.microsoft.com/office/drawing/2014/main" xmlns="" val="1114909047"/>
                  </a:ext>
                </a:extLst>
              </a:tr>
            </a:tbl>
          </a:graphicData>
        </a:graphic>
      </p:graphicFrame>
    </p:spTree>
    <p:extLst>
      <p:ext uri="{BB962C8B-B14F-4D97-AF65-F5344CB8AC3E}">
        <p14:creationId xmlns:p14="http://schemas.microsoft.com/office/powerpoint/2010/main" val="1787475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1E644DE9-8D09-43E2-BA69-F57482CFC93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0" name="Rectangle 9">
            <a:extLst>
              <a:ext uri="{FF2B5EF4-FFF2-40B4-BE49-F238E27FC236}">
                <a16:creationId xmlns:a16="http://schemas.microsoft.com/office/drawing/2014/main" xmlns="" id="{6C23C919-B32E-40FF-B3D8-631316E84E3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4" name="Picture 3" descr="Yeşil ağ ve düğümlerden oluşan soyut arka plan">
            <a:extLst>
              <a:ext uri="{FF2B5EF4-FFF2-40B4-BE49-F238E27FC236}">
                <a16:creationId xmlns:a16="http://schemas.microsoft.com/office/drawing/2014/main" xmlns="" id="{E93A73CC-0FE9-4F3F-A9CD-FAB5BE2C04FF}"/>
              </a:ext>
            </a:extLst>
          </p:cNvPr>
          <p:cNvPicPr>
            <a:picLocks noChangeAspect="1"/>
          </p:cNvPicPr>
          <p:nvPr/>
        </p:nvPicPr>
        <p:blipFill rotWithShape="1">
          <a:blip r:embed="rId2">
            <a:alphaModFix amt="60000"/>
          </a:blip>
          <a:srcRect t="202" r="-2" b="15418"/>
          <a:stretch/>
        </p:blipFill>
        <p:spPr>
          <a:xfrm>
            <a:off x="20" y="10"/>
            <a:ext cx="12191980" cy="6856614"/>
          </a:xfrm>
          <a:prstGeom prst="rect">
            <a:avLst/>
          </a:prstGeom>
        </p:spPr>
      </p:pic>
      <p:grpSp>
        <p:nvGrpSpPr>
          <p:cNvPr id="12" name="Group 11">
            <a:extLst>
              <a:ext uri="{FF2B5EF4-FFF2-40B4-BE49-F238E27FC236}">
                <a16:creationId xmlns:a16="http://schemas.microsoft.com/office/drawing/2014/main" xmlns="" id="{5EDAD761-2CF4-463A-AD87-1D4E8549D7A5}"/>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4464881" y="0"/>
            <a:ext cx="7724071" cy="6858000"/>
            <a:chOff x="4464881" y="0"/>
            <a:chExt cx="7724071" cy="6858000"/>
          </a:xfrm>
        </p:grpSpPr>
        <p:pic>
          <p:nvPicPr>
            <p:cNvPr id="13" name="Picture 12">
              <a:extLst>
                <a:ext uri="{FF2B5EF4-FFF2-40B4-BE49-F238E27FC236}">
                  <a16:creationId xmlns:a16="http://schemas.microsoft.com/office/drawing/2014/main" xmlns="" id="{D9DF7D3C-2892-4632-9E66-4D1E023A00E6}"/>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a:blip r:embed="rId3">
              <a:alphaModFix amt="25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14" name="Picture 13">
              <a:extLst>
                <a:ext uri="{FF2B5EF4-FFF2-40B4-BE49-F238E27FC236}">
                  <a16:creationId xmlns:a16="http://schemas.microsoft.com/office/drawing/2014/main" xmlns="" id="{3D2FAD08-001D-4400-AF80-51C864EF74FF}"/>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a:blip r:embed="rId4">
              <a:alphaModFix amt="15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sp>
        <p:nvSpPr>
          <p:cNvPr id="2" name="Başlık 1">
            <a:extLst>
              <a:ext uri="{FF2B5EF4-FFF2-40B4-BE49-F238E27FC236}">
                <a16:creationId xmlns:a16="http://schemas.microsoft.com/office/drawing/2014/main" xmlns="" id="{6934C3AA-28EA-43B6-9371-5A8FFAA67776}"/>
              </a:ext>
            </a:extLst>
          </p:cNvPr>
          <p:cNvSpPr>
            <a:spLocks noGrp="1"/>
          </p:cNvSpPr>
          <p:nvPr>
            <p:ph type="ctrTitle"/>
          </p:nvPr>
        </p:nvSpPr>
        <p:spPr>
          <a:xfrm>
            <a:off x="838200" y="740211"/>
            <a:ext cx="7530685" cy="3163864"/>
          </a:xfrm>
        </p:spPr>
        <p:txBody>
          <a:bodyPr>
            <a:normAutofit/>
          </a:bodyPr>
          <a:lstStyle/>
          <a:p>
            <a:pPr algn="l"/>
            <a:r>
              <a:rPr lang="tr-TR" sz="5200" b="1">
                <a:solidFill>
                  <a:srgbClr val="FFFFFF"/>
                </a:solidFill>
                <a:ea typeface="+mj-lt"/>
                <a:cs typeface="+mj-lt"/>
              </a:rPr>
              <a:t>İNTERNET GAZETECİLİĞİ</a:t>
            </a:r>
            <a:r>
              <a:rPr lang="tr-TR" sz="5200">
                <a:solidFill>
                  <a:srgbClr val="FFFFFF"/>
                </a:solidFill>
                <a:ea typeface="+mj-lt"/>
                <a:cs typeface="+mj-lt"/>
              </a:rPr>
              <a:t> </a:t>
            </a:r>
            <a:endParaRPr lang="tr-TR" sz="5200">
              <a:solidFill>
                <a:srgbClr val="FFFFFF"/>
              </a:solidFill>
            </a:endParaRPr>
          </a:p>
        </p:txBody>
      </p:sp>
    </p:spTree>
    <p:extLst>
      <p:ext uri="{BB962C8B-B14F-4D97-AF65-F5344CB8AC3E}">
        <p14:creationId xmlns:p14="http://schemas.microsoft.com/office/powerpoint/2010/main" val="9906603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xmlns="" id="{37FDDF72-DE39-4F99-A3C1-DD9D7815D7D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8" name="Rectangle 17">
            <a:extLst>
              <a:ext uri="{FF2B5EF4-FFF2-40B4-BE49-F238E27FC236}">
                <a16:creationId xmlns:a16="http://schemas.microsoft.com/office/drawing/2014/main" xmlns="" id="{5E4ECE80-3AD1-450C-B62A-98788F19394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5" name="Picture 4">
            <a:extLst>
              <a:ext uri="{FF2B5EF4-FFF2-40B4-BE49-F238E27FC236}">
                <a16:creationId xmlns:a16="http://schemas.microsoft.com/office/drawing/2014/main" xmlns="" id="{81CEA74C-CBBD-404F-A01A-162C8F856C73}"/>
              </a:ext>
            </a:extLst>
          </p:cNvPr>
          <p:cNvPicPr>
            <a:picLocks noChangeAspect="1"/>
          </p:cNvPicPr>
          <p:nvPr/>
        </p:nvPicPr>
        <p:blipFill rotWithShape="1">
          <a:blip r:embed="rId2">
            <a:alphaModFix amt="60000"/>
          </a:blip>
          <a:srcRect t="41063" r="-1" b="2684"/>
          <a:stretch/>
        </p:blipFill>
        <p:spPr>
          <a:xfrm>
            <a:off x="3048" y="10"/>
            <a:ext cx="12188952" cy="6856614"/>
          </a:xfrm>
          <a:prstGeom prst="rect">
            <a:avLst/>
          </a:prstGeom>
        </p:spPr>
      </p:pic>
      <p:grpSp>
        <p:nvGrpSpPr>
          <p:cNvPr id="20" name="Group 19">
            <a:extLst>
              <a:ext uri="{FF2B5EF4-FFF2-40B4-BE49-F238E27FC236}">
                <a16:creationId xmlns:a16="http://schemas.microsoft.com/office/drawing/2014/main" xmlns="" id="{B9632603-447F-4389-863D-9820DB9915A2}"/>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flipV="1">
            <a:off x="6951981" y="0"/>
            <a:ext cx="5236971" cy="6858001"/>
            <a:chOff x="6951981" y="0"/>
            <a:chExt cx="5236971" cy="6858001"/>
          </a:xfrm>
        </p:grpSpPr>
        <p:pic>
          <p:nvPicPr>
            <p:cNvPr id="21" name="Picture 20">
              <a:extLst>
                <a:ext uri="{FF2B5EF4-FFF2-40B4-BE49-F238E27FC236}">
                  <a16:creationId xmlns:a16="http://schemas.microsoft.com/office/drawing/2014/main" xmlns="" id="{354F4BB5-9639-4525-A748-2B2D8FDB1072}"/>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a:blip r:embed="rId3">
              <a:alphaModFix amt="20000"/>
              <a:extLst>
                <a:ext uri="{28A0092B-C50C-407E-A947-70E740481C1C}">
                  <a14:useLocalDpi xmlns:a14="http://schemas.microsoft.com/office/drawing/2010/main" val="0"/>
                </a:ext>
              </a:extLst>
            </a:blip>
            <a:stretch>
              <a:fillRect/>
            </a:stretch>
          </p:blipFill>
          <p:spPr>
            <a:xfrm flipH="1">
              <a:off x="6951981" y="692703"/>
              <a:ext cx="5236971" cy="6165298"/>
            </a:xfrm>
            <a:prstGeom prst="rect">
              <a:avLst/>
            </a:prstGeom>
          </p:spPr>
        </p:pic>
        <p:pic>
          <p:nvPicPr>
            <p:cNvPr id="22" name="Picture 21">
              <a:extLst>
                <a:ext uri="{FF2B5EF4-FFF2-40B4-BE49-F238E27FC236}">
                  <a16:creationId xmlns:a16="http://schemas.microsoft.com/office/drawing/2014/main" xmlns="" id="{4D9AF55E-83EF-4A42-A236-590299A7B9C9}"/>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rotWithShape="1">
            <a:blip r:embed="rId3">
              <a:alphaModFix amt="5000"/>
              <a:extLst>
                <a:ext uri="{28A0092B-C50C-407E-A947-70E740481C1C}">
                  <a14:useLocalDpi xmlns:a14="http://schemas.microsoft.com/office/drawing/2010/main" val="0"/>
                </a:ext>
              </a:extLst>
            </a:blip>
            <a:srcRect l="19154" b="19117"/>
            <a:stretch/>
          </p:blipFill>
          <p:spPr>
            <a:xfrm rot="16200000" flipH="1">
              <a:off x="7618603" y="-373126"/>
              <a:ext cx="4197223" cy="4943475"/>
            </a:xfrm>
            <a:prstGeom prst="rect">
              <a:avLst/>
            </a:prstGeom>
          </p:spPr>
        </p:pic>
      </p:grpSp>
      <p:sp>
        <p:nvSpPr>
          <p:cNvPr id="3" name="Alt Başlık 2">
            <a:extLst>
              <a:ext uri="{FF2B5EF4-FFF2-40B4-BE49-F238E27FC236}">
                <a16:creationId xmlns:a16="http://schemas.microsoft.com/office/drawing/2014/main" xmlns="" id="{C08B94F5-790E-43C0-87D2-67E4D3942540}"/>
              </a:ext>
            </a:extLst>
          </p:cNvPr>
          <p:cNvSpPr>
            <a:spLocks noGrp="1"/>
          </p:cNvSpPr>
          <p:nvPr>
            <p:ph type="subTitle" idx="1"/>
          </p:nvPr>
        </p:nvSpPr>
        <p:spPr>
          <a:xfrm>
            <a:off x="1218708" y="4069780"/>
            <a:ext cx="9781327" cy="2056617"/>
          </a:xfrm>
        </p:spPr>
        <p:txBody>
          <a:bodyPr vert="horz" lIns="91440" tIns="45720" rIns="91440" bIns="45720" rtlCol="0" anchor="t">
            <a:normAutofit fontScale="85000" lnSpcReduction="20000"/>
          </a:bodyPr>
          <a:lstStyle/>
          <a:p>
            <a:pPr>
              <a:lnSpc>
                <a:spcPct val="100000"/>
              </a:lnSpc>
            </a:pPr>
            <a:r>
              <a:rPr lang="tr-TR" sz="2800" dirty="0">
                <a:solidFill>
                  <a:srgbClr val="FFFFFF"/>
                </a:solidFill>
                <a:latin typeface="Times New Roman"/>
                <a:ea typeface="+mn-lt"/>
                <a:cs typeface="+mn-lt"/>
              </a:rPr>
              <a:t>İnternet haberciliğinin kökeninin, televizyondaki </a:t>
            </a:r>
            <a:r>
              <a:rPr lang="tr-TR" sz="2800" dirty="0" err="1">
                <a:solidFill>
                  <a:srgbClr val="FFFFFF"/>
                </a:solidFill>
                <a:latin typeface="Times New Roman"/>
                <a:ea typeface="+mn-lt"/>
                <a:cs typeface="+mn-lt"/>
              </a:rPr>
              <a:t>teletex</a:t>
            </a:r>
            <a:r>
              <a:rPr lang="tr-TR" sz="2800" dirty="0">
                <a:solidFill>
                  <a:srgbClr val="FFFFFF"/>
                </a:solidFill>
                <a:latin typeface="Times New Roman"/>
                <a:ea typeface="+mn-lt"/>
                <a:cs typeface="+mn-lt"/>
              </a:rPr>
              <a:t> yayınları olduğunu söylemek mümkündür. 1990’lı yıllardan sonra internetin gelişmesiyle birlikte internet haber iletiminde kullanılan önemli bir araç olmuştur. Gazeteler ve haber ajansları teknolojinin bu olanağından yararlanmaya başlamıştır. </a:t>
            </a:r>
            <a:endParaRPr lang="tr-TR" sz="2800">
              <a:solidFill>
                <a:srgbClr val="FFFFFF"/>
              </a:solidFill>
              <a:latin typeface="Times New Roman"/>
              <a:cs typeface="Times New Roman"/>
            </a:endParaRPr>
          </a:p>
          <a:p>
            <a:pPr>
              <a:lnSpc>
                <a:spcPct val="100000"/>
              </a:lnSpc>
            </a:pPr>
            <a:r>
              <a:rPr lang="en-US" sz="1700" dirty="0"/>
              <a:t/>
            </a:r>
            <a:br>
              <a:rPr lang="en-US" sz="1700" dirty="0"/>
            </a:br>
            <a:r>
              <a:rPr lang="en-US" sz="1700" dirty="0"/>
              <a:t/>
            </a:r>
            <a:br>
              <a:rPr lang="en-US" sz="1700" dirty="0"/>
            </a:br>
            <a:endParaRPr lang="en-US" sz="1700">
              <a:solidFill>
                <a:srgbClr val="FFFFFF"/>
              </a:solidFill>
            </a:endParaRPr>
          </a:p>
          <a:p>
            <a:pPr>
              <a:lnSpc>
                <a:spcPct val="100000"/>
              </a:lnSpc>
            </a:pPr>
            <a:endParaRPr lang="tr-TR" sz="1700">
              <a:solidFill>
                <a:srgbClr val="FFFFFF"/>
              </a:solidFill>
            </a:endParaRPr>
          </a:p>
        </p:txBody>
      </p:sp>
    </p:spTree>
    <p:extLst>
      <p:ext uri="{BB962C8B-B14F-4D97-AF65-F5344CB8AC3E}">
        <p14:creationId xmlns:p14="http://schemas.microsoft.com/office/powerpoint/2010/main" val="22283048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1E644DE9-8D09-43E2-BA69-F57482CFC93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1" name="Rectangle 10">
            <a:extLst>
              <a:ext uri="{FF2B5EF4-FFF2-40B4-BE49-F238E27FC236}">
                <a16:creationId xmlns:a16="http://schemas.microsoft.com/office/drawing/2014/main" xmlns="" id="{6C23C919-B32E-40FF-B3D8-631316E84E3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5" name="Picture 4">
            <a:extLst>
              <a:ext uri="{FF2B5EF4-FFF2-40B4-BE49-F238E27FC236}">
                <a16:creationId xmlns:a16="http://schemas.microsoft.com/office/drawing/2014/main" xmlns="" id="{EDCF3901-85EB-4C93-8E58-79DB63694FBE}"/>
              </a:ext>
            </a:extLst>
          </p:cNvPr>
          <p:cNvPicPr>
            <a:picLocks noChangeAspect="1"/>
          </p:cNvPicPr>
          <p:nvPr/>
        </p:nvPicPr>
        <p:blipFill rotWithShape="1">
          <a:blip r:embed="rId2">
            <a:alphaModFix amt="60000"/>
          </a:blip>
          <a:srcRect t="7922" r="-2" b="1670"/>
          <a:stretch/>
        </p:blipFill>
        <p:spPr>
          <a:xfrm>
            <a:off x="20" y="10"/>
            <a:ext cx="12191980" cy="6856614"/>
          </a:xfrm>
          <a:prstGeom prst="rect">
            <a:avLst/>
          </a:prstGeom>
        </p:spPr>
      </p:pic>
      <p:grpSp>
        <p:nvGrpSpPr>
          <p:cNvPr id="13" name="Group 12">
            <a:extLst>
              <a:ext uri="{FF2B5EF4-FFF2-40B4-BE49-F238E27FC236}">
                <a16:creationId xmlns:a16="http://schemas.microsoft.com/office/drawing/2014/main" xmlns="" id="{5EDAD761-2CF4-463A-AD87-1D4E8549D7A5}"/>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4464881" y="0"/>
            <a:ext cx="7724071" cy="6858000"/>
            <a:chOff x="4464881" y="0"/>
            <a:chExt cx="7724071" cy="6858000"/>
          </a:xfrm>
        </p:grpSpPr>
        <p:pic>
          <p:nvPicPr>
            <p:cNvPr id="14" name="Picture 13">
              <a:extLst>
                <a:ext uri="{FF2B5EF4-FFF2-40B4-BE49-F238E27FC236}">
                  <a16:creationId xmlns:a16="http://schemas.microsoft.com/office/drawing/2014/main" xmlns="" id="{D9DF7D3C-2892-4632-9E66-4D1E023A00E6}"/>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a:blip r:embed="rId3">
              <a:alphaModFix amt="25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15" name="Picture 14">
              <a:extLst>
                <a:ext uri="{FF2B5EF4-FFF2-40B4-BE49-F238E27FC236}">
                  <a16:creationId xmlns:a16="http://schemas.microsoft.com/office/drawing/2014/main" xmlns="" id="{3D2FAD08-001D-4400-AF80-51C864EF74FF}"/>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a:blip r:embed="rId4">
              <a:alphaModFix amt="15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sp>
        <p:nvSpPr>
          <p:cNvPr id="3" name="Alt Başlık 2">
            <a:extLst>
              <a:ext uri="{FF2B5EF4-FFF2-40B4-BE49-F238E27FC236}">
                <a16:creationId xmlns:a16="http://schemas.microsoft.com/office/drawing/2014/main" xmlns="" id="{83C6E051-B473-4A87-9972-720C186FC30A}"/>
              </a:ext>
            </a:extLst>
          </p:cNvPr>
          <p:cNvSpPr>
            <a:spLocks noGrp="1"/>
          </p:cNvSpPr>
          <p:nvPr>
            <p:ph type="subTitle" idx="1"/>
          </p:nvPr>
        </p:nvSpPr>
        <p:spPr>
          <a:xfrm>
            <a:off x="838200" y="4074515"/>
            <a:ext cx="7583133" cy="2127387"/>
          </a:xfrm>
        </p:spPr>
        <p:txBody>
          <a:bodyPr vert="horz" lIns="91440" tIns="45720" rIns="91440" bIns="45720" rtlCol="0" anchor="t">
            <a:normAutofit fontScale="92500" lnSpcReduction="20000"/>
          </a:bodyPr>
          <a:lstStyle/>
          <a:p>
            <a:pPr algn="l">
              <a:lnSpc>
                <a:spcPct val="100000"/>
              </a:lnSpc>
            </a:pPr>
            <a:r>
              <a:rPr lang="tr-TR" dirty="0">
                <a:solidFill>
                  <a:srgbClr val="FFFFFF"/>
                </a:solidFill>
                <a:latin typeface="Times New Roman"/>
                <a:ea typeface="+mn-lt"/>
                <a:cs typeface="+mn-lt"/>
              </a:rPr>
              <a:t>Yeni medya içerisinde yer alan internet gazeteciliğini ise şöyle tanımlayabiliriz: “gazeteciliğin çeşitli yöntemlerinin kullanılarak insanların internet aracılığı ile bilgilendirilmesidir.” Bir başka deyişle internet ortamında açılan haber servisi ve sayfaları internet gazeteciliği ya da haberciliği “sanal gazetecilik” ya da “on-</a:t>
            </a:r>
            <a:r>
              <a:rPr lang="tr-TR" dirty="0" err="1">
                <a:solidFill>
                  <a:srgbClr val="FFFFFF"/>
                </a:solidFill>
                <a:latin typeface="Times New Roman"/>
                <a:ea typeface="+mn-lt"/>
                <a:cs typeface="+mn-lt"/>
              </a:rPr>
              <a:t>line</a:t>
            </a:r>
            <a:r>
              <a:rPr lang="tr-TR" dirty="0">
                <a:solidFill>
                  <a:srgbClr val="FFFFFF"/>
                </a:solidFill>
                <a:latin typeface="Times New Roman"/>
                <a:ea typeface="+mn-lt"/>
                <a:cs typeface="+mn-lt"/>
              </a:rPr>
              <a:t> habercilik” gibi adlandırılmaktadır. </a:t>
            </a:r>
            <a:endParaRPr lang="tr-TR">
              <a:solidFill>
                <a:srgbClr val="FFFFFF"/>
              </a:solidFill>
              <a:latin typeface="Times New Roman"/>
              <a:cs typeface="Times New Roman"/>
            </a:endParaRPr>
          </a:p>
          <a:p>
            <a:pPr algn="l">
              <a:lnSpc>
                <a:spcPct val="100000"/>
              </a:lnSpc>
            </a:pPr>
            <a:r>
              <a:rPr lang="en-US" sz="1000" dirty="0"/>
              <a:t/>
            </a:r>
            <a:br>
              <a:rPr lang="en-US" sz="1000" dirty="0"/>
            </a:br>
            <a:r>
              <a:rPr lang="en-US" sz="1000" dirty="0"/>
              <a:t/>
            </a:r>
            <a:br>
              <a:rPr lang="en-US" sz="1000" dirty="0"/>
            </a:br>
            <a:endParaRPr lang="en-US" sz="1000">
              <a:solidFill>
                <a:srgbClr val="FFFFFF"/>
              </a:solidFill>
            </a:endParaRPr>
          </a:p>
          <a:p>
            <a:pPr algn="l">
              <a:lnSpc>
                <a:spcPct val="100000"/>
              </a:lnSpc>
            </a:pPr>
            <a:endParaRPr lang="tr-TR" sz="1000">
              <a:solidFill>
                <a:srgbClr val="FFFFFF"/>
              </a:solidFill>
            </a:endParaRPr>
          </a:p>
          <a:p>
            <a:pPr algn="l">
              <a:lnSpc>
                <a:spcPct val="100000"/>
              </a:lnSpc>
            </a:pPr>
            <a:endParaRPr lang="tr-TR" sz="1000">
              <a:solidFill>
                <a:srgbClr val="FFFFFF"/>
              </a:solidFill>
            </a:endParaRPr>
          </a:p>
        </p:txBody>
      </p:sp>
    </p:spTree>
    <p:extLst>
      <p:ext uri="{BB962C8B-B14F-4D97-AF65-F5344CB8AC3E}">
        <p14:creationId xmlns:p14="http://schemas.microsoft.com/office/powerpoint/2010/main" val="16516124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8651CFA9-6065-4243-AC48-858E359780B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0" name="Rectangle 9">
            <a:extLst>
              <a:ext uri="{FF2B5EF4-FFF2-40B4-BE49-F238E27FC236}">
                <a16:creationId xmlns:a16="http://schemas.microsoft.com/office/drawing/2014/main" xmlns="" id="{1DA57B7B-30D9-4515-9542-FFA699A3C8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12" name="Group 11">
            <a:extLst>
              <a:ext uri="{FF2B5EF4-FFF2-40B4-BE49-F238E27FC236}">
                <a16:creationId xmlns:a16="http://schemas.microsoft.com/office/drawing/2014/main" xmlns="" id="{DB2F975E-DA49-4702-8C47-1C492A7A848E}"/>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4464881" y="0"/>
            <a:ext cx="7724071" cy="6858000"/>
            <a:chOff x="4464881" y="0"/>
            <a:chExt cx="7724071" cy="6858000"/>
          </a:xfrm>
        </p:grpSpPr>
        <p:pic>
          <p:nvPicPr>
            <p:cNvPr id="13" name="Picture 12">
              <a:extLst>
                <a:ext uri="{FF2B5EF4-FFF2-40B4-BE49-F238E27FC236}">
                  <a16:creationId xmlns:a16="http://schemas.microsoft.com/office/drawing/2014/main" xmlns="" id="{9BB1C3C0-F046-4A8E-B762-5D60202A6BB5}"/>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14" name="Picture 13">
              <a:extLst>
                <a:ext uri="{FF2B5EF4-FFF2-40B4-BE49-F238E27FC236}">
                  <a16:creationId xmlns:a16="http://schemas.microsoft.com/office/drawing/2014/main" xmlns="" id="{CC2C50DE-161C-4D3A-8A43-4DFCF8C6415D}"/>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a:blip r:embed="rId3">
              <a:alphaModFix amt="7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sp>
        <p:nvSpPr>
          <p:cNvPr id="3" name="İçerik Yer Tutucusu 2">
            <a:extLst>
              <a:ext uri="{FF2B5EF4-FFF2-40B4-BE49-F238E27FC236}">
                <a16:creationId xmlns:a16="http://schemas.microsoft.com/office/drawing/2014/main" xmlns="" id="{3942EF82-3410-4246-B19E-A28411386D58}"/>
              </a:ext>
            </a:extLst>
          </p:cNvPr>
          <p:cNvSpPr>
            <a:spLocks noGrp="1"/>
          </p:cNvSpPr>
          <p:nvPr>
            <p:ph idx="1"/>
          </p:nvPr>
        </p:nvSpPr>
        <p:spPr>
          <a:xfrm>
            <a:off x="1563917" y="1953154"/>
            <a:ext cx="9067215" cy="4159933"/>
          </a:xfrm>
        </p:spPr>
        <p:txBody>
          <a:bodyPr vert="horz" lIns="91440" tIns="45720" rIns="91440" bIns="45720" rtlCol="0" anchor="t">
            <a:normAutofit fontScale="92500" lnSpcReduction="10000"/>
          </a:bodyPr>
          <a:lstStyle/>
          <a:p>
            <a:pPr marL="0" indent="0" algn="ctr"/>
            <a:r>
              <a:rPr lang="tr-TR" sz="2400" dirty="0">
                <a:solidFill>
                  <a:srgbClr val="FFFFFF"/>
                </a:solidFill>
                <a:latin typeface="Times New Roman"/>
                <a:ea typeface="+mn-lt"/>
                <a:cs typeface="+mn-lt"/>
              </a:rPr>
              <a:t>İnternet gazeteciliğinin tarihsel süreci: Oya Tokgöz’e göre internet gazeteciliği üç dönemden geçmiştir. Birinci dönem, gazetecilerin haber içeriğini internet gazeteciliği için üretmedikleri kendi geleneksel gazetecileri için ürettikleri haber içeriğini internet sayfalarına aktardıkları dönemdir. İkinci dönemde, gazeteciler internet için özgün haber içerikleri üretmişlerdir. Üçüncü dönemde, internet gazeteciliği için düşünülen haber yapma ve kullanıcıya içeriği denetleme olanağı veren tek yönlü iletişim yerine interaktif iletişimin sağlandığı dönemdir. Dünyada olduğu gibi Türkiye’de ve Ermenistan’da internet gazeteciliği bu üç aşamayı sırasıyla takip etmiştir.</a:t>
            </a:r>
          </a:p>
          <a:p>
            <a:pPr algn="ctr"/>
            <a:r>
              <a:rPr lang="en-US" sz="1800" dirty="0"/>
              <a:t/>
            </a:r>
            <a:br>
              <a:rPr lang="en-US" sz="1800" dirty="0"/>
            </a:br>
            <a:r>
              <a:rPr lang="en-US" sz="1800" dirty="0"/>
              <a:t/>
            </a:r>
            <a:br>
              <a:rPr lang="en-US" sz="1800" dirty="0"/>
            </a:br>
            <a:endParaRPr lang="en-US" sz="1800">
              <a:solidFill>
                <a:srgbClr val="FFFFFF"/>
              </a:solidFill>
            </a:endParaRPr>
          </a:p>
          <a:p>
            <a:pPr algn="ctr"/>
            <a:endParaRPr lang="tr-TR" sz="1800">
              <a:solidFill>
                <a:srgbClr val="FFFFFF"/>
              </a:solidFill>
            </a:endParaRPr>
          </a:p>
        </p:txBody>
      </p:sp>
    </p:spTree>
    <p:extLst>
      <p:ext uri="{BB962C8B-B14F-4D97-AF65-F5344CB8AC3E}">
        <p14:creationId xmlns:p14="http://schemas.microsoft.com/office/powerpoint/2010/main" val="17869440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37FDDF72-DE39-4F99-A3C1-DD9D7815D7D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1" name="Rectangle 10">
            <a:extLst>
              <a:ext uri="{FF2B5EF4-FFF2-40B4-BE49-F238E27FC236}">
                <a16:creationId xmlns:a16="http://schemas.microsoft.com/office/drawing/2014/main" xmlns="" id="{5E4ECE80-3AD1-450C-B62A-98788F19394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5" name="Picture 4">
            <a:extLst>
              <a:ext uri="{FF2B5EF4-FFF2-40B4-BE49-F238E27FC236}">
                <a16:creationId xmlns:a16="http://schemas.microsoft.com/office/drawing/2014/main" xmlns="" id="{E91EB85A-E325-4CC4-818F-BF975AF29252}"/>
              </a:ext>
            </a:extLst>
          </p:cNvPr>
          <p:cNvPicPr>
            <a:picLocks noChangeAspect="1"/>
          </p:cNvPicPr>
          <p:nvPr/>
        </p:nvPicPr>
        <p:blipFill rotWithShape="1">
          <a:blip r:embed="rId2">
            <a:alphaModFix amt="60000"/>
          </a:blip>
          <a:srcRect t="20327" r="6" b="6"/>
          <a:stretch/>
        </p:blipFill>
        <p:spPr>
          <a:xfrm>
            <a:off x="3048" y="10"/>
            <a:ext cx="12188952" cy="6856614"/>
          </a:xfrm>
          <a:prstGeom prst="rect">
            <a:avLst/>
          </a:prstGeom>
        </p:spPr>
      </p:pic>
      <p:grpSp>
        <p:nvGrpSpPr>
          <p:cNvPr id="13" name="Group 12">
            <a:extLst>
              <a:ext uri="{FF2B5EF4-FFF2-40B4-BE49-F238E27FC236}">
                <a16:creationId xmlns:a16="http://schemas.microsoft.com/office/drawing/2014/main" xmlns="" id="{B9632603-447F-4389-863D-9820DB9915A2}"/>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flipV="1">
            <a:off x="6951981" y="0"/>
            <a:ext cx="5236971" cy="6858001"/>
            <a:chOff x="6951981" y="0"/>
            <a:chExt cx="5236971" cy="6858001"/>
          </a:xfrm>
        </p:grpSpPr>
        <p:pic>
          <p:nvPicPr>
            <p:cNvPr id="14" name="Picture 13">
              <a:extLst>
                <a:ext uri="{FF2B5EF4-FFF2-40B4-BE49-F238E27FC236}">
                  <a16:creationId xmlns:a16="http://schemas.microsoft.com/office/drawing/2014/main" xmlns="" id="{354F4BB5-9639-4525-A748-2B2D8FDB1072}"/>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a:blip r:embed="rId3">
              <a:alphaModFix amt="20000"/>
              <a:extLst>
                <a:ext uri="{28A0092B-C50C-407E-A947-70E740481C1C}">
                  <a14:useLocalDpi xmlns:a14="http://schemas.microsoft.com/office/drawing/2010/main" val="0"/>
                </a:ext>
              </a:extLst>
            </a:blip>
            <a:stretch>
              <a:fillRect/>
            </a:stretch>
          </p:blipFill>
          <p:spPr>
            <a:xfrm flipH="1">
              <a:off x="6951981" y="692703"/>
              <a:ext cx="5236971" cy="6165298"/>
            </a:xfrm>
            <a:prstGeom prst="rect">
              <a:avLst/>
            </a:prstGeom>
          </p:spPr>
        </p:pic>
        <p:pic>
          <p:nvPicPr>
            <p:cNvPr id="15" name="Picture 14">
              <a:extLst>
                <a:ext uri="{FF2B5EF4-FFF2-40B4-BE49-F238E27FC236}">
                  <a16:creationId xmlns:a16="http://schemas.microsoft.com/office/drawing/2014/main" xmlns="" id="{4D9AF55E-83EF-4A42-A236-590299A7B9C9}"/>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rotWithShape="1">
            <a:blip r:embed="rId3">
              <a:alphaModFix amt="5000"/>
              <a:extLst>
                <a:ext uri="{28A0092B-C50C-407E-A947-70E740481C1C}">
                  <a14:useLocalDpi xmlns:a14="http://schemas.microsoft.com/office/drawing/2010/main" val="0"/>
                </a:ext>
              </a:extLst>
            </a:blip>
            <a:srcRect l="19154" b="19117"/>
            <a:stretch/>
          </p:blipFill>
          <p:spPr>
            <a:xfrm rot="16200000" flipH="1">
              <a:off x="7618603" y="-373126"/>
              <a:ext cx="4197223" cy="4943475"/>
            </a:xfrm>
            <a:prstGeom prst="rect">
              <a:avLst/>
            </a:prstGeom>
          </p:spPr>
        </p:pic>
      </p:grpSp>
      <p:sp>
        <p:nvSpPr>
          <p:cNvPr id="3" name="Alt Başlık 2">
            <a:extLst>
              <a:ext uri="{FF2B5EF4-FFF2-40B4-BE49-F238E27FC236}">
                <a16:creationId xmlns:a16="http://schemas.microsoft.com/office/drawing/2014/main" xmlns="" id="{F5CD55D0-FB47-4AE1-8305-42DBF9560347}"/>
              </a:ext>
            </a:extLst>
          </p:cNvPr>
          <p:cNvSpPr>
            <a:spLocks noGrp="1"/>
          </p:cNvSpPr>
          <p:nvPr>
            <p:ph type="subTitle" idx="1"/>
          </p:nvPr>
        </p:nvSpPr>
        <p:spPr>
          <a:xfrm>
            <a:off x="1218708" y="4069780"/>
            <a:ext cx="9781327" cy="2056617"/>
          </a:xfrm>
        </p:spPr>
        <p:txBody>
          <a:bodyPr vert="horz" lIns="91440" tIns="45720" rIns="91440" bIns="45720" rtlCol="0" anchor="t">
            <a:normAutofit/>
          </a:bodyPr>
          <a:lstStyle/>
          <a:p>
            <a:r>
              <a:rPr lang="tr-TR" sz="2800" b="1">
                <a:solidFill>
                  <a:srgbClr val="FFFFFF"/>
                </a:solidFill>
                <a:latin typeface="Times New Roman"/>
                <a:ea typeface="+mn-lt"/>
                <a:cs typeface="+mn-lt"/>
              </a:rPr>
              <a:t>Ermenistan’da ilk internet haber gazetesi “Masis” 1994 yılında yayın yapmaya başlamıştır. İlk internet haber ajansı ise “Panarmenian” isimli ajanstır.</a:t>
            </a:r>
            <a:endParaRPr lang="tr-TR" sz="2800" b="1" dirty="0">
              <a:solidFill>
                <a:srgbClr val="FFFFFF"/>
              </a:solidFill>
              <a:latin typeface="Times New Roman"/>
              <a:cs typeface="Times New Roman"/>
            </a:endParaRPr>
          </a:p>
          <a:p>
            <a:endParaRPr lang="tr-TR" sz="2800" b="1" dirty="0">
              <a:solidFill>
                <a:srgbClr val="FFFFFF"/>
              </a:solidFill>
              <a:latin typeface="Times New Roman"/>
              <a:cs typeface="Times New Roman"/>
            </a:endParaRPr>
          </a:p>
        </p:txBody>
      </p:sp>
    </p:spTree>
    <p:extLst>
      <p:ext uri="{BB962C8B-B14F-4D97-AF65-F5344CB8AC3E}">
        <p14:creationId xmlns:p14="http://schemas.microsoft.com/office/powerpoint/2010/main" val="3180203932"/>
      </p:ext>
    </p:extLst>
  </p:cSld>
  <p:clrMapOvr>
    <a:masterClrMapping/>
  </p:clrMapOvr>
</p:sld>
</file>

<file path=ppt/theme/theme1.xml><?xml version="1.0" encoding="utf-8"?>
<a:theme xmlns:a="http://schemas.openxmlformats.org/drawingml/2006/main" name="DappledVTI">
  <a:themeElements>
    <a:clrScheme name="Custom 81">
      <a:dk1>
        <a:sysClr val="windowText" lastClr="000000"/>
      </a:dk1>
      <a:lt1>
        <a:sysClr val="window" lastClr="FFFFFF"/>
      </a:lt1>
      <a:dk2>
        <a:srgbClr val="21363B"/>
      </a:dk2>
      <a:lt2>
        <a:srgbClr val="F4F2F0"/>
      </a:lt2>
      <a:accent1>
        <a:srgbClr val="758468"/>
      </a:accent1>
      <a:accent2>
        <a:srgbClr val="B5A7AC"/>
      </a:accent2>
      <a:accent3>
        <a:srgbClr val="CC9C6F"/>
      </a:accent3>
      <a:accent4>
        <a:srgbClr val="767640"/>
      </a:accent4>
      <a:accent5>
        <a:srgbClr val="A5B295"/>
      </a:accent5>
      <a:accent6>
        <a:srgbClr val="C19DA7"/>
      </a:accent6>
      <a:hlink>
        <a:srgbClr val="D13D6E"/>
      </a:hlink>
      <a:folHlink>
        <a:srgbClr val="6C9D92"/>
      </a:folHlink>
    </a:clrScheme>
    <a:fontScheme name="Custom 67">
      <a:majorFont>
        <a:latin typeface="Sabon Next L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ppledVTI" id="{204FEFAB-F02B-4FE8-B509-C50A618B972D}" vid="{7EAEADA8-5A8E-45B2-B0E4-448EC7E7A94F}"/>
    </a:ext>
  </a:extLst>
</a:theme>
</file>

<file path=docProps/app.xml><?xml version="1.0" encoding="utf-8"?>
<Properties xmlns="http://schemas.openxmlformats.org/officeDocument/2006/extended-properties" xmlns:vt="http://schemas.openxmlformats.org/officeDocument/2006/docPropsVTypes">
  <TotalTime>1</TotalTime>
  <Words>460</Words>
  <Application>Microsoft Office PowerPoint</Application>
  <PresentationFormat>Geniş ekran</PresentationFormat>
  <Paragraphs>179</Paragraphs>
  <Slides>14</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14</vt:i4>
      </vt:variant>
    </vt:vector>
  </HeadingPairs>
  <TitlesOfParts>
    <vt:vector size="20" baseType="lpstr">
      <vt:lpstr>Arial</vt:lpstr>
      <vt:lpstr>Avenir Next LT Pro</vt:lpstr>
      <vt:lpstr>AvenirNext LT Pro Medium</vt:lpstr>
      <vt:lpstr>Sabon Next LT</vt:lpstr>
      <vt:lpstr>Times New Roman</vt:lpstr>
      <vt:lpstr>DappledVTI</vt:lpstr>
      <vt:lpstr>DÜNYADA VE ERMENİSTAN’DA İNTERNET </vt:lpstr>
      <vt:lpstr> Ermenistan’da Nüfusa Göre İnternet Kullanımı</vt:lpstr>
      <vt:lpstr>Türkiye’de Nüfusa Göre İnternet Kullanımı</vt:lpstr>
      <vt:lpstr>Türkiye ve Ermenistan’da Nüfusa göre Facebook Kullanımı</vt:lpstr>
      <vt:lpstr>İNTERNET GAZETECİLİĞİ </vt:lpstr>
      <vt:lpstr>PowerPoint Sunusu</vt:lpstr>
      <vt:lpstr>PowerPoint Sunusu</vt:lpstr>
      <vt:lpstr>PowerPoint Sunusu</vt:lpstr>
      <vt:lpstr>PowerPoint Sunusu</vt:lpstr>
      <vt:lpstr> Ermenistan’daki İnternet Haberciliği Yapan İnternet Siteleri </vt:lpstr>
      <vt:lpstr>Ulusal (ve Yabancı Olmayan) İnternet Haber Siteleri,  Dil Destekleri ve Adresleri </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DÜNYADA VE ERMENİSTAN’DA İNTERNET </dc:title>
  <dc:creator/>
  <cp:lastModifiedBy>cihan</cp:lastModifiedBy>
  <cp:revision>210</cp:revision>
  <dcterms:created xsi:type="dcterms:W3CDTF">2021-03-14T12:49:07Z</dcterms:created>
  <dcterms:modified xsi:type="dcterms:W3CDTF">2022-05-11T15:05:32Z</dcterms:modified>
</cp:coreProperties>
</file>