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63" r:id="rId3"/>
    <p:sldId id="264" r:id="rId4"/>
    <p:sldId id="265" r:id="rId5"/>
    <p:sldId id="266" r:id="rId6"/>
    <p:sldId id="267" r:id="rId7"/>
    <p:sldId id="268" r:id="rId8"/>
    <p:sldId id="269" r:id="rId9"/>
    <p:sldId id="277" r:id="rId10"/>
    <p:sldId id="278" r:id="rId11"/>
    <p:sldId id="279" r:id="rId12"/>
    <p:sldId id="280" r:id="rId13"/>
    <p:sldId id="281" r:id="rId14"/>
    <p:sldId id="282"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31E26-34A1-4DDD-A683-2CB29A6C6CEC}" v="80" dt="2021-03-14T13:00:50.738"/>
    <p1510:client id="{49EC059C-7BA2-5E9C-96A5-B396AA949395}" v="467" dt="2021-03-14T16:54:53.147"/>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5/11/2022</a:t>
            </a:fld>
            <a:endParaRPr lang="en-US" dirty="0"/>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40463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t>5/11/2022</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9173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t>5/11/2022</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9016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t>5/11/2022</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567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t>5/11/2022</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3444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t>5/11/2022</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876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t>5/11/2022</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590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5/11/2022</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7703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t>5/11/2022</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6548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t>5/11/2022</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0075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t>5/11/2022</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1904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5/11/2022</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xmlns=""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40145775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38" r:id="rId8"/>
    <p:sldLayoutId id="2147483739" r:id="rId9"/>
    <p:sldLayoutId id="2147483740" r:id="rId10"/>
    <p:sldLayoutId id="2147483748"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21">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Koyu ağdan oluşan soyut arka plan">
            <a:extLst>
              <a:ext uri="{FF2B5EF4-FFF2-40B4-BE49-F238E27FC236}">
                <a16:creationId xmlns:a16="http://schemas.microsoft.com/office/drawing/2014/main" xmlns="" id="{CBB0EDA4-FC26-4755-A7A5-EEA8E7599319}"/>
              </a:ext>
            </a:extLst>
          </p:cNvPr>
          <p:cNvPicPr>
            <a:picLocks noChangeAspect="1"/>
          </p:cNvPicPr>
          <p:nvPr/>
        </p:nvPicPr>
        <p:blipFill rotWithShape="1">
          <a:blip r:embed="rId2">
            <a:alphaModFix amt="60000"/>
          </a:blip>
          <a:srcRect r="5" b="1"/>
          <a:stretch/>
        </p:blipFill>
        <p:spPr>
          <a:xfrm>
            <a:off x="3048" y="10"/>
            <a:ext cx="12188952" cy="6856614"/>
          </a:xfrm>
          <a:prstGeom prst="rect">
            <a:avLst/>
          </a:prstGeom>
        </p:spPr>
      </p:pic>
      <p:sp>
        <p:nvSpPr>
          <p:cNvPr id="2" name="Başlık 1"/>
          <p:cNvSpPr>
            <a:spLocks noGrp="1"/>
          </p:cNvSpPr>
          <p:nvPr>
            <p:ph type="ctrTitle"/>
          </p:nvPr>
        </p:nvSpPr>
        <p:spPr>
          <a:xfrm>
            <a:off x="996275" y="744909"/>
            <a:ext cx="10190071" cy="3145855"/>
          </a:xfrm>
        </p:spPr>
        <p:txBody>
          <a:bodyPr anchor="b">
            <a:normAutofit/>
          </a:bodyPr>
          <a:lstStyle/>
          <a:p>
            <a:r>
              <a:rPr lang="tr-TR" sz="5200" b="1">
                <a:solidFill>
                  <a:srgbClr val="FFFFFF"/>
                </a:solidFill>
                <a:ea typeface="+mj-lt"/>
                <a:cs typeface="+mj-lt"/>
              </a:rPr>
              <a:t>DÜNYADA VE ERMENİSTAN’DA İNTERNET </a:t>
            </a:r>
            <a:endParaRPr lang="tr-TR" sz="5200">
              <a:solidFill>
                <a:srgbClr val="FFFFFF"/>
              </a:solidFill>
            </a:endParaRPr>
          </a:p>
        </p:txBody>
      </p: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11">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2" name="Rectangle 13">
            <a:extLst>
              <a:ext uri="{FF2B5EF4-FFF2-40B4-BE49-F238E27FC236}">
                <a16:creationId xmlns:a16="http://schemas.microsoft.com/office/drawing/2014/main" xmlns="" id="{EA334B07-D5C6-4161-8116-1BD3882468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844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3" name="Group 15">
            <a:extLst>
              <a:ext uri="{FF2B5EF4-FFF2-40B4-BE49-F238E27FC236}">
                <a16:creationId xmlns:a16="http://schemas.microsoft.com/office/drawing/2014/main" xmlns="" id="{5DF80CB5-0AEE-4559-A91D-A385802EFB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flipV="1">
            <a:off x="0" y="5080"/>
            <a:ext cx="3464215" cy="4598234"/>
            <a:chOff x="8059620" y="41922"/>
            <a:chExt cx="3997615" cy="6816077"/>
          </a:xfrm>
        </p:grpSpPr>
        <p:pic>
          <p:nvPicPr>
            <p:cNvPr id="24" name="Picture 16">
              <a:extLst>
                <a:ext uri="{FF2B5EF4-FFF2-40B4-BE49-F238E27FC236}">
                  <a16:creationId xmlns:a16="http://schemas.microsoft.com/office/drawing/2014/main" xmlns="" id="{442895D0-1075-432D-8C07-DABC834B1A2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5" name="Picture 17">
              <a:extLst>
                <a:ext uri="{FF2B5EF4-FFF2-40B4-BE49-F238E27FC236}">
                  <a16:creationId xmlns:a16="http://schemas.microsoft.com/office/drawing/2014/main" xmlns="" id="{BF454F08-4337-4A73-90C3-180868086E6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2">
              <a:alphaModFix amt="10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Başlık 1">
            <a:extLst>
              <a:ext uri="{FF2B5EF4-FFF2-40B4-BE49-F238E27FC236}">
                <a16:creationId xmlns:a16="http://schemas.microsoft.com/office/drawing/2014/main" xmlns="" id="{94162F9B-BFD9-4173-8916-8EB3DCD53856}"/>
              </a:ext>
            </a:extLst>
          </p:cNvPr>
          <p:cNvSpPr>
            <a:spLocks noGrp="1"/>
          </p:cNvSpPr>
          <p:nvPr>
            <p:ph type="title"/>
          </p:nvPr>
        </p:nvSpPr>
        <p:spPr>
          <a:xfrm>
            <a:off x="838201" y="559813"/>
            <a:ext cx="4876800" cy="5577934"/>
          </a:xfrm>
        </p:spPr>
        <p:txBody>
          <a:bodyPr>
            <a:normAutofit/>
          </a:bodyPr>
          <a:lstStyle/>
          <a:p>
            <a:r>
              <a:rPr lang="tr-TR" b="1">
                <a:solidFill>
                  <a:srgbClr val="FFFFFF"/>
                </a:solidFill>
                <a:ea typeface="+mj-lt"/>
                <a:cs typeface="+mj-lt"/>
              </a:rPr>
              <a:t> Ermenistan’daki İnternet Haberciliği Yapan İnternet Siteleri</a:t>
            </a:r>
            <a:r>
              <a:rPr lang="tr-TR">
                <a:solidFill>
                  <a:srgbClr val="FFFFFF"/>
                </a:solidFill>
                <a:ea typeface="+mj-lt"/>
                <a:cs typeface="+mj-lt"/>
              </a:rPr>
              <a:t> </a:t>
            </a:r>
            <a:endParaRPr lang="tr-TR">
              <a:solidFill>
                <a:srgbClr val="FFFFFF"/>
              </a:solidFill>
            </a:endParaRPr>
          </a:p>
        </p:txBody>
      </p:sp>
      <p:graphicFrame>
        <p:nvGraphicFramePr>
          <p:cNvPr id="5" name="İçerik Yer Tutucusu 4">
            <a:extLst>
              <a:ext uri="{FF2B5EF4-FFF2-40B4-BE49-F238E27FC236}">
                <a16:creationId xmlns:a16="http://schemas.microsoft.com/office/drawing/2014/main" xmlns="" id="{9FE1123A-2219-49A6-9230-71EECD1C3654}"/>
              </a:ext>
            </a:extLst>
          </p:cNvPr>
          <p:cNvGraphicFramePr>
            <a:graphicFrameLocks noGrp="1"/>
          </p:cNvGraphicFramePr>
          <p:nvPr>
            <p:ph idx="1"/>
            <p:extLst>
              <p:ext uri="{D42A27DB-BD31-4B8C-83A1-F6EECF244321}">
                <p14:modId xmlns:p14="http://schemas.microsoft.com/office/powerpoint/2010/main" val="2855201493"/>
              </p:ext>
            </p:extLst>
          </p:nvPr>
        </p:nvGraphicFramePr>
        <p:xfrm>
          <a:off x="6184458" y="1186593"/>
          <a:ext cx="5626545" cy="4300335"/>
        </p:xfrm>
        <a:graphic>
          <a:graphicData uri="http://schemas.openxmlformats.org/drawingml/2006/table">
            <a:tbl>
              <a:tblPr firstRow="1" bandRow="1">
                <a:tableStyleId>{5C22544A-7EE6-4342-B048-85BDC9FD1C3A}</a:tableStyleId>
              </a:tblPr>
              <a:tblGrid>
                <a:gridCol w="349250">
                  <a:extLst>
                    <a:ext uri="{9D8B030D-6E8A-4147-A177-3AD203B41FA5}">
                      <a16:colId xmlns:a16="http://schemas.microsoft.com/office/drawing/2014/main" xmlns="" val="2596599460"/>
                    </a:ext>
                  </a:extLst>
                </a:gridCol>
                <a:gridCol w="2034915">
                  <a:extLst>
                    <a:ext uri="{9D8B030D-6E8A-4147-A177-3AD203B41FA5}">
                      <a16:colId xmlns:a16="http://schemas.microsoft.com/office/drawing/2014/main" xmlns="" val="3936473883"/>
                    </a:ext>
                  </a:extLst>
                </a:gridCol>
                <a:gridCol w="1898540">
                  <a:extLst>
                    <a:ext uri="{9D8B030D-6E8A-4147-A177-3AD203B41FA5}">
                      <a16:colId xmlns:a16="http://schemas.microsoft.com/office/drawing/2014/main" xmlns="" val="3881871653"/>
                    </a:ext>
                  </a:extLst>
                </a:gridCol>
                <a:gridCol w="1343840">
                  <a:extLst>
                    <a:ext uri="{9D8B030D-6E8A-4147-A177-3AD203B41FA5}">
                      <a16:colId xmlns:a16="http://schemas.microsoft.com/office/drawing/2014/main" xmlns="" val="521757536"/>
                    </a:ext>
                  </a:extLst>
                </a:gridCol>
              </a:tblGrid>
              <a:tr h="256209">
                <a:tc>
                  <a:txBody>
                    <a:bodyPr/>
                    <a:lstStyle/>
                    <a:p>
                      <a:pPr algn="l"/>
                      <a:endParaRPr lang="tr-TR" sz="1500" dirty="0">
                        <a:effectLst/>
                      </a:endParaRPr>
                    </a:p>
                  </a:txBody>
                  <a:tcPr marL="36631" marR="36631" marT="0" marB="0"/>
                </a:tc>
                <a:tc>
                  <a:txBody>
                    <a:bodyPr/>
                    <a:lstStyle/>
                    <a:p>
                      <a:pPr algn="ctr"/>
                      <a:r>
                        <a:rPr lang="tr-TR" sz="1500" b="1">
                          <a:solidFill>
                            <a:schemeClr val="tx1"/>
                          </a:solidFill>
                          <a:effectLst/>
                          <a:latin typeface="Times New Roman"/>
                        </a:rPr>
                        <a:t>İnternet Haber Medyası</a:t>
                      </a:r>
                      <a:endParaRPr lang="tr-TR" sz="1500" b="1" dirty="0">
                        <a:solidFill>
                          <a:schemeClr val="tx1"/>
                        </a:solidFill>
                        <a:effectLst/>
                        <a:latin typeface="Times New Roman"/>
                      </a:endParaRPr>
                    </a:p>
                  </a:txBody>
                  <a:tcPr marL="36631" marR="36631" marT="0" marB="0"/>
                </a:tc>
                <a:tc>
                  <a:txBody>
                    <a:bodyPr/>
                    <a:lstStyle/>
                    <a:p>
                      <a:pPr algn="ctr"/>
                      <a:r>
                        <a:rPr lang="tr-TR" sz="1500" b="1">
                          <a:solidFill>
                            <a:schemeClr val="tx1"/>
                          </a:solidFill>
                          <a:effectLst/>
                          <a:latin typeface="Times New Roman"/>
                        </a:rPr>
                        <a:t>Dil Desteği</a:t>
                      </a:r>
                      <a:endParaRPr lang="tr-TR" sz="1500" b="1" dirty="0">
                        <a:solidFill>
                          <a:schemeClr val="tx1"/>
                        </a:solidFill>
                        <a:effectLst/>
                        <a:latin typeface="Times New Roman"/>
                      </a:endParaRPr>
                    </a:p>
                  </a:txBody>
                  <a:tcPr marL="36631" marR="36631" marT="0" marB="0"/>
                </a:tc>
                <a:tc>
                  <a:txBody>
                    <a:bodyPr/>
                    <a:lstStyle/>
                    <a:p>
                      <a:pPr algn="ctr"/>
                      <a:r>
                        <a:rPr lang="tr-TR" sz="1500" b="1">
                          <a:solidFill>
                            <a:schemeClr val="tx1"/>
                          </a:solidFill>
                          <a:effectLst/>
                          <a:latin typeface="Times New Roman"/>
                        </a:rPr>
                        <a:t>Sitenin Adresi</a:t>
                      </a:r>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91280154"/>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Armenia Now</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Erm/İng</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1250879373"/>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Aysor</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Erm/İng/Rus</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1768900362"/>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De Facto</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Rus</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3627864537"/>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Hetq</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Erm/İng/Rus</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3356887926"/>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Lragir</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Erm/İng/Rus</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1273052715"/>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Media</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Erm/İng</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3083295689"/>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Oratert</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Erm/İng/Rus/Fra/Far</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1040340279"/>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Panorama</a:t>
                      </a:r>
                      <a:r>
                        <a:rPr lang="tr-TR" sz="1500" b="1" dirty="0">
                          <a:solidFill>
                            <a:schemeClr val="tx1"/>
                          </a:solidFill>
                          <a:latin typeface="Times New Roman"/>
                        </a:rPr>
                        <a:t> </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Erm/İng/Rus</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761782262"/>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Tert</a:t>
                      </a:r>
                      <a:endParaRPr lang="tr-TR" sz="1500" b="1" dirty="0">
                        <a:solidFill>
                          <a:schemeClr val="tx1"/>
                        </a:solidFill>
                        <a:effectLst/>
                        <a:latin typeface="Times New Roman"/>
                      </a:endParaRPr>
                    </a:p>
                  </a:txBody>
                  <a:tcPr marL="36631" marR="36631" marT="0" marB="0"/>
                </a:tc>
                <a:tc>
                  <a:txBody>
                    <a:bodyPr/>
                    <a:lstStyle/>
                    <a:p>
                      <a:pPr algn="l"/>
                      <a:r>
                        <a:rPr lang="tr-TR" sz="1500" b="1">
                          <a:solidFill>
                            <a:schemeClr val="tx1"/>
                          </a:solidFill>
                          <a:effectLst/>
                          <a:latin typeface="Times New Roman"/>
                        </a:rPr>
                        <a:t>Erm/İng/Rus/Tür</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4119835174"/>
                  </a:ext>
                </a:extLst>
              </a:tr>
              <a:tr h="256209">
                <a:tc>
                  <a:txBody>
                    <a:bodyPr/>
                    <a:lstStyle/>
                    <a:p>
                      <a:pPr algn="l"/>
                      <a:endParaRPr lang="tr-TR" sz="1500" dirty="0">
                        <a:effectLst/>
                      </a:endParaRPr>
                    </a:p>
                  </a:txBody>
                  <a:tcPr marL="36631" marR="36631" marT="0" marB="0"/>
                </a:tc>
                <a:tc>
                  <a:txBody>
                    <a:bodyPr/>
                    <a:lstStyle/>
                    <a:p>
                      <a:pPr algn="l"/>
                      <a:r>
                        <a:rPr lang="tr-TR" sz="1500" b="1">
                          <a:solidFill>
                            <a:schemeClr val="tx1"/>
                          </a:solidFill>
                          <a:effectLst/>
                          <a:latin typeface="Times New Roman"/>
                        </a:rPr>
                        <a:t>News</a:t>
                      </a:r>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2695035293"/>
                  </a:ext>
                </a:extLst>
              </a:tr>
              <a:tr h="256209">
                <a:tc>
                  <a:txBody>
                    <a:bodyPr/>
                    <a:lstStyle/>
                    <a:p>
                      <a:pPr algn="l"/>
                      <a:endParaRPr lang="tr-TR" sz="1500" dirty="0">
                        <a:effectLst/>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4152044329"/>
                  </a:ext>
                </a:extLst>
              </a:tr>
              <a:tr h="256209">
                <a:tc>
                  <a:txBody>
                    <a:bodyPr/>
                    <a:lstStyle/>
                    <a:p>
                      <a:pPr algn="l"/>
                      <a:endParaRPr lang="tr-TR" sz="1500" dirty="0">
                        <a:effectLst/>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tc>
                  <a:txBody>
                    <a:bodyPr/>
                    <a:lstStyle/>
                    <a:p>
                      <a:pPr algn="l"/>
                      <a:endParaRPr lang="tr-TR" sz="1500" b="1" dirty="0">
                        <a:solidFill>
                          <a:schemeClr val="tx1"/>
                        </a:solidFill>
                        <a:effectLst/>
                        <a:latin typeface="Times New Roman"/>
                      </a:endParaRPr>
                    </a:p>
                  </a:txBody>
                  <a:tcPr marL="36631" marR="36631" marT="0" marB="0"/>
                </a:tc>
                <a:extLst>
                  <a:ext uri="{0D108BD9-81ED-4DB2-BD59-A6C34878D82A}">
                    <a16:rowId xmlns:a16="http://schemas.microsoft.com/office/drawing/2014/main" xmlns="" val="661430064"/>
                  </a:ext>
                </a:extLst>
              </a:tr>
              <a:tr h="256209">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extLst>
                  <a:ext uri="{0D108BD9-81ED-4DB2-BD59-A6C34878D82A}">
                    <a16:rowId xmlns:a16="http://schemas.microsoft.com/office/drawing/2014/main" xmlns="" val="2640484064"/>
                  </a:ext>
                </a:extLst>
              </a:tr>
              <a:tr h="256209">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extLst>
                  <a:ext uri="{0D108BD9-81ED-4DB2-BD59-A6C34878D82A}">
                    <a16:rowId xmlns:a16="http://schemas.microsoft.com/office/drawing/2014/main" xmlns="" val="335412765"/>
                  </a:ext>
                </a:extLst>
              </a:tr>
              <a:tr h="256209">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tc>
                  <a:txBody>
                    <a:bodyPr/>
                    <a:lstStyle/>
                    <a:p>
                      <a:pPr algn="l"/>
                      <a:endParaRPr lang="tr-TR" sz="1500" dirty="0">
                        <a:effectLst/>
                      </a:endParaRPr>
                    </a:p>
                  </a:txBody>
                  <a:tcPr marL="36631" marR="36631" marT="0" marB="0"/>
                </a:tc>
                <a:extLst>
                  <a:ext uri="{0D108BD9-81ED-4DB2-BD59-A6C34878D82A}">
                    <a16:rowId xmlns:a16="http://schemas.microsoft.com/office/drawing/2014/main" xmlns="" val="3945207085"/>
                  </a:ext>
                </a:extLst>
              </a:tr>
            </a:tbl>
          </a:graphicData>
        </a:graphic>
      </p:graphicFrame>
    </p:spTree>
    <p:extLst>
      <p:ext uri="{BB962C8B-B14F-4D97-AF65-F5344CB8AC3E}">
        <p14:creationId xmlns:p14="http://schemas.microsoft.com/office/powerpoint/2010/main" val="261212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1">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0" name="Group 13">
            <a:extLst>
              <a:ext uri="{FF2B5EF4-FFF2-40B4-BE49-F238E27FC236}">
                <a16:creationId xmlns:a16="http://schemas.microsoft.com/office/drawing/2014/main" xmlns="" id="{12B335A1-0110-4D6F-BC0E-DCDCB43203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5" name="Picture 14">
              <a:extLst>
                <a:ext uri="{FF2B5EF4-FFF2-40B4-BE49-F238E27FC236}">
                  <a16:creationId xmlns:a16="http://schemas.microsoft.com/office/drawing/2014/main" xmlns="" id="{3B05D9A1-5C36-49D4-8D83-8782DE1E1BC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1" name="Picture 15">
              <a:extLst>
                <a:ext uri="{FF2B5EF4-FFF2-40B4-BE49-F238E27FC236}">
                  <a16:creationId xmlns:a16="http://schemas.microsoft.com/office/drawing/2014/main" xmlns="" id="{3D2C8D16-C3E9-4377-B192-9F3B9A8673D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3E3887CA-EDCE-4791-9D12-46E4C3076509}"/>
              </a:ext>
            </a:extLst>
          </p:cNvPr>
          <p:cNvSpPr>
            <a:spLocks noGrp="1"/>
          </p:cNvSpPr>
          <p:nvPr>
            <p:ph type="title"/>
          </p:nvPr>
        </p:nvSpPr>
        <p:spPr>
          <a:xfrm>
            <a:off x="1094391" y="381000"/>
            <a:ext cx="10003218" cy="2057400"/>
          </a:xfrm>
        </p:spPr>
        <p:txBody>
          <a:bodyPr>
            <a:normAutofit/>
          </a:bodyPr>
          <a:lstStyle/>
          <a:p>
            <a:pPr algn="ctr">
              <a:lnSpc>
                <a:spcPct val="90000"/>
              </a:lnSpc>
            </a:pPr>
            <a:r>
              <a:rPr lang="tr-TR" b="1">
                <a:ea typeface="+mj-lt"/>
                <a:cs typeface="+mj-lt"/>
              </a:rPr>
              <a:t>Ulusal (ve Yabancı Olmayan) İnternet Haber Siteleri,</a:t>
            </a:r>
            <a:r>
              <a:rPr lang="tr-TR" dirty="0">
                <a:ea typeface="+mj-lt"/>
                <a:cs typeface="+mj-lt"/>
              </a:rPr>
              <a:t> </a:t>
            </a:r>
            <a:endParaRPr lang="tr-TR"/>
          </a:p>
          <a:p>
            <a:pPr algn="ctr">
              <a:lnSpc>
                <a:spcPct val="90000"/>
              </a:lnSpc>
            </a:pPr>
            <a:r>
              <a:rPr lang="tr-TR" b="1">
                <a:ea typeface="+mj-lt"/>
                <a:cs typeface="+mj-lt"/>
              </a:rPr>
              <a:t>Dil Destekleri ve Adresleri</a:t>
            </a:r>
            <a:r>
              <a:rPr lang="tr-TR" dirty="0">
                <a:ea typeface="+mj-lt"/>
                <a:cs typeface="+mj-lt"/>
              </a:rPr>
              <a:t> </a:t>
            </a:r>
            <a:endParaRPr lang="tr-TR"/>
          </a:p>
        </p:txBody>
      </p:sp>
      <p:graphicFrame>
        <p:nvGraphicFramePr>
          <p:cNvPr id="5" name="İçerik Yer Tutucusu 4">
            <a:extLst>
              <a:ext uri="{FF2B5EF4-FFF2-40B4-BE49-F238E27FC236}">
                <a16:creationId xmlns:a16="http://schemas.microsoft.com/office/drawing/2014/main" xmlns="" id="{ECCEAAC9-6044-4C4C-95F6-464D8C8DE443}"/>
              </a:ext>
            </a:extLst>
          </p:cNvPr>
          <p:cNvGraphicFramePr>
            <a:graphicFrameLocks noGrp="1"/>
          </p:cNvGraphicFramePr>
          <p:nvPr>
            <p:ph idx="1"/>
          </p:nvPr>
        </p:nvGraphicFramePr>
        <p:xfrm>
          <a:off x="1377541" y="2514600"/>
          <a:ext cx="9436921" cy="3662363"/>
        </p:xfrm>
        <a:graphic>
          <a:graphicData uri="http://schemas.openxmlformats.org/drawingml/2006/table">
            <a:tbl>
              <a:tblPr firstRow="1" bandRow="1">
                <a:noFill/>
                <a:tableStyleId>{5C22544A-7EE6-4342-B048-85BDC9FD1C3A}</a:tableStyleId>
              </a:tblPr>
              <a:tblGrid>
                <a:gridCol w="440998">
                  <a:extLst>
                    <a:ext uri="{9D8B030D-6E8A-4147-A177-3AD203B41FA5}">
                      <a16:colId xmlns:a16="http://schemas.microsoft.com/office/drawing/2014/main" xmlns="" val="1084096605"/>
                    </a:ext>
                  </a:extLst>
                </a:gridCol>
                <a:gridCol w="4020686">
                  <a:extLst>
                    <a:ext uri="{9D8B030D-6E8A-4147-A177-3AD203B41FA5}">
                      <a16:colId xmlns:a16="http://schemas.microsoft.com/office/drawing/2014/main" xmlns="" val="2466852813"/>
                    </a:ext>
                  </a:extLst>
                </a:gridCol>
                <a:gridCol w="2712772">
                  <a:extLst>
                    <a:ext uri="{9D8B030D-6E8A-4147-A177-3AD203B41FA5}">
                      <a16:colId xmlns:a16="http://schemas.microsoft.com/office/drawing/2014/main" xmlns="" val="2202109887"/>
                    </a:ext>
                  </a:extLst>
                </a:gridCol>
                <a:gridCol w="2262465">
                  <a:extLst>
                    <a:ext uri="{9D8B030D-6E8A-4147-A177-3AD203B41FA5}">
                      <a16:colId xmlns:a16="http://schemas.microsoft.com/office/drawing/2014/main" xmlns="" val="4104795119"/>
                    </a:ext>
                  </a:extLst>
                </a:gridCol>
              </a:tblGrid>
              <a:tr h="689729">
                <a:tc>
                  <a:txBody>
                    <a:bodyPr/>
                    <a:lstStyle/>
                    <a:p>
                      <a:r>
                        <a:rPr lang="tr-TR" sz="2200" b="1" cap="none" spc="0">
                          <a:solidFill>
                            <a:schemeClr val="bg1"/>
                          </a:solidFill>
                          <a:effectLst/>
                        </a:rPr>
                        <a:t> </a:t>
                      </a:r>
                    </a:p>
                  </a:txBody>
                  <a:tcPr marL="102002" marR="72859" marT="145717" marB="145717"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tr-TR" sz="2200" b="1" cap="none" spc="0">
                          <a:solidFill>
                            <a:schemeClr val="bg1"/>
                          </a:solidFill>
                          <a:effectLst/>
                        </a:rPr>
                        <a:t>Gazetelerin İnternet Siteleri</a:t>
                      </a:r>
                    </a:p>
                  </a:txBody>
                  <a:tcPr marL="102002" marR="72859" marT="145717" marB="145717"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tr-TR" sz="2200" b="1" cap="none" spc="0">
                          <a:solidFill>
                            <a:schemeClr val="bg1"/>
                          </a:solidFill>
                          <a:effectLst/>
                        </a:rPr>
                        <a:t>Dil Desteği</a:t>
                      </a:r>
                    </a:p>
                  </a:txBody>
                  <a:tcPr marL="102002" marR="72859" marT="145717" marB="145717"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tr-TR" sz="2200" b="1" cap="none" spc="0">
                          <a:solidFill>
                            <a:schemeClr val="bg1"/>
                          </a:solidFill>
                          <a:effectLst/>
                        </a:rPr>
                        <a:t>Sitenin Adresi</a:t>
                      </a:r>
                    </a:p>
                  </a:txBody>
                  <a:tcPr marL="102002" marR="72859" marT="145717" marB="145717"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xmlns="" val="1791497058"/>
                  </a:ext>
                </a:extLst>
              </a:tr>
              <a:tr h="495439">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tr-TR" sz="1900" cap="none" spc="0">
                          <a:solidFill>
                            <a:schemeClr val="tx1"/>
                          </a:solidFill>
                          <a:effectLst/>
                        </a:rPr>
                        <a:t>Aravot</a:t>
                      </a:r>
                    </a:p>
                  </a:txBody>
                  <a:tcPr marL="102002" marR="72859" marT="0" marB="14571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tr-TR" sz="1900" cap="none" spc="0">
                          <a:solidFill>
                            <a:schemeClr val="tx1"/>
                          </a:solidFill>
                          <a:effectLst/>
                        </a:rPr>
                        <a:t>Erm/İng/Rus</a:t>
                      </a:r>
                    </a:p>
                  </a:txBody>
                  <a:tcPr marL="102002" marR="72859" marT="0" marB="14571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xmlns="" val="316370949"/>
                  </a:ext>
                </a:extLst>
              </a:tr>
              <a:tr h="495439">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Azg</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Erm/İng/Rus/Arap/Tur</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xmlns="" val="3764727472"/>
                  </a:ext>
                </a:extLst>
              </a:tr>
              <a:tr h="495439">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tr-TR" sz="1900" cap="none" spc="0">
                          <a:solidFill>
                            <a:schemeClr val="tx1"/>
                          </a:solidFill>
                          <a:effectLst/>
                        </a:rPr>
                        <a:t>Hayastani Hanrapetutyun</a:t>
                      </a:r>
                    </a:p>
                  </a:txBody>
                  <a:tcPr marL="102002" marR="72859" marT="0" marB="14571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tr-TR" sz="1900" cap="none" spc="0">
                          <a:solidFill>
                            <a:schemeClr val="tx1"/>
                          </a:solidFill>
                          <a:effectLst/>
                        </a:rPr>
                        <a:t>Erm</a:t>
                      </a:r>
                    </a:p>
                  </a:txBody>
                  <a:tcPr marL="102002" marR="72859" marT="0" marB="14571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xmlns="" val="540583993"/>
                  </a:ext>
                </a:extLst>
              </a:tr>
              <a:tr h="495439">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Haykakan Jamanak</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Erm</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xmlns="" val="1692253061"/>
                  </a:ext>
                </a:extLst>
              </a:tr>
              <a:tr h="495439">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tr-TR" sz="1900" cap="none" spc="0">
                          <a:solidFill>
                            <a:schemeClr val="tx1"/>
                          </a:solidFill>
                          <a:effectLst/>
                        </a:rPr>
                        <a:t>Hraparak</a:t>
                      </a:r>
                    </a:p>
                  </a:txBody>
                  <a:tcPr marL="102002" marR="72859" marT="0" marB="14571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xmlns="" val="4152895847"/>
                  </a:ext>
                </a:extLst>
              </a:tr>
              <a:tr h="495439">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tr-TR" sz="1900" cap="none" spc="0">
                          <a:solidFill>
                            <a:schemeClr val="tx1"/>
                          </a:solidFill>
                          <a:effectLst/>
                        </a:rPr>
                        <a:t> </a:t>
                      </a:r>
                    </a:p>
                  </a:txBody>
                  <a:tcPr marL="102002" marR="72859" marT="0" marB="14571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238049964"/>
                  </a:ext>
                </a:extLst>
              </a:tr>
            </a:tbl>
          </a:graphicData>
        </a:graphic>
      </p:graphicFrame>
    </p:spTree>
    <p:extLst>
      <p:ext uri="{BB962C8B-B14F-4D97-AF65-F5344CB8AC3E}">
        <p14:creationId xmlns:p14="http://schemas.microsoft.com/office/powerpoint/2010/main" val="277153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11">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13">
            <a:extLst>
              <a:ext uri="{FF2B5EF4-FFF2-40B4-BE49-F238E27FC236}">
                <a16:creationId xmlns:a16="http://schemas.microsoft.com/office/drawing/2014/main" xmlns="" id="{A56932E6-5BA9-4C85-82EA-A307011BB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6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aphicFrame>
        <p:nvGraphicFramePr>
          <p:cNvPr id="5" name="İçerik Yer Tutucusu 4">
            <a:extLst>
              <a:ext uri="{FF2B5EF4-FFF2-40B4-BE49-F238E27FC236}">
                <a16:creationId xmlns:a16="http://schemas.microsoft.com/office/drawing/2014/main" xmlns="" id="{13C7747A-7265-46BF-A14C-CB9B4817A1D8}"/>
              </a:ext>
            </a:extLst>
          </p:cNvPr>
          <p:cNvGraphicFramePr>
            <a:graphicFrameLocks noGrp="1"/>
          </p:cNvGraphicFramePr>
          <p:nvPr>
            <p:ph idx="1"/>
          </p:nvPr>
        </p:nvGraphicFramePr>
        <p:xfrm>
          <a:off x="1131207" y="2514600"/>
          <a:ext cx="9929588" cy="3662365"/>
        </p:xfrm>
        <a:graphic>
          <a:graphicData uri="http://schemas.openxmlformats.org/drawingml/2006/table">
            <a:tbl>
              <a:tblPr firstRow="1" bandRow="1">
                <a:tableStyleId>{5C22544A-7EE6-4342-B048-85BDC9FD1C3A}</a:tableStyleId>
              </a:tblPr>
              <a:tblGrid>
                <a:gridCol w="478741">
                  <a:extLst>
                    <a:ext uri="{9D8B030D-6E8A-4147-A177-3AD203B41FA5}">
                      <a16:colId xmlns:a16="http://schemas.microsoft.com/office/drawing/2014/main" xmlns="" val="1493333233"/>
                    </a:ext>
                  </a:extLst>
                </a:gridCol>
                <a:gridCol w="3513612">
                  <a:extLst>
                    <a:ext uri="{9D8B030D-6E8A-4147-A177-3AD203B41FA5}">
                      <a16:colId xmlns:a16="http://schemas.microsoft.com/office/drawing/2014/main" xmlns="" val="1657941374"/>
                    </a:ext>
                  </a:extLst>
                </a:gridCol>
                <a:gridCol w="3193027">
                  <a:extLst>
                    <a:ext uri="{9D8B030D-6E8A-4147-A177-3AD203B41FA5}">
                      <a16:colId xmlns:a16="http://schemas.microsoft.com/office/drawing/2014/main" xmlns="" val="3308570714"/>
                    </a:ext>
                  </a:extLst>
                </a:gridCol>
                <a:gridCol w="2744208">
                  <a:extLst>
                    <a:ext uri="{9D8B030D-6E8A-4147-A177-3AD203B41FA5}">
                      <a16:colId xmlns:a16="http://schemas.microsoft.com/office/drawing/2014/main" xmlns="" val="4274947927"/>
                    </a:ext>
                  </a:extLst>
                </a:gridCol>
              </a:tblGrid>
              <a:tr h="523195">
                <a:tc>
                  <a:txBody>
                    <a:bodyPr/>
                    <a:lstStyle/>
                    <a:p>
                      <a:r>
                        <a:rPr lang="tr-TR" sz="3000">
                          <a:effectLst/>
                        </a:rPr>
                        <a:t> </a:t>
                      </a:r>
                    </a:p>
                  </a:txBody>
                  <a:tcPr marL="74803" marR="74803" marT="0" marB="0"/>
                </a:tc>
                <a:tc>
                  <a:txBody>
                    <a:bodyPr/>
                    <a:lstStyle/>
                    <a:p>
                      <a:pPr algn="ctr"/>
                      <a:r>
                        <a:rPr lang="tr-TR" sz="3000">
                          <a:effectLst/>
                        </a:rPr>
                        <a:t>Haber Ajansları</a:t>
                      </a:r>
                    </a:p>
                  </a:txBody>
                  <a:tcPr marL="74803" marR="74803" marT="0" marB="0"/>
                </a:tc>
                <a:tc>
                  <a:txBody>
                    <a:bodyPr/>
                    <a:lstStyle/>
                    <a:p>
                      <a:pPr algn="ctr"/>
                      <a:r>
                        <a:rPr lang="tr-TR" sz="3000">
                          <a:effectLst/>
                        </a:rPr>
                        <a:t>Dil Desteği</a:t>
                      </a:r>
                    </a:p>
                  </a:txBody>
                  <a:tcPr marL="74803" marR="74803" marT="0" marB="0"/>
                </a:tc>
                <a:tc>
                  <a:txBody>
                    <a:bodyPr/>
                    <a:lstStyle/>
                    <a:p>
                      <a:pPr algn="ctr"/>
                      <a:r>
                        <a:rPr lang="tr-TR" sz="3000">
                          <a:effectLst/>
                        </a:rPr>
                        <a:t>Sitenin Adresi</a:t>
                      </a:r>
                    </a:p>
                  </a:txBody>
                  <a:tcPr marL="74803" marR="74803" marT="0" marB="0"/>
                </a:tc>
                <a:extLst>
                  <a:ext uri="{0D108BD9-81ED-4DB2-BD59-A6C34878D82A}">
                    <a16:rowId xmlns:a16="http://schemas.microsoft.com/office/drawing/2014/main" xmlns="" val="257164276"/>
                  </a:ext>
                </a:extLst>
              </a:tr>
              <a:tr h="523195">
                <a:tc>
                  <a:txBody>
                    <a:bodyPr/>
                    <a:lstStyle/>
                    <a:p>
                      <a:r>
                        <a:rPr lang="tr-TR" sz="3000">
                          <a:effectLst/>
                        </a:rPr>
                        <a:t> </a:t>
                      </a:r>
                    </a:p>
                  </a:txBody>
                  <a:tcPr marL="74803" marR="74803" marT="0" marB="0"/>
                </a:tc>
                <a:tc>
                  <a:txBody>
                    <a:bodyPr/>
                    <a:lstStyle/>
                    <a:p>
                      <a:r>
                        <a:rPr lang="tr-TR" sz="3000">
                          <a:effectLst/>
                        </a:rPr>
                        <a:t>ARKA</a:t>
                      </a:r>
                    </a:p>
                  </a:txBody>
                  <a:tcPr marL="74803" marR="74803" marT="0" marB="0"/>
                </a:tc>
                <a:tc>
                  <a:txBody>
                    <a:bodyPr/>
                    <a:lstStyle/>
                    <a:p>
                      <a:r>
                        <a:rPr lang="tr-TR" sz="3000">
                          <a:effectLst/>
                        </a:rPr>
                        <a:t>İng/Rus</a:t>
                      </a:r>
                    </a:p>
                  </a:txBody>
                  <a:tcPr marL="74803" marR="74803" marT="0" marB="0"/>
                </a:tc>
                <a:tc>
                  <a:txBody>
                    <a:bodyPr/>
                    <a:lstStyle/>
                    <a:p>
                      <a:r>
                        <a:rPr lang="tr-TR" sz="3000">
                          <a:effectLst/>
                        </a:rPr>
                        <a:t> </a:t>
                      </a:r>
                    </a:p>
                  </a:txBody>
                  <a:tcPr marL="74803" marR="74803" marT="0" marB="0"/>
                </a:tc>
                <a:extLst>
                  <a:ext uri="{0D108BD9-81ED-4DB2-BD59-A6C34878D82A}">
                    <a16:rowId xmlns:a16="http://schemas.microsoft.com/office/drawing/2014/main" xmlns="" val="1601662418"/>
                  </a:ext>
                </a:extLst>
              </a:tr>
              <a:tr h="523195">
                <a:tc>
                  <a:txBody>
                    <a:bodyPr/>
                    <a:lstStyle/>
                    <a:p>
                      <a:r>
                        <a:rPr lang="tr-TR" sz="3000">
                          <a:effectLst/>
                        </a:rPr>
                        <a:t> </a:t>
                      </a:r>
                    </a:p>
                  </a:txBody>
                  <a:tcPr marL="74803" marR="74803" marT="0" marB="0"/>
                </a:tc>
                <a:tc>
                  <a:txBody>
                    <a:bodyPr/>
                    <a:lstStyle/>
                    <a:p>
                      <a:r>
                        <a:rPr lang="tr-TR" sz="3000">
                          <a:effectLst/>
                        </a:rPr>
                        <a:t>Armenpress</a:t>
                      </a:r>
                    </a:p>
                  </a:txBody>
                  <a:tcPr marL="74803" marR="74803" marT="0" marB="0"/>
                </a:tc>
                <a:tc>
                  <a:txBody>
                    <a:bodyPr/>
                    <a:lstStyle/>
                    <a:p>
                      <a:r>
                        <a:rPr lang="tr-TR" sz="3000">
                          <a:effectLst/>
                        </a:rPr>
                        <a:t>Erm/İng/Rus</a:t>
                      </a:r>
                    </a:p>
                  </a:txBody>
                  <a:tcPr marL="74803" marR="74803" marT="0" marB="0"/>
                </a:tc>
                <a:tc>
                  <a:txBody>
                    <a:bodyPr/>
                    <a:lstStyle/>
                    <a:p>
                      <a:r>
                        <a:rPr lang="tr-TR" sz="3000">
                          <a:effectLst/>
                        </a:rPr>
                        <a:t> </a:t>
                      </a:r>
                    </a:p>
                  </a:txBody>
                  <a:tcPr marL="74803" marR="74803" marT="0" marB="0"/>
                </a:tc>
                <a:extLst>
                  <a:ext uri="{0D108BD9-81ED-4DB2-BD59-A6C34878D82A}">
                    <a16:rowId xmlns:a16="http://schemas.microsoft.com/office/drawing/2014/main" xmlns="" val="1152111251"/>
                  </a:ext>
                </a:extLst>
              </a:tr>
              <a:tr h="523195">
                <a:tc>
                  <a:txBody>
                    <a:bodyPr/>
                    <a:lstStyle/>
                    <a:p>
                      <a:r>
                        <a:rPr lang="tr-TR" sz="3000">
                          <a:effectLst/>
                        </a:rPr>
                        <a:t> </a:t>
                      </a:r>
                    </a:p>
                  </a:txBody>
                  <a:tcPr marL="74803" marR="74803" marT="0" marB="0"/>
                </a:tc>
                <a:tc>
                  <a:txBody>
                    <a:bodyPr/>
                    <a:lstStyle/>
                    <a:p>
                      <a:r>
                        <a:rPr lang="tr-TR" sz="3000">
                          <a:effectLst/>
                        </a:rPr>
                        <a:t>Arminfo</a:t>
                      </a:r>
                    </a:p>
                  </a:txBody>
                  <a:tcPr marL="74803" marR="74803" marT="0" marB="0"/>
                </a:tc>
                <a:tc>
                  <a:txBody>
                    <a:bodyPr/>
                    <a:lstStyle/>
                    <a:p>
                      <a:r>
                        <a:rPr lang="tr-TR" sz="3000">
                          <a:effectLst/>
                        </a:rPr>
                        <a:t>Erm/İng/Rus</a:t>
                      </a:r>
                    </a:p>
                  </a:txBody>
                  <a:tcPr marL="74803" marR="74803" marT="0" marB="0"/>
                </a:tc>
                <a:tc>
                  <a:txBody>
                    <a:bodyPr/>
                    <a:lstStyle/>
                    <a:p>
                      <a:r>
                        <a:rPr lang="tr-TR" sz="3000">
                          <a:effectLst/>
                        </a:rPr>
                        <a:t> </a:t>
                      </a:r>
                    </a:p>
                  </a:txBody>
                  <a:tcPr marL="74803" marR="74803" marT="0" marB="0"/>
                </a:tc>
                <a:extLst>
                  <a:ext uri="{0D108BD9-81ED-4DB2-BD59-A6C34878D82A}">
                    <a16:rowId xmlns:a16="http://schemas.microsoft.com/office/drawing/2014/main" xmlns="" val="3179930590"/>
                  </a:ext>
                </a:extLst>
              </a:tr>
              <a:tr h="523195">
                <a:tc>
                  <a:txBody>
                    <a:bodyPr/>
                    <a:lstStyle/>
                    <a:p>
                      <a:r>
                        <a:rPr lang="tr-TR" sz="3000">
                          <a:effectLst/>
                        </a:rPr>
                        <a:t> </a:t>
                      </a:r>
                    </a:p>
                  </a:txBody>
                  <a:tcPr marL="74803" marR="74803" marT="0" marB="0"/>
                </a:tc>
                <a:tc>
                  <a:txBody>
                    <a:bodyPr/>
                    <a:lstStyle/>
                    <a:p>
                      <a:r>
                        <a:rPr lang="tr-TR" sz="3000">
                          <a:effectLst/>
                        </a:rPr>
                        <a:t>Mediamax</a:t>
                      </a:r>
                    </a:p>
                  </a:txBody>
                  <a:tcPr marL="74803" marR="74803" marT="0" marB="0"/>
                </a:tc>
                <a:tc>
                  <a:txBody>
                    <a:bodyPr/>
                    <a:lstStyle/>
                    <a:p>
                      <a:r>
                        <a:rPr lang="tr-TR" sz="3000">
                          <a:effectLst/>
                        </a:rPr>
                        <a:t>Erm/İng/Rus</a:t>
                      </a:r>
                    </a:p>
                  </a:txBody>
                  <a:tcPr marL="74803" marR="74803" marT="0" marB="0"/>
                </a:tc>
                <a:tc>
                  <a:txBody>
                    <a:bodyPr/>
                    <a:lstStyle/>
                    <a:p>
                      <a:r>
                        <a:rPr lang="tr-TR" sz="3000">
                          <a:effectLst/>
                        </a:rPr>
                        <a:t> </a:t>
                      </a:r>
                    </a:p>
                  </a:txBody>
                  <a:tcPr marL="74803" marR="74803" marT="0" marB="0"/>
                </a:tc>
                <a:extLst>
                  <a:ext uri="{0D108BD9-81ED-4DB2-BD59-A6C34878D82A}">
                    <a16:rowId xmlns:a16="http://schemas.microsoft.com/office/drawing/2014/main" xmlns="" val="3109675181"/>
                  </a:ext>
                </a:extLst>
              </a:tr>
              <a:tr h="523195">
                <a:tc>
                  <a:txBody>
                    <a:bodyPr/>
                    <a:lstStyle/>
                    <a:p>
                      <a:r>
                        <a:rPr lang="tr-TR" sz="3000">
                          <a:effectLst/>
                        </a:rPr>
                        <a:t> </a:t>
                      </a:r>
                    </a:p>
                  </a:txBody>
                  <a:tcPr marL="74803" marR="74803" marT="0" marB="0"/>
                </a:tc>
                <a:tc>
                  <a:txBody>
                    <a:bodyPr/>
                    <a:lstStyle/>
                    <a:p>
                      <a:r>
                        <a:rPr lang="tr-TR" sz="3000">
                          <a:effectLst/>
                        </a:rPr>
                        <a:t>NoyanTapan</a:t>
                      </a:r>
                    </a:p>
                  </a:txBody>
                  <a:tcPr marL="74803" marR="74803" marT="0" marB="0"/>
                </a:tc>
                <a:tc>
                  <a:txBody>
                    <a:bodyPr/>
                    <a:lstStyle/>
                    <a:p>
                      <a:r>
                        <a:rPr lang="tr-TR" sz="3000">
                          <a:effectLst/>
                        </a:rPr>
                        <a:t>Erm/İng/Rus/Fra</a:t>
                      </a:r>
                    </a:p>
                  </a:txBody>
                  <a:tcPr marL="74803" marR="74803" marT="0" marB="0"/>
                </a:tc>
                <a:tc>
                  <a:txBody>
                    <a:bodyPr/>
                    <a:lstStyle/>
                    <a:p>
                      <a:r>
                        <a:rPr lang="tr-TR" sz="3000">
                          <a:effectLst/>
                        </a:rPr>
                        <a:t> </a:t>
                      </a:r>
                    </a:p>
                  </a:txBody>
                  <a:tcPr marL="74803" marR="74803" marT="0" marB="0"/>
                </a:tc>
                <a:extLst>
                  <a:ext uri="{0D108BD9-81ED-4DB2-BD59-A6C34878D82A}">
                    <a16:rowId xmlns:a16="http://schemas.microsoft.com/office/drawing/2014/main" xmlns="" val="234775079"/>
                  </a:ext>
                </a:extLst>
              </a:tr>
              <a:tr h="523195">
                <a:tc>
                  <a:txBody>
                    <a:bodyPr/>
                    <a:lstStyle/>
                    <a:p>
                      <a:r>
                        <a:rPr lang="tr-TR" sz="3000">
                          <a:effectLst/>
                        </a:rPr>
                        <a:t> </a:t>
                      </a:r>
                    </a:p>
                  </a:txBody>
                  <a:tcPr marL="74803" marR="74803" marT="0" marB="0"/>
                </a:tc>
                <a:tc>
                  <a:txBody>
                    <a:bodyPr/>
                    <a:lstStyle/>
                    <a:p>
                      <a:r>
                        <a:rPr lang="tr-TR" sz="3000">
                          <a:effectLst/>
                        </a:rPr>
                        <a:t>Pan Armenian Net</a:t>
                      </a:r>
                    </a:p>
                  </a:txBody>
                  <a:tcPr marL="74803" marR="74803" marT="0" marB="0"/>
                </a:tc>
                <a:tc>
                  <a:txBody>
                    <a:bodyPr/>
                    <a:lstStyle/>
                    <a:p>
                      <a:r>
                        <a:rPr lang="tr-TR" sz="3000">
                          <a:effectLst/>
                        </a:rPr>
                        <a:t>Erm/İng/Rus</a:t>
                      </a:r>
                    </a:p>
                  </a:txBody>
                  <a:tcPr marL="74803" marR="74803" marT="0" marB="0"/>
                </a:tc>
                <a:tc>
                  <a:txBody>
                    <a:bodyPr/>
                    <a:lstStyle/>
                    <a:p>
                      <a:r>
                        <a:rPr lang="tr-TR" sz="3000">
                          <a:effectLst/>
                        </a:rPr>
                        <a:t> </a:t>
                      </a:r>
                    </a:p>
                  </a:txBody>
                  <a:tcPr marL="74803" marR="74803" marT="0" marB="0"/>
                </a:tc>
                <a:extLst>
                  <a:ext uri="{0D108BD9-81ED-4DB2-BD59-A6C34878D82A}">
                    <a16:rowId xmlns:a16="http://schemas.microsoft.com/office/drawing/2014/main" xmlns="" val="3782210862"/>
                  </a:ext>
                </a:extLst>
              </a:tr>
            </a:tbl>
          </a:graphicData>
        </a:graphic>
      </p:graphicFrame>
    </p:spTree>
    <p:extLst>
      <p:ext uri="{BB962C8B-B14F-4D97-AF65-F5344CB8AC3E}">
        <p14:creationId xmlns:p14="http://schemas.microsoft.com/office/powerpoint/2010/main" val="30295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xmlns="" id="{27354605-5FC1-402B-932D-3544F16B02A3}"/>
              </a:ext>
            </a:extLst>
          </p:cNvPr>
          <p:cNvPicPr>
            <a:picLocks noChangeAspect="1"/>
          </p:cNvPicPr>
          <p:nvPr/>
        </p:nvPicPr>
        <p:blipFill rotWithShape="1">
          <a:blip r:embed="rId2">
            <a:alphaModFix amt="60000"/>
          </a:blip>
          <a:srcRect t="29685" r="-1" b="-1"/>
          <a:stretch/>
        </p:blipFill>
        <p:spPr>
          <a:xfrm>
            <a:off x="3048" y="10"/>
            <a:ext cx="12188952" cy="6856614"/>
          </a:xfrm>
          <a:prstGeom prst="rect">
            <a:avLst/>
          </a:prstGeom>
        </p:spPr>
      </p:pic>
      <p:sp>
        <p:nvSpPr>
          <p:cNvPr id="3" name="Alt Başlık 2">
            <a:extLst>
              <a:ext uri="{FF2B5EF4-FFF2-40B4-BE49-F238E27FC236}">
                <a16:creationId xmlns:a16="http://schemas.microsoft.com/office/drawing/2014/main" xmlns="" id="{D77680CC-EBFF-434F-85BD-77A255D4C1FD}"/>
              </a:ext>
            </a:extLst>
          </p:cNvPr>
          <p:cNvSpPr>
            <a:spLocks noGrp="1"/>
          </p:cNvSpPr>
          <p:nvPr>
            <p:ph type="subTitle" idx="1"/>
          </p:nvPr>
        </p:nvSpPr>
        <p:spPr>
          <a:xfrm>
            <a:off x="1218708" y="4069780"/>
            <a:ext cx="9781327" cy="2056617"/>
          </a:xfrm>
        </p:spPr>
        <p:txBody>
          <a:bodyPr vert="horz" lIns="91440" tIns="45720" rIns="91440" bIns="45720" rtlCol="0" anchor="t">
            <a:normAutofit/>
          </a:bodyPr>
          <a:lstStyle/>
          <a:p>
            <a:endParaRPr lang="tr-TR" sz="2200">
              <a:solidFill>
                <a:srgbClr val="FFFFFF"/>
              </a:solidFill>
            </a:endParaRPr>
          </a:p>
          <a:p>
            <a:r>
              <a:rPr lang="tr-TR" sz="2200" b="1">
                <a:solidFill>
                  <a:srgbClr val="FFFFFF"/>
                </a:solidFill>
                <a:latin typeface="Times New Roman"/>
                <a:ea typeface="+mn-lt"/>
                <a:cs typeface="+mn-lt"/>
              </a:rPr>
              <a:t>Yukarıda verilen bilgilerden görüldüğü gibi Ermenistan da Türkiye gibi teknolojiyi yakından takip ederek dünya ile eşzamanlı olarak internet üzerinden haber yayıncılığına başlamıştır. </a:t>
            </a:r>
            <a:endParaRPr lang="tr-TR" sz="2200" b="1">
              <a:solidFill>
                <a:srgbClr val="FFFFFF"/>
              </a:solidFill>
              <a:latin typeface="Times New Roman"/>
              <a:cs typeface="Times New Roman"/>
            </a:endParaRPr>
          </a:p>
        </p:txBody>
      </p:sp>
    </p:spTree>
    <p:extLst>
      <p:ext uri="{BB962C8B-B14F-4D97-AF65-F5344CB8AC3E}">
        <p14:creationId xmlns:p14="http://schemas.microsoft.com/office/powerpoint/2010/main" val="117584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1E644DE9-8D09-43E2-BA69-F57482CFC9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10">
            <a:extLst>
              <a:ext uri="{FF2B5EF4-FFF2-40B4-BE49-F238E27FC236}">
                <a16:creationId xmlns:a16="http://schemas.microsoft.com/office/drawing/2014/main" xmlns="" id="{6C23C919-B32E-40FF-B3D8-631316E84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8" name="Picture 4">
            <a:extLst>
              <a:ext uri="{FF2B5EF4-FFF2-40B4-BE49-F238E27FC236}">
                <a16:creationId xmlns:a16="http://schemas.microsoft.com/office/drawing/2014/main" xmlns="" id="{E464C33C-CD7E-489E-A0A8-33E47B797613}"/>
              </a:ext>
            </a:extLst>
          </p:cNvPr>
          <p:cNvPicPr>
            <a:picLocks noChangeAspect="1"/>
          </p:cNvPicPr>
          <p:nvPr/>
        </p:nvPicPr>
        <p:blipFill rotWithShape="1">
          <a:blip r:embed="rId2">
            <a:alphaModFix amt="60000"/>
          </a:blip>
          <a:srcRect t="4265" r="-2" b="11355"/>
          <a:stretch/>
        </p:blipFill>
        <p:spPr>
          <a:xfrm>
            <a:off x="20" y="10"/>
            <a:ext cx="12191980" cy="6856614"/>
          </a:xfrm>
          <a:prstGeom prst="rect">
            <a:avLst/>
          </a:prstGeom>
        </p:spPr>
      </p:pic>
      <p:sp>
        <p:nvSpPr>
          <p:cNvPr id="3" name="Alt Başlık 2">
            <a:extLst>
              <a:ext uri="{FF2B5EF4-FFF2-40B4-BE49-F238E27FC236}">
                <a16:creationId xmlns:a16="http://schemas.microsoft.com/office/drawing/2014/main" xmlns="" id="{CD79D90E-15EA-4818-9B00-BC73ED86ECA3}"/>
              </a:ext>
            </a:extLst>
          </p:cNvPr>
          <p:cNvSpPr>
            <a:spLocks noGrp="1"/>
          </p:cNvSpPr>
          <p:nvPr>
            <p:ph type="subTitle" idx="1"/>
          </p:nvPr>
        </p:nvSpPr>
        <p:spPr>
          <a:xfrm>
            <a:off x="4518804" y="3671949"/>
            <a:ext cx="7583133" cy="2328671"/>
          </a:xfrm>
        </p:spPr>
        <p:txBody>
          <a:bodyPr vert="horz" lIns="91440" tIns="45720" rIns="91440" bIns="45720" rtlCol="0" anchor="t">
            <a:noAutofit/>
          </a:bodyPr>
          <a:lstStyle/>
          <a:p>
            <a:pPr algn="l">
              <a:lnSpc>
                <a:spcPct val="100000"/>
              </a:lnSpc>
            </a:pPr>
            <a:r>
              <a:rPr lang="tr-TR" sz="2400">
                <a:solidFill>
                  <a:srgbClr val="FFFFFF"/>
                </a:solidFill>
                <a:latin typeface="Times New Roman"/>
                <a:ea typeface="+mn-lt"/>
                <a:cs typeface="+mn-lt"/>
              </a:rPr>
              <a:t>SSCB döneminde internet bağlantısı çalışmaları yapılan Ermenistan’da SSCB’den ayrıldıktan sonra yaşanan ekonomik ve siyasi sorunların devlet düzeyinde teknolojiyi yakından takip etmeyi engellemediği görülmektedir. Ancak halkın 2011 yılına kadar teknolojiyi yakından takip edemediği görülmektedir. </a:t>
            </a:r>
            <a:endParaRPr lang="tr-TR" sz="2400">
              <a:solidFill>
                <a:srgbClr val="FFFFFF"/>
              </a:solidFill>
              <a:latin typeface="Times New Roman"/>
              <a:cs typeface="Times New Roman"/>
            </a:endParaRPr>
          </a:p>
        </p:txBody>
      </p:sp>
    </p:spTree>
    <p:extLst>
      <p:ext uri="{BB962C8B-B14F-4D97-AF65-F5344CB8AC3E}">
        <p14:creationId xmlns:p14="http://schemas.microsoft.com/office/powerpoint/2010/main" val="208535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5">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7">
            <a:extLst>
              <a:ext uri="{FF2B5EF4-FFF2-40B4-BE49-F238E27FC236}">
                <a16:creationId xmlns:a16="http://schemas.microsoft.com/office/drawing/2014/main" xmlns="" id="{A56932E6-5BA9-4C85-82EA-A307011BB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6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Başlık 1">
            <a:extLst>
              <a:ext uri="{FF2B5EF4-FFF2-40B4-BE49-F238E27FC236}">
                <a16:creationId xmlns:a16="http://schemas.microsoft.com/office/drawing/2014/main" xmlns="" id="{1B485566-66D3-4067-8263-D38F2FC6EDC3}"/>
              </a:ext>
            </a:extLst>
          </p:cNvPr>
          <p:cNvSpPr>
            <a:spLocks noGrp="1"/>
          </p:cNvSpPr>
          <p:nvPr>
            <p:ph type="title"/>
          </p:nvPr>
        </p:nvSpPr>
        <p:spPr>
          <a:xfrm>
            <a:off x="1198182" y="381000"/>
            <a:ext cx="10003218" cy="1600124"/>
          </a:xfrm>
        </p:spPr>
        <p:txBody>
          <a:bodyPr>
            <a:normAutofit/>
          </a:bodyPr>
          <a:lstStyle/>
          <a:p>
            <a:pPr>
              <a:lnSpc>
                <a:spcPct val="90000"/>
              </a:lnSpc>
            </a:pPr>
            <a:endParaRPr lang="tr-TR" sz="3700">
              <a:solidFill>
                <a:srgbClr val="FFFFFF"/>
              </a:solidFill>
            </a:endParaRPr>
          </a:p>
          <a:p>
            <a:pPr>
              <a:lnSpc>
                <a:spcPct val="90000"/>
              </a:lnSpc>
            </a:pPr>
            <a:r>
              <a:rPr lang="tr-TR" sz="3700">
                <a:solidFill>
                  <a:srgbClr val="FFFFFF"/>
                </a:solidFill>
                <a:ea typeface="+mj-lt"/>
                <a:cs typeface="+mj-lt"/>
              </a:rPr>
              <a:t>Ermenistan’da Nüfusa Göre İnternet Kullanımı</a:t>
            </a:r>
            <a:endParaRPr lang="tr-TR" sz="3700">
              <a:solidFill>
                <a:srgbClr val="FFFFFF"/>
              </a:solidFill>
            </a:endParaRPr>
          </a:p>
        </p:txBody>
      </p:sp>
      <p:graphicFrame>
        <p:nvGraphicFramePr>
          <p:cNvPr id="5" name="İçerik Yer Tutucusu 4">
            <a:extLst>
              <a:ext uri="{FF2B5EF4-FFF2-40B4-BE49-F238E27FC236}">
                <a16:creationId xmlns:a16="http://schemas.microsoft.com/office/drawing/2014/main" xmlns="" id="{4043835E-8B87-45E7-9278-9C88084FC87F}"/>
              </a:ext>
            </a:extLst>
          </p:cNvPr>
          <p:cNvGraphicFramePr>
            <a:graphicFrameLocks noGrp="1"/>
          </p:cNvGraphicFramePr>
          <p:nvPr>
            <p:ph idx="1"/>
          </p:nvPr>
        </p:nvGraphicFramePr>
        <p:xfrm>
          <a:off x="838200" y="2734255"/>
          <a:ext cx="10515602" cy="3582138"/>
        </p:xfrm>
        <a:graphic>
          <a:graphicData uri="http://schemas.openxmlformats.org/drawingml/2006/table">
            <a:tbl>
              <a:tblPr firstRow="1" bandRow="1">
                <a:tableStyleId>{5C22544A-7EE6-4342-B048-85BDC9FD1C3A}</a:tableStyleId>
              </a:tblPr>
              <a:tblGrid>
                <a:gridCol w="947757">
                  <a:extLst>
                    <a:ext uri="{9D8B030D-6E8A-4147-A177-3AD203B41FA5}">
                      <a16:colId xmlns:a16="http://schemas.microsoft.com/office/drawing/2014/main" xmlns="" val="499090642"/>
                    </a:ext>
                  </a:extLst>
                </a:gridCol>
                <a:gridCol w="1696479">
                  <a:extLst>
                    <a:ext uri="{9D8B030D-6E8A-4147-A177-3AD203B41FA5}">
                      <a16:colId xmlns:a16="http://schemas.microsoft.com/office/drawing/2014/main" xmlns="" val="1082807207"/>
                    </a:ext>
                  </a:extLst>
                </a:gridCol>
                <a:gridCol w="1696479">
                  <a:extLst>
                    <a:ext uri="{9D8B030D-6E8A-4147-A177-3AD203B41FA5}">
                      <a16:colId xmlns:a16="http://schemas.microsoft.com/office/drawing/2014/main" xmlns="" val="438388076"/>
                    </a:ext>
                  </a:extLst>
                </a:gridCol>
                <a:gridCol w="2321207">
                  <a:extLst>
                    <a:ext uri="{9D8B030D-6E8A-4147-A177-3AD203B41FA5}">
                      <a16:colId xmlns:a16="http://schemas.microsoft.com/office/drawing/2014/main" xmlns="" val="3150330531"/>
                    </a:ext>
                  </a:extLst>
                </a:gridCol>
                <a:gridCol w="1746593">
                  <a:extLst>
                    <a:ext uri="{9D8B030D-6E8A-4147-A177-3AD203B41FA5}">
                      <a16:colId xmlns:a16="http://schemas.microsoft.com/office/drawing/2014/main" xmlns="" val="3543827654"/>
                    </a:ext>
                  </a:extLst>
                </a:gridCol>
                <a:gridCol w="2107087">
                  <a:extLst>
                    <a:ext uri="{9D8B030D-6E8A-4147-A177-3AD203B41FA5}">
                      <a16:colId xmlns:a16="http://schemas.microsoft.com/office/drawing/2014/main" xmlns="" val="3022296775"/>
                    </a:ext>
                  </a:extLst>
                </a:gridCol>
              </a:tblGrid>
              <a:tr h="460437">
                <a:tc>
                  <a:txBody>
                    <a:bodyPr/>
                    <a:lstStyle/>
                    <a:p>
                      <a:r>
                        <a:rPr lang="tr-TR" sz="2600">
                          <a:effectLst/>
                        </a:rPr>
                        <a:t>Yıl</a:t>
                      </a:r>
                    </a:p>
                  </a:txBody>
                  <a:tcPr marL="13518" marR="13518" marT="13518" marB="13518" anchor="ctr"/>
                </a:tc>
                <a:tc>
                  <a:txBody>
                    <a:bodyPr/>
                    <a:lstStyle/>
                    <a:p>
                      <a:r>
                        <a:rPr lang="tr-TR" sz="2600">
                          <a:effectLst/>
                        </a:rPr>
                        <a:t>Kullanıcı</a:t>
                      </a:r>
                    </a:p>
                  </a:txBody>
                  <a:tcPr marL="13518" marR="13518" marT="13518" marB="13518" anchor="ctr"/>
                </a:tc>
                <a:tc>
                  <a:txBody>
                    <a:bodyPr/>
                    <a:lstStyle/>
                    <a:p>
                      <a:r>
                        <a:rPr lang="tr-TR" sz="2600">
                          <a:effectLst/>
                        </a:rPr>
                        <a:t>Nüfus</a:t>
                      </a:r>
                    </a:p>
                  </a:txBody>
                  <a:tcPr marL="13518" marR="13518" marT="13518" marB="13518" anchor="ctr"/>
                </a:tc>
                <a:tc>
                  <a:txBody>
                    <a:bodyPr/>
                    <a:lstStyle/>
                    <a:p>
                      <a:r>
                        <a:rPr lang="tr-TR" sz="2600">
                          <a:effectLst/>
                        </a:rPr>
                        <a:t>Nüfusunun %</a:t>
                      </a:r>
                    </a:p>
                  </a:txBody>
                  <a:tcPr marL="13518" marR="13518" marT="13518" marB="13518" anchor="ctr"/>
                </a:tc>
                <a:tc>
                  <a:txBody>
                    <a:bodyPr/>
                    <a:lstStyle/>
                    <a:p>
                      <a:r>
                        <a:rPr lang="tr-TR" sz="2600">
                          <a:effectLst/>
                        </a:rPr>
                        <a:t>GSMH</a:t>
                      </a:r>
                    </a:p>
                  </a:txBody>
                  <a:tcPr marL="13518" marR="13518" marT="13518" marB="13518" anchor="ctr"/>
                </a:tc>
                <a:tc>
                  <a:txBody>
                    <a:bodyPr/>
                    <a:lstStyle/>
                    <a:p>
                      <a:r>
                        <a:rPr lang="tr-TR" sz="2600">
                          <a:effectLst/>
                        </a:rPr>
                        <a:t>Bilgi Kaynağı</a:t>
                      </a:r>
                    </a:p>
                  </a:txBody>
                  <a:tcPr marL="13518" marR="13518" marT="13518" marB="13518" anchor="ctr"/>
                </a:tc>
                <a:extLst>
                  <a:ext uri="{0D108BD9-81ED-4DB2-BD59-A6C34878D82A}">
                    <a16:rowId xmlns:a16="http://schemas.microsoft.com/office/drawing/2014/main" xmlns="" val="3001206324"/>
                  </a:ext>
                </a:extLst>
              </a:tr>
              <a:tr h="460437">
                <a:tc>
                  <a:txBody>
                    <a:bodyPr/>
                    <a:lstStyle/>
                    <a:p>
                      <a:r>
                        <a:rPr lang="tr-TR" sz="2600">
                          <a:effectLst/>
                        </a:rPr>
                        <a:t>2000</a:t>
                      </a:r>
                    </a:p>
                  </a:txBody>
                  <a:tcPr marL="13518" marR="13518" marT="13518" marB="13518" anchor="ctr"/>
                </a:tc>
                <a:tc>
                  <a:txBody>
                    <a:bodyPr/>
                    <a:lstStyle/>
                    <a:p>
                      <a:r>
                        <a:rPr lang="tr-TR" sz="2600">
                          <a:effectLst/>
                        </a:rPr>
                        <a:t>30,000</a:t>
                      </a:r>
                    </a:p>
                  </a:txBody>
                  <a:tcPr marL="13518" marR="13518" marT="13518" marB="13518" anchor="ctr"/>
                </a:tc>
                <a:tc>
                  <a:txBody>
                    <a:bodyPr/>
                    <a:lstStyle/>
                    <a:p>
                      <a:r>
                        <a:rPr lang="tr-TR" sz="2600">
                          <a:effectLst/>
                        </a:rPr>
                        <a:t>3,002,594</a:t>
                      </a:r>
                    </a:p>
                  </a:txBody>
                  <a:tcPr marL="13518" marR="13518" marT="13518" marB="13518" anchor="ctr"/>
                </a:tc>
                <a:tc>
                  <a:txBody>
                    <a:bodyPr/>
                    <a:lstStyle/>
                    <a:p>
                      <a:r>
                        <a:rPr lang="tr-TR" sz="2600">
                          <a:effectLst/>
                        </a:rPr>
                        <a:t>% 0.1 </a:t>
                      </a:r>
                    </a:p>
                  </a:txBody>
                  <a:tcPr marL="13518" marR="13518" marT="13518" marB="13518" anchor="ctr"/>
                </a:tc>
                <a:tc>
                  <a:txBody>
                    <a:bodyPr/>
                    <a:lstStyle/>
                    <a:p>
                      <a:r>
                        <a:rPr lang="tr-TR" sz="2600">
                          <a:effectLst/>
                        </a:rPr>
                        <a:t>410 US$</a:t>
                      </a:r>
                    </a:p>
                  </a:txBody>
                  <a:tcPr marL="13518" marR="13518" marT="13518" marB="13518" anchor="ctr"/>
                </a:tc>
                <a:tc>
                  <a:txBody>
                    <a:bodyPr/>
                    <a:lstStyle/>
                    <a:p>
                      <a:r>
                        <a:rPr lang="tr-TR" sz="2600">
                          <a:effectLst/>
                        </a:rPr>
                        <a:t> UTB</a:t>
                      </a:r>
                    </a:p>
                  </a:txBody>
                  <a:tcPr marL="13518" marR="13518" marT="13518" marB="13518" anchor="ctr"/>
                </a:tc>
                <a:extLst>
                  <a:ext uri="{0D108BD9-81ED-4DB2-BD59-A6C34878D82A}">
                    <a16:rowId xmlns:a16="http://schemas.microsoft.com/office/drawing/2014/main" xmlns="" val="4224768340"/>
                  </a:ext>
                </a:extLst>
              </a:tr>
              <a:tr h="460437">
                <a:tc>
                  <a:txBody>
                    <a:bodyPr/>
                    <a:lstStyle/>
                    <a:p>
                      <a:r>
                        <a:rPr lang="tr-TR" sz="2600">
                          <a:effectLst/>
                        </a:rPr>
                        <a:t>2001</a:t>
                      </a:r>
                    </a:p>
                  </a:txBody>
                  <a:tcPr marL="13518" marR="13518" marT="13518" marB="13518" anchor="ctr"/>
                </a:tc>
                <a:tc>
                  <a:txBody>
                    <a:bodyPr/>
                    <a:lstStyle/>
                    <a:p>
                      <a:r>
                        <a:rPr lang="tr-TR" sz="2600">
                          <a:effectLst/>
                        </a:rPr>
                        <a:t>40,000</a:t>
                      </a:r>
                    </a:p>
                  </a:txBody>
                  <a:tcPr marL="13518" marR="13518" marT="13518" marB="13518" anchor="ctr"/>
                </a:tc>
                <a:tc>
                  <a:txBody>
                    <a:bodyPr/>
                    <a:lstStyle/>
                    <a:p>
                      <a:r>
                        <a:rPr lang="tr-TR" sz="2600">
                          <a:effectLst/>
                        </a:rPr>
                        <a:t>3,000,164</a:t>
                      </a:r>
                    </a:p>
                  </a:txBody>
                  <a:tcPr marL="13518" marR="13518" marT="13518" marB="13518" anchor="ctr"/>
                </a:tc>
                <a:tc>
                  <a:txBody>
                    <a:bodyPr/>
                    <a:lstStyle/>
                    <a:p>
                      <a:r>
                        <a:rPr lang="tr-TR" sz="2600">
                          <a:effectLst/>
                        </a:rPr>
                        <a:t>% 0.5</a:t>
                      </a:r>
                    </a:p>
                  </a:txBody>
                  <a:tcPr marL="13518" marR="13518" marT="13518" marB="13518" anchor="ctr"/>
                </a:tc>
                <a:tc>
                  <a:txBody>
                    <a:bodyPr/>
                    <a:lstStyle/>
                    <a:p>
                      <a:r>
                        <a:rPr lang="tr-TR" sz="2600">
                          <a:effectLst/>
                        </a:rPr>
                        <a:t>500 US$</a:t>
                      </a:r>
                    </a:p>
                  </a:txBody>
                  <a:tcPr marL="13518" marR="13518" marT="13518" marB="13518" anchor="ctr"/>
                </a:tc>
                <a:tc>
                  <a:txBody>
                    <a:bodyPr/>
                    <a:lstStyle/>
                    <a:p>
                      <a:r>
                        <a:rPr lang="tr-TR" sz="2600">
                          <a:effectLst/>
                        </a:rPr>
                        <a:t> UTB</a:t>
                      </a:r>
                    </a:p>
                  </a:txBody>
                  <a:tcPr marL="13518" marR="13518" marT="13518" marB="13518" anchor="ctr"/>
                </a:tc>
                <a:extLst>
                  <a:ext uri="{0D108BD9-81ED-4DB2-BD59-A6C34878D82A}">
                    <a16:rowId xmlns:a16="http://schemas.microsoft.com/office/drawing/2014/main" xmlns="" val="976972393"/>
                  </a:ext>
                </a:extLst>
              </a:tr>
              <a:tr h="460437">
                <a:tc>
                  <a:txBody>
                    <a:bodyPr/>
                    <a:lstStyle/>
                    <a:p>
                      <a:r>
                        <a:rPr lang="tr-TR" sz="2600">
                          <a:effectLst/>
                        </a:rPr>
                        <a:t>2006</a:t>
                      </a:r>
                    </a:p>
                  </a:txBody>
                  <a:tcPr marL="13518" marR="13518" marT="13518" marB="13518" anchor="ctr"/>
                </a:tc>
                <a:tc>
                  <a:txBody>
                    <a:bodyPr/>
                    <a:lstStyle/>
                    <a:p>
                      <a:r>
                        <a:rPr lang="tr-TR" sz="2600">
                          <a:effectLst/>
                        </a:rPr>
                        <a:t>161,000</a:t>
                      </a:r>
                    </a:p>
                  </a:txBody>
                  <a:tcPr marL="13518" marR="13518" marT="13518" marB="13518" anchor="ctr"/>
                </a:tc>
                <a:tc>
                  <a:txBody>
                    <a:bodyPr/>
                    <a:lstStyle/>
                    <a:p>
                      <a:r>
                        <a:rPr lang="tr-TR" sz="2600">
                          <a:effectLst/>
                        </a:rPr>
                        <a:t>2,950,060</a:t>
                      </a:r>
                    </a:p>
                  </a:txBody>
                  <a:tcPr marL="13518" marR="13518" marT="13518" marB="13518" anchor="ctr"/>
                </a:tc>
                <a:tc>
                  <a:txBody>
                    <a:bodyPr/>
                    <a:lstStyle/>
                    <a:p>
                      <a:r>
                        <a:rPr lang="tr-TR" sz="2600">
                          <a:effectLst/>
                        </a:rPr>
                        <a:t>% 5.5</a:t>
                      </a:r>
                    </a:p>
                  </a:txBody>
                  <a:tcPr marL="13518" marR="13518" marT="13518" marB="13518" anchor="ctr"/>
                </a:tc>
                <a:tc>
                  <a:txBody>
                    <a:bodyPr/>
                    <a:lstStyle/>
                    <a:p>
                      <a:r>
                        <a:rPr lang="tr-TR" sz="2600">
                          <a:effectLst/>
                        </a:rPr>
                        <a:t>2,853 US$</a:t>
                      </a:r>
                    </a:p>
                  </a:txBody>
                  <a:tcPr marL="13518" marR="13518" marT="13518" marB="13518" anchor="ctr"/>
                </a:tc>
                <a:tc>
                  <a:txBody>
                    <a:bodyPr/>
                    <a:lstStyle/>
                    <a:p>
                      <a:r>
                        <a:rPr lang="tr-TR" sz="2600">
                          <a:effectLst/>
                        </a:rPr>
                        <a:t> UTB</a:t>
                      </a:r>
                    </a:p>
                  </a:txBody>
                  <a:tcPr marL="13518" marR="13518" marT="13518" marB="13518" anchor="ctr"/>
                </a:tc>
                <a:extLst>
                  <a:ext uri="{0D108BD9-81ED-4DB2-BD59-A6C34878D82A}">
                    <a16:rowId xmlns:a16="http://schemas.microsoft.com/office/drawing/2014/main" xmlns="" val="3249031231"/>
                  </a:ext>
                </a:extLst>
              </a:tr>
              <a:tr h="460437">
                <a:tc>
                  <a:txBody>
                    <a:bodyPr/>
                    <a:lstStyle/>
                    <a:p>
                      <a:r>
                        <a:rPr lang="tr-TR" sz="2600">
                          <a:effectLst/>
                        </a:rPr>
                        <a:t>2008</a:t>
                      </a:r>
                    </a:p>
                  </a:txBody>
                  <a:tcPr marL="13518" marR="13518" marT="13518" marB="13518" anchor="ctr"/>
                </a:tc>
                <a:tc>
                  <a:txBody>
                    <a:bodyPr/>
                    <a:lstStyle/>
                    <a:p>
                      <a:r>
                        <a:rPr lang="tr-TR" sz="2600">
                          <a:effectLst/>
                        </a:rPr>
                        <a:t>172,800</a:t>
                      </a:r>
                    </a:p>
                  </a:txBody>
                  <a:tcPr marL="13518" marR="13518" marT="13518" marB="13518" anchor="ctr"/>
                </a:tc>
                <a:tc>
                  <a:txBody>
                    <a:bodyPr/>
                    <a:lstStyle/>
                    <a:p>
                      <a:r>
                        <a:rPr lang="tr-TR" sz="2600">
                          <a:effectLst/>
                        </a:rPr>
                        <a:t>2,968,586</a:t>
                      </a:r>
                    </a:p>
                  </a:txBody>
                  <a:tcPr marL="13518" marR="13518" marT="13518" marB="13518" anchor="ctr"/>
                </a:tc>
                <a:tc>
                  <a:txBody>
                    <a:bodyPr/>
                    <a:lstStyle/>
                    <a:p>
                      <a:r>
                        <a:rPr lang="tr-TR" sz="2600">
                          <a:effectLst/>
                        </a:rPr>
                        <a:t>% 5.8</a:t>
                      </a:r>
                    </a:p>
                  </a:txBody>
                  <a:tcPr marL="13518" marR="13518" marT="13518" marB="13518" anchor="ctr"/>
                </a:tc>
                <a:tc>
                  <a:txBody>
                    <a:bodyPr/>
                    <a:lstStyle/>
                    <a:p>
                      <a:r>
                        <a:rPr lang="tr-TR" sz="2600">
                          <a:effectLst/>
                        </a:rPr>
                        <a:t>3,685 US$</a:t>
                      </a:r>
                    </a:p>
                  </a:txBody>
                  <a:tcPr marL="13518" marR="13518" marT="13518" marB="13518" anchor="ctr"/>
                </a:tc>
                <a:tc>
                  <a:txBody>
                    <a:bodyPr/>
                    <a:lstStyle/>
                    <a:p>
                      <a:r>
                        <a:rPr lang="tr-TR" sz="2600">
                          <a:effectLst/>
                        </a:rPr>
                        <a:t> UTB</a:t>
                      </a:r>
                    </a:p>
                  </a:txBody>
                  <a:tcPr marL="13518" marR="13518" marT="13518" marB="13518" anchor="ctr"/>
                </a:tc>
                <a:extLst>
                  <a:ext uri="{0D108BD9-81ED-4DB2-BD59-A6C34878D82A}">
                    <a16:rowId xmlns:a16="http://schemas.microsoft.com/office/drawing/2014/main" xmlns="" val="3423024255"/>
                  </a:ext>
                </a:extLst>
              </a:tr>
              <a:tr h="460437">
                <a:tc>
                  <a:txBody>
                    <a:bodyPr/>
                    <a:lstStyle/>
                    <a:p>
                      <a:r>
                        <a:rPr lang="tr-TR" sz="2600">
                          <a:effectLst/>
                        </a:rPr>
                        <a:t>2009</a:t>
                      </a:r>
                    </a:p>
                  </a:txBody>
                  <a:tcPr marL="13518" marR="13518" marT="13518" marB="13518" anchor="ctr"/>
                </a:tc>
                <a:tc>
                  <a:txBody>
                    <a:bodyPr/>
                    <a:lstStyle/>
                    <a:p>
                      <a:r>
                        <a:rPr lang="tr-TR" sz="2600">
                          <a:effectLst/>
                        </a:rPr>
                        <a:t>191,000</a:t>
                      </a:r>
                    </a:p>
                  </a:txBody>
                  <a:tcPr marL="13518" marR="13518" marT="13518" marB="13518" anchor="ctr"/>
                </a:tc>
                <a:tc>
                  <a:txBody>
                    <a:bodyPr/>
                    <a:lstStyle/>
                    <a:p>
                      <a:r>
                        <a:rPr lang="tr-TR" sz="2600">
                          <a:effectLst/>
                        </a:rPr>
                        <a:t>2,967,004</a:t>
                      </a:r>
                    </a:p>
                  </a:txBody>
                  <a:tcPr marL="13518" marR="13518" marT="13518" marB="13518" anchor="ctr"/>
                </a:tc>
                <a:tc>
                  <a:txBody>
                    <a:bodyPr/>
                    <a:lstStyle/>
                    <a:p>
                      <a:r>
                        <a:rPr lang="tr-TR" sz="2600">
                          <a:effectLst/>
                        </a:rPr>
                        <a:t>% 6.4</a:t>
                      </a:r>
                    </a:p>
                  </a:txBody>
                  <a:tcPr marL="13518" marR="13518" marT="13518" marB="13518" anchor="ctr"/>
                </a:tc>
                <a:tc>
                  <a:txBody>
                    <a:bodyPr/>
                    <a:lstStyle/>
                    <a:p>
                      <a:r>
                        <a:rPr lang="tr-TR" sz="2600">
                          <a:effectLst/>
                        </a:rPr>
                        <a:t>2,668 US$</a:t>
                      </a:r>
                    </a:p>
                  </a:txBody>
                  <a:tcPr marL="13518" marR="13518" marT="13518" marB="13518" anchor="ctr"/>
                </a:tc>
                <a:tc>
                  <a:txBody>
                    <a:bodyPr/>
                    <a:lstStyle/>
                    <a:p>
                      <a:r>
                        <a:rPr lang="tr-TR" sz="2600">
                          <a:effectLst/>
                        </a:rPr>
                        <a:t> UTB</a:t>
                      </a:r>
                    </a:p>
                  </a:txBody>
                  <a:tcPr marL="13518" marR="13518" marT="13518" marB="13518" anchor="ctr"/>
                </a:tc>
                <a:extLst>
                  <a:ext uri="{0D108BD9-81ED-4DB2-BD59-A6C34878D82A}">
                    <a16:rowId xmlns:a16="http://schemas.microsoft.com/office/drawing/2014/main" xmlns="" val="1636511435"/>
                  </a:ext>
                </a:extLst>
              </a:tr>
              <a:tr h="460437">
                <a:tc>
                  <a:txBody>
                    <a:bodyPr/>
                    <a:lstStyle/>
                    <a:p>
                      <a:r>
                        <a:rPr lang="tr-TR" sz="2600">
                          <a:effectLst/>
                        </a:rPr>
                        <a:t>2010</a:t>
                      </a:r>
                    </a:p>
                  </a:txBody>
                  <a:tcPr marL="13518" marR="13518" marT="13518" marB="13518" anchor="ctr"/>
                </a:tc>
                <a:tc>
                  <a:txBody>
                    <a:bodyPr/>
                    <a:lstStyle/>
                    <a:p>
                      <a:r>
                        <a:rPr lang="tr-TR" sz="2600">
                          <a:effectLst/>
                        </a:rPr>
                        <a:t>1,396,550</a:t>
                      </a:r>
                    </a:p>
                  </a:txBody>
                  <a:tcPr marL="13518" marR="13518" marT="13518" marB="13518" anchor="ctr"/>
                </a:tc>
                <a:tc>
                  <a:txBody>
                    <a:bodyPr/>
                    <a:lstStyle/>
                    <a:p>
                      <a:r>
                        <a:rPr lang="tr-TR" sz="2600">
                          <a:effectLst/>
                        </a:rPr>
                        <a:t>2,966,802</a:t>
                      </a:r>
                    </a:p>
                  </a:txBody>
                  <a:tcPr marL="13518" marR="13518" marT="13518" marB="13518" anchor="ctr"/>
                </a:tc>
                <a:tc>
                  <a:txBody>
                    <a:bodyPr/>
                    <a:lstStyle/>
                    <a:p>
                      <a:r>
                        <a:rPr lang="tr-TR" sz="2600">
                          <a:effectLst/>
                        </a:rPr>
                        <a:t>% 47.1</a:t>
                      </a:r>
                    </a:p>
                  </a:txBody>
                  <a:tcPr marL="13518" marR="13518" marT="13518" marB="13518" anchor="ctr"/>
                </a:tc>
                <a:tc>
                  <a:txBody>
                    <a:bodyPr/>
                    <a:lstStyle/>
                    <a:p>
                      <a:r>
                        <a:rPr lang="tr-TR" sz="2600">
                          <a:effectLst/>
                        </a:rPr>
                        <a:t>2,506 US$</a:t>
                      </a:r>
                    </a:p>
                  </a:txBody>
                  <a:tcPr marL="13518" marR="13518" marT="13518" marB="13518" anchor="ctr"/>
                </a:tc>
                <a:tc>
                  <a:txBody>
                    <a:bodyPr/>
                    <a:lstStyle/>
                    <a:p>
                      <a:r>
                        <a:rPr lang="tr-TR" sz="2600">
                          <a:effectLst/>
                        </a:rPr>
                        <a:t> EC UHDK</a:t>
                      </a:r>
                    </a:p>
                  </a:txBody>
                  <a:tcPr marL="13518" marR="13518" marT="13518" marB="13518" anchor="ctr"/>
                </a:tc>
                <a:extLst>
                  <a:ext uri="{0D108BD9-81ED-4DB2-BD59-A6C34878D82A}">
                    <a16:rowId xmlns:a16="http://schemas.microsoft.com/office/drawing/2014/main" xmlns="" val="1084998956"/>
                  </a:ext>
                </a:extLst>
              </a:tr>
            </a:tbl>
          </a:graphicData>
        </a:graphic>
      </p:graphicFrame>
    </p:spTree>
    <p:extLst>
      <p:ext uri="{BB962C8B-B14F-4D97-AF65-F5344CB8AC3E}">
        <p14:creationId xmlns:p14="http://schemas.microsoft.com/office/powerpoint/2010/main" val="103694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xmlns="" id="{A56932E6-5BA9-4C85-82EA-A307011BB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6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Başlık 1">
            <a:extLst>
              <a:ext uri="{FF2B5EF4-FFF2-40B4-BE49-F238E27FC236}">
                <a16:creationId xmlns:a16="http://schemas.microsoft.com/office/drawing/2014/main" xmlns="" id="{C478234E-8DA4-474A-A52F-595153258254}"/>
              </a:ext>
            </a:extLst>
          </p:cNvPr>
          <p:cNvSpPr>
            <a:spLocks noGrp="1"/>
          </p:cNvSpPr>
          <p:nvPr>
            <p:ph type="title"/>
          </p:nvPr>
        </p:nvSpPr>
        <p:spPr>
          <a:xfrm>
            <a:off x="1198182" y="381000"/>
            <a:ext cx="10003218" cy="1600124"/>
          </a:xfrm>
        </p:spPr>
        <p:txBody>
          <a:bodyPr>
            <a:normAutofit/>
          </a:bodyPr>
          <a:lstStyle/>
          <a:p>
            <a:r>
              <a:rPr lang="tr-TR">
                <a:solidFill>
                  <a:srgbClr val="FFFFFF"/>
                </a:solidFill>
                <a:ea typeface="+mj-lt"/>
                <a:cs typeface="+mj-lt"/>
              </a:rPr>
              <a:t>Türkiye’de Nüfusa Göre İnternet Kullanımı</a:t>
            </a:r>
            <a:endParaRPr lang="tr-TR">
              <a:solidFill>
                <a:srgbClr val="FFFFFF"/>
              </a:solidFill>
            </a:endParaRPr>
          </a:p>
        </p:txBody>
      </p:sp>
      <p:graphicFrame>
        <p:nvGraphicFramePr>
          <p:cNvPr id="5" name="İçerik Yer Tutucusu 4">
            <a:extLst>
              <a:ext uri="{FF2B5EF4-FFF2-40B4-BE49-F238E27FC236}">
                <a16:creationId xmlns:a16="http://schemas.microsoft.com/office/drawing/2014/main" xmlns="" id="{D2CEB913-2ACB-4EFB-9819-D367A8F8D6A6}"/>
              </a:ext>
            </a:extLst>
          </p:cNvPr>
          <p:cNvGraphicFramePr>
            <a:graphicFrameLocks noGrp="1"/>
          </p:cNvGraphicFramePr>
          <p:nvPr>
            <p:ph idx="1"/>
          </p:nvPr>
        </p:nvGraphicFramePr>
        <p:xfrm>
          <a:off x="838200" y="2919539"/>
          <a:ext cx="10515603" cy="2852487"/>
        </p:xfrm>
        <a:graphic>
          <a:graphicData uri="http://schemas.openxmlformats.org/drawingml/2006/table">
            <a:tbl>
              <a:tblPr firstRow="1" bandRow="1">
                <a:tableStyleId>{5C22544A-7EE6-4342-B048-85BDC9FD1C3A}</a:tableStyleId>
              </a:tblPr>
              <a:tblGrid>
                <a:gridCol w="977189">
                  <a:extLst>
                    <a:ext uri="{9D8B030D-6E8A-4147-A177-3AD203B41FA5}">
                      <a16:colId xmlns:a16="http://schemas.microsoft.com/office/drawing/2014/main" xmlns="" val="2700509170"/>
                    </a:ext>
                  </a:extLst>
                </a:gridCol>
                <a:gridCol w="1918603">
                  <a:extLst>
                    <a:ext uri="{9D8B030D-6E8A-4147-A177-3AD203B41FA5}">
                      <a16:colId xmlns:a16="http://schemas.microsoft.com/office/drawing/2014/main" xmlns="" val="4228371969"/>
                    </a:ext>
                  </a:extLst>
                </a:gridCol>
                <a:gridCol w="1918603">
                  <a:extLst>
                    <a:ext uri="{9D8B030D-6E8A-4147-A177-3AD203B41FA5}">
                      <a16:colId xmlns:a16="http://schemas.microsoft.com/office/drawing/2014/main" xmlns="" val="1794006762"/>
                    </a:ext>
                  </a:extLst>
                </a:gridCol>
                <a:gridCol w="1485553">
                  <a:extLst>
                    <a:ext uri="{9D8B030D-6E8A-4147-A177-3AD203B41FA5}">
                      <a16:colId xmlns:a16="http://schemas.microsoft.com/office/drawing/2014/main" xmlns="" val="3392822963"/>
                    </a:ext>
                  </a:extLst>
                </a:gridCol>
                <a:gridCol w="4215655">
                  <a:extLst>
                    <a:ext uri="{9D8B030D-6E8A-4147-A177-3AD203B41FA5}">
                      <a16:colId xmlns:a16="http://schemas.microsoft.com/office/drawing/2014/main" xmlns="" val="3951983358"/>
                    </a:ext>
                  </a:extLst>
                </a:gridCol>
              </a:tblGrid>
              <a:tr h="895851">
                <a:tc>
                  <a:txBody>
                    <a:bodyPr/>
                    <a:lstStyle/>
                    <a:p>
                      <a:r>
                        <a:rPr lang="tr-TR" sz="2700">
                          <a:effectLst/>
                        </a:rPr>
                        <a:t>Yıl</a:t>
                      </a:r>
                    </a:p>
                  </a:txBody>
                  <a:tcPr marL="14121" marR="14121" marT="14121" marB="14121" anchor="ctr"/>
                </a:tc>
                <a:tc>
                  <a:txBody>
                    <a:bodyPr/>
                    <a:lstStyle/>
                    <a:p>
                      <a:r>
                        <a:rPr lang="tr-TR" sz="2700">
                          <a:effectLst/>
                        </a:rPr>
                        <a:t>Kullanıcı</a:t>
                      </a:r>
                    </a:p>
                  </a:txBody>
                  <a:tcPr marL="14121" marR="14121" marT="14121" marB="14121" anchor="ctr"/>
                </a:tc>
                <a:tc>
                  <a:txBody>
                    <a:bodyPr/>
                    <a:lstStyle/>
                    <a:p>
                      <a:r>
                        <a:rPr lang="tr-TR" sz="2700">
                          <a:effectLst/>
                        </a:rPr>
                        <a:t>Nüfus</a:t>
                      </a:r>
                    </a:p>
                  </a:txBody>
                  <a:tcPr marL="14121" marR="14121" marT="14121" marB="14121" anchor="ctr"/>
                </a:tc>
                <a:tc>
                  <a:txBody>
                    <a:bodyPr/>
                    <a:lstStyle/>
                    <a:p>
                      <a:r>
                        <a:rPr lang="tr-TR" sz="2700">
                          <a:effectLst/>
                        </a:rPr>
                        <a:t>Nüfusun %</a:t>
                      </a:r>
                    </a:p>
                  </a:txBody>
                  <a:tcPr marL="14121" marR="14121" marT="14121" marB="14121" anchor="ctr"/>
                </a:tc>
                <a:tc>
                  <a:txBody>
                    <a:bodyPr/>
                    <a:lstStyle/>
                    <a:p>
                      <a:r>
                        <a:rPr lang="tr-TR" sz="2700">
                          <a:effectLst/>
                        </a:rPr>
                        <a:t>Bilgi Kaynağı</a:t>
                      </a:r>
                    </a:p>
                  </a:txBody>
                  <a:tcPr marL="14121" marR="14121" marT="14121" marB="14121" anchor="ctr"/>
                </a:tc>
                <a:extLst>
                  <a:ext uri="{0D108BD9-81ED-4DB2-BD59-A6C34878D82A}">
                    <a16:rowId xmlns:a16="http://schemas.microsoft.com/office/drawing/2014/main" xmlns="" val="3269122425"/>
                  </a:ext>
                </a:extLst>
              </a:tr>
              <a:tr h="489159">
                <a:tc>
                  <a:txBody>
                    <a:bodyPr/>
                    <a:lstStyle/>
                    <a:p>
                      <a:r>
                        <a:rPr lang="tr-TR" sz="2700">
                          <a:effectLst/>
                        </a:rPr>
                        <a:t>2000</a:t>
                      </a:r>
                    </a:p>
                  </a:txBody>
                  <a:tcPr marL="14121" marR="14121" marT="14121" marB="14121" anchor="ctr"/>
                </a:tc>
                <a:tc>
                  <a:txBody>
                    <a:bodyPr/>
                    <a:lstStyle/>
                    <a:p>
                      <a:r>
                        <a:rPr lang="tr-TR" sz="2700">
                          <a:effectLst/>
                        </a:rPr>
                        <a:t>2,000,000</a:t>
                      </a:r>
                    </a:p>
                  </a:txBody>
                  <a:tcPr marL="14121" marR="14121" marT="14121" marB="14121" anchor="ctr"/>
                </a:tc>
                <a:tc>
                  <a:txBody>
                    <a:bodyPr/>
                    <a:lstStyle/>
                    <a:p>
                      <a:r>
                        <a:rPr lang="tr-TR" sz="2700">
                          <a:effectLst/>
                        </a:rPr>
                        <a:t>70,140,900</a:t>
                      </a:r>
                    </a:p>
                  </a:txBody>
                  <a:tcPr marL="14121" marR="14121" marT="14121" marB="14121" anchor="ctr"/>
                </a:tc>
                <a:tc>
                  <a:txBody>
                    <a:bodyPr/>
                    <a:lstStyle/>
                    <a:p>
                      <a:r>
                        <a:rPr lang="tr-TR" sz="2700">
                          <a:effectLst/>
                        </a:rPr>
                        <a:t>% 2.9</a:t>
                      </a:r>
                    </a:p>
                  </a:txBody>
                  <a:tcPr marL="14121" marR="14121" marT="14121" marB="14121" anchor="ctr"/>
                </a:tc>
                <a:tc>
                  <a:txBody>
                    <a:bodyPr/>
                    <a:lstStyle/>
                    <a:p>
                      <a:r>
                        <a:rPr lang="tr-TR" sz="2700">
                          <a:effectLst/>
                        </a:rPr>
                        <a:t> UTB</a:t>
                      </a:r>
                    </a:p>
                  </a:txBody>
                  <a:tcPr marL="14121" marR="14121" marT="14121" marB="14121" anchor="ctr"/>
                </a:tc>
                <a:extLst>
                  <a:ext uri="{0D108BD9-81ED-4DB2-BD59-A6C34878D82A}">
                    <a16:rowId xmlns:a16="http://schemas.microsoft.com/office/drawing/2014/main" xmlns="" val="2571502809"/>
                  </a:ext>
                </a:extLst>
              </a:tr>
              <a:tr h="489159">
                <a:tc>
                  <a:txBody>
                    <a:bodyPr/>
                    <a:lstStyle/>
                    <a:p>
                      <a:r>
                        <a:rPr lang="tr-TR" sz="2700">
                          <a:effectLst/>
                        </a:rPr>
                        <a:t>2004</a:t>
                      </a:r>
                    </a:p>
                  </a:txBody>
                  <a:tcPr marL="14121" marR="14121" marT="14121" marB="14121" anchor="ctr"/>
                </a:tc>
                <a:tc>
                  <a:txBody>
                    <a:bodyPr/>
                    <a:lstStyle/>
                    <a:p>
                      <a:r>
                        <a:rPr lang="tr-TR" sz="2700">
                          <a:effectLst/>
                        </a:rPr>
                        <a:t>5,500,000</a:t>
                      </a:r>
                    </a:p>
                  </a:txBody>
                  <a:tcPr marL="14121" marR="14121" marT="14121" marB="14121" anchor="ctr"/>
                </a:tc>
                <a:tc>
                  <a:txBody>
                    <a:bodyPr/>
                    <a:lstStyle/>
                    <a:p>
                      <a:r>
                        <a:rPr lang="tr-TR" sz="2700">
                          <a:effectLst/>
                        </a:rPr>
                        <a:t>73,556,173</a:t>
                      </a:r>
                    </a:p>
                  </a:txBody>
                  <a:tcPr marL="14121" marR="14121" marT="14121" marB="14121" anchor="ctr"/>
                </a:tc>
                <a:tc>
                  <a:txBody>
                    <a:bodyPr/>
                    <a:lstStyle/>
                    <a:p>
                      <a:r>
                        <a:rPr lang="tr-TR" sz="2700">
                          <a:effectLst/>
                        </a:rPr>
                        <a:t>% 7.5</a:t>
                      </a:r>
                    </a:p>
                  </a:txBody>
                  <a:tcPr marL="14121" marR="14121" marT="14121" marB="14121" anchor="ctr"/>
                </a:tc>
                <a:tc>
                  <a:txBody>
                    <a:bodyPr/>
                    <a:lstStyle/>
                    <a:p>
                      <a:r>
                        <a:rPr lang="tr-TR" sz="2700">
                          <a:effectLst/>
                        </a:rPr>
                        <a:t> UTB</a:t>
                      </a:r>
                    </a:p>
                  </a:txBody>
                  <a:tcPr marL="14121" marR="14121" marT="14121" marB="14121" anchor="ctr"/>
                </a:tc>
                <a:extLst>
                  <a:ext uri="{0D108BD9-81ED-4DB2-BD59-A6C34878D82A}">
                    <a16:rowId xmlns:a16="http://schemas.microsoft.com/office/drawing/2014/main" xmlns="" val="1119842704"/>
                  </a:ext>
                </a:extLst>
              </a:tr>
              <a:tr h="489159">
                <a:tc>
                  <a:txBody>
                    <a:bodyPr/>
                    <a:lstStyle/>
                    <a:p>
                      <a:r>
                        <a:rPr lang="tr-TR" sz="2700">
                          <a:effectLst/>
                        </a:rPr>
                        <a:t>2006</a:t>
                      </a:r>
                    </a:p>
                  </a:txBody>
                  <a:tcPr marL="14121" marR="14121" marT="14121" marB="14121" anchor="ctr"/>
                </a:tc>
                <a:tc>
                  <a:txBody>
                    <a:bodyPr/>
                    <a:lstStyle/>
                    <a:p>
                      <a:r>
                        <a:rPr lang="tr-TR" sz="2700">
                          <a:effectLst/>
                        </a:rPr>
                        <a:t>10,220,000</a:t>
                      </a:r>
                    </a:p>
                  </a:txBody>
                  <a:tcPr marL="14121" marR="14121" marT="14121" marB="14121" anchor="ctr"/>
                </a:tc>
                <a:tc>
                  <a:txBody>
                    <a:bodyPr/>
                    <a:lstStyle/>
                    <a:p>
                      <a:r>
                        <a:rPr lang="tr-TR" sz="2700">
                          <a:effectLst/>
                        </a:rPr>
                        <a:t>74,709,412</a:t>
                      </a:r>
                    </a:p>
                  </a:txBody>
                  <a:tcPr marL="14121" marR="14121" marT="14121" marB="14121" anchor="ctr"/>
                </a:tc>
                <a:tc>
                  <a:txBody>
                    <a:bodyPr/>
                    <a:lstStyle/>
                    <a:p>
                      <a:r>
                        <a:rPr lang="tr-TR" sz="2700">
                          <a:effectLst/>
                        </a:rPr>
                        <a:t>% 13.9</a:t>
                      </a:r>
                    </a:p>
                  </a:txBody>
                  <a:tcPr marL="14121" marR="14121" marT="14121" marB="14121" anchor="ctr"/>
                </a:tc>
                <a:tc>
                  <a:txBody>
                    <a:bodyPr/>
                    <a:lstStyle/>
                    <a:p>
                      <a:r>
                        <a:rPr lang="tr-TR" sz="2700">
                          <a:effectLst/>
                        </a:rPr>
                        <a:t>Bilgisayar Endüstrisi Yıllığı</a:t>
                      </a:r>
                    </a:p>
                  </a:txBody>
                  <a:tcPr marL="14121" marR="14121" marT="14121" marB="14121" anchor="ctr"/>
                </a:tc>
                <a:extLst>
                  <a:ext uri="{0D108BD9-81ED-4DB2-BD59-A6C34878D82A}">
                    <a16:rowId xmlns:a16="http://schemas.microsoft.com/office/drawing/2014/main" xmlns="" val="2341995927"/>
                  </a:ext>
                </a:extLst>
              </a:tr>
              <a:tr h="489159">
                <a:tc>
                  <a:txBody>
                    <a:bodyPr/>
                    <a:lstStyle/>
                    <a:p>
                      <a:r>
                        <a:rPr lang="tr-TR" sz="2700">
                          <a:effectLst/>
                        </a:rPr>
                        <a:t>2010</a:t>
                      </a:r>
                    </a:p>
                  </a:txBody>
                  <a:tcPr marL="14121" marR="14121" marT="14121" marB="14121" anchor="ctr"/>
                </a:tc>
                <a:tc>
                  <a:txBody>
                    <a:bodyPr/>
                    <a:lstStyle/>
                    <a:p>
                      <a:r>
                        <a:rPr lang="tr-TR" sz="2700">
                          <a:effectLst/>
                        </a:rPr>
                        <a:t>35,000,000</a:t>
                      </a:r>
                    </a:p>
                  </a:txBody>
                  <a:tcPr marL="14121" marR="14121" marT="14121" marB="14121" anchor="ctr"/>
                </a:tc>
                <a:tc>
                  <a:txBody>
                    <a:bodyPr/>
                    <a:lstStyle/>
                    <a:p>
                      <a:r>
                        <a:rPr lang="tr-TR" sz="2700">
                          <a:effectLst/>
                        </a:rPr>
                        <a:t>77,804,122</a:t>
                      </a:r>
                    </a:p>
                  </a:txBody>
                  <a:tcPr marL="14121" marR="14121" marT="14121" marB="14121" anchor="ctr"/>
                </a:tc>
                <a:tc>
                  <a:txBody>
                    <a:bodyPr/>
                    <a:lstStyle/>
                    <a:p>
                      <a:r>
                        <a:rPr lang="tr-TR" sz="2700">
                          <a:effectLst/>
                        </a:rPr>
                        <a:t>% 45.0</a:t>
                      </a:r>
                    </a:p>
                  </a:txBody>
                  <a:tcPr marL="14121" marR="14121" marT="14121" marB="14121" anchor="ctr"/>
                </a:tc>
                <a:tc>
                  <a:txBody>
                    <a:bodyPr/>
                    <a:lstStyle/>
                    <a:p>
                      <a:r>
                        <a:rPr lang="tr-TR" sz="2700">
                          <a:effectLst/>
                        </a:rPr>
                        <a:t>Bilgisayar Endüstrisi Yıllığı</a:t>
                      </a:r>
                    </a:p>
                  </a:txBody>
                  <a:tcPr marL="14121" marR="14121" marT="14121" marB="14121" anchor="ctr"/>
                </a:tc>
                <a:extLst>
                  <a:ext uri="{0D108BD9-81ED-4DB2-BD59-A6C34878D82A}">
                    <a16:rowId xmlns:a16="http://schemas.microsoft.com/office/drawing/2014/main" xmlns="" val="3916974772"/>
                  </a:ext>
                </a:extLst>
              </a:tr>
            </a:tbl>
          </a:graphicData>
        </a:graphic>
      </p:graphicFrame>
    </p:spTree>
    <p:extLst>
      <p:ext uri="{BB962C8B-B14F-4D97-AF65-F5344CB8AC3E}">
        <p14:creationId xmlns:p14="http://schemas.microsoft.com/office/powerpoint/2010/main" val="325194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xmlns="" id="{A56932E6-5BA9-4C85-82EA-A307011BB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6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Başlık 1">
            <a:extLst>
              <a:ext uri="{FF2B5EF4-FFF2-40B4-BE49-F238E27FC236}">
                <a16:creationId xmlns:a16="http://schemas.microsoft.com/office/drawing/2014/main" xmlns="" id="{C44DA540-0523-4628-A4DB-4A1A577CE61B}"/>
              </a:ext>
            </a:extLst>
          </p:cNvPr>
          <p:cNvSpPr>
            <a:spLocks noGrp="1"/>
          </p:cNvSpPr>
          <p:nvPr>
            <p:ph type="title"/>
          </p:nvPr>
        </p:nvSpPr>
        <p:spPr>
          <a:xfrm>
            <a:off x="1198182" y="381000"/>
            <a:ext cx="10003218" cy="1600124"/>
          </a:xfrm>
        </p:spPr>
        <p:txBody>
          <a:bodyPr>
            <a:normAutofit/>
          </a:bodyPr>
          <a:lstStyle/>
          <a:p>
            <a:r>
              <a:rPr lang="tr-TR">
                <a:solidFill>
                  <a:srgbClr val="FFFFFF"/>
                </a:solidFill>
                <a:ea typeface="+mj-lt"/>
                <a:cs typeface="+mj-lt"/>
              </a:rPr>
              <a:t>Türkiye ve Ermenistan’da Nüfusa göre Facebook Kullanımı</a:t>
            </a:r>
            <a:endParaRPr lang="tr-TR">
              <a:solidFill>
                <a:srgbClr val="FFFFFF"/>
              </a:solidFill>
            </a:endParaRPr>
          </a:p>
        </p:txBody>
      </p:sp>
      <p:graphicFrame>
        <p:nvGraphicFramePr>
          <p:cNvPr id="5" name="İçerik Yer Tutucusu 4">
            <a:extLst>
              <a:ext uri="{FF2B5EF4-FFF2-40B4-BE49-F238E27FC236}">
                <a16:creationId xmlns:a16="http://schemas.microsoft.com/office/drawing/2014/main" xmlns="" id="{B34E70C2-AF88-415D-830C-13D01C3C5CFB}"/>
              </a:ext>
            </a:extLst>
          </p:cNvPr>
          <p:cNvGraphicFramePr>
            <a:graphicFrameLocks noGrp="1"/>
          </p:cNvGraphicFramePr>
          <p:nvPr>
            <p:ph idx="1"/>
          </p:nvPr>
        </p:nvGraphicFramePr>
        <p:xfrm>
          <a:off x="838200" y="2723082"/>
          <a:ext cx="10515602" cy="3245400"/>
        </p:xfrm>
        <a:graphic>
          <a:graphicData uri="http://schemas.openxmlformats.org/drawingml/2006/table">
            <a:tbl>
              <a:tblPr firstRow="1" bandRow="1">
                <a:tableStyleId>{5C22544A-7EE6-4342-B048-85BDC9FD1C3A}</a:tableStyleId>
              </a:tblPr>
              <a:tblGrid>
                <a:gridCol w="2339579">
                  <a:extLst>
                    <a:ext uri="{9D8B030D-6E8A-4147-A177-3AD203B41FA5}">
                      <a16:colId xmlns:a16="http://schemas.microsoft.com/office/drawing/2014/main" xmlns="" val="2831185018"/>
                    </a:ext>
                  </a:extLst>
                </a:gridCol>
                <a:gridCol w="1748432">
                  <a:extLst>
                    <a:ext uri="{9D8B030D-6E8A-4147-A177-3AD203B41FA5}">
                      <a16:colId xmlns:a16="http://schemas.microsoft.com/office/drawing/2014/main" xmlns="" val="2756779165"/>
                    </a:ext>
                  </a:extLst>
                </a:gridCol>
                <a:gridCol w="2316843">
                  <a:extLst>
                    <a:ext uri="{9D8B030D-6E8A-4147-A177-3AD203B41FA5}">
                      <a16:colId xmlns:a16="http://schemas.microsoft.com/office/drawing/2014/main" xmlns="" val="1649791688"/>
                    </a:ext>
                  </a:extLst>
                </a:gridCol>
                <a:gridCol w="2316843">
                  <a:extLst>
                    <a:ext uri="{9D8B030D-6E8A-4147-A177-3AD203B41FA5}">
                      <a16:colId xmlns:a16="http://schemas.microsoft.com/office/drawing/2014/main" xmlns="" val="3090538718"/>
                    </a:ext>
                  </a:extLst>
                </a:gridCol>
                <a:gridCol w="1793905">
                  <a:extLst>
                    <a:ext uri="{9D8B030D-6E8A-4147-A177-3AD203B41FA5}">
                      <a16:colId xmlns:a16="http://schemas.microsoft.com/office/drawing/2014/main" xmlns="" val="2248231007"/>
                    </a:ext>
                  </a:extLst>
                </a:gridCol>
              </a:tblGrid>
              <a:tr h="1081800">
                <a:tc>
                  <a:txBody>
                    <a:bodyPr/>
                    <a:lstStyle/>
                    <a:p>
                      <a:r>
                        <a:rPr lang="tr-TR" sz="3200">
                          <a:effectLst/>
                        </a:rPr>
                        <a:t>Ülke</a:t>
                      </a:r>
                    </a:p>
                  </a:txBody>
                  <a:tcPr marL="17052" marR="17052" marT="17052" marB="17052" anchor="ctr"/>
                </a:tc>
                <a:tc>
                  <a:txBody>
                    <a:bodyPr/>
                    <a:lstStyle/>
                    <a:p>
                      <a:r>
                        <a:rPr lang="tr-TR" sz="3200">
                          <a:effectLst/>
                        </a:rPr>
                        <a:t>Yıl</a:t>
                      </a:r>
                    </a:p>
                  </a:txBody>
                  <a:tcPr marL="17052" marR="17052" marT="17052" marB="17052" anchor="ctr"/>
                </a:tc>
                <a:tc>
                  <a:txBody>
                    <a:bodyPr/>
                    <a:lstStyle/>
                    <a:p>
                      <a:r>
                        <a:rPr lang="tr-TR" sz="3200">
                          <a:effectLst/>
                        </a:rPr>
                        <a:t>Kullanıcı</a:t>
                      </a:r>
                    </a:p>
                  </a:txBody>
                  <a:tcPr marL="17052" marR="17052" marT="17052" marB="17052" anchor="ctr"/>
                </a:tc>
                <a:tc>
                  <a:txBody>
                    <a:bodyPr/>
                    <a:lstStyle/>
                    <a:p>
                      <a:r>
                        <a:rPr lang="tr-TR" sz="3200">
                          <a:effectLst/>
                        </a:rPr>
                        <a:t>Nüfus</a:t>
                      </a:r>
                    </a:p>
                  </a:txBody>
                  <a:tcPr marL="17052" marR="17052" marT="17052" marB="17052" anchor="ctr"/>
                </a:tc>
                <a:tc>
                  <a:txBody>
                    <a:bodyPr/>
                    <a:lstStyle/>
                    <a:p>
                      <a:r>
                        <a:rPr lang="tr-TR" sz="3200">
                          <a:effectLst/>
                        </a:rPr>
                        <a:t>Nüfusun %</a:t>
                      </a:r>
                    </a:p>
                  </a:txBody>
                  <a:tcPr marL="17052" marR="17052" marT="17052" marB="17052" anchor="ctr"/>
                </a:tc>
                <a:extLst>
                  <a:ext uri="{0D108BD9-81ED-4DB2-BD59-A6C34878D82A}">
                    <a16:rowId xmlns:a16="http://schemas.microsoft.com/office/drawing/2014/main" xmlns="" val="1825062992"/>
                  </a:ext>
                </a:extLst>
              </a:tr>
              <a:tr h="1081800">
                <a:tc>
                  <a:txBody>
                    <a:bodyPr/>
                    <a:lstStyle/>
                    <a:p>
                      <a:r>
                        <a:rPr lang="tr-TR" sz="3200">
                          <a:effectLst/>
                        </a:rPr>
                        <a:t>Ermenistan</a:t>
                      </a:r>
                    </a:p>
                  </a:txBody>
                  <a:tcPr marL="17052" marR="17052" marT="17052" marB="17052" anchor="ctr"/>
                </a:tc>
                <a:tc>
                  <a:txBody>
                    <a:bodyPr/>
                    <a:lstStyle/>
                    <a:p>
                      <a:r>
                        <a:rPr lang="tr-TR" sz="3200">
                          <a:effectLst/>
                        </a:rPr>
                        <a:t>Ağustos 2010</a:t>
                      </a:r>
                    </a:p>
                  </a:txBody>
                  <a:tcPr marL="17052" marR="17052" marT="17052" marB="17052" anchor="ctr"/>
                </a:tc>
                <a:tc>
                  <a:txBody>
                    <a:bodyPr/>
                    <a:lstStyle/>
                    <a:p>
                      <a:r>
                        <a:rPr lang="tr-TR" sz="3200">
                          <a:effectLst/>
                        </a:rPr>
                        <a:t>76.700</a:t>
                      </a:r>
                    </a:p>
                  </a:txBody>
                  <a:tcPr marL="17052" marR="17052" marT="17052" marB="17052" anchor="ctr"/>
                </a:tc>
                <a:tc>
                  <a:txBody>
                    <a:bodyPr/>
                    <a:lstStyle/>
                    <a:p>
                      <a:r>
                        <a:rPr lang="tr-TR" sz="3200">
                          <a:effectLst/>
                        </a:rPr>
                        <a:t>2.966.802</a:t>
                      </a:r>
                    </a:p>
                  </a:txBody>
                  <a:tcPr marL="17052" marR="17052" marT="17052" marB="17052" anchor="ctr"/>
                </a:tc>
                <a:tc>
                  <a:txBody>
                    <a:bodyPr/>
                    <a:lstStyle/>
                    <a:p>
                      <a:r>
                        <a:rPr lang="tr-TR" sz="3200">
                          <a:effectLst/>
                        </a:rPr>
                        <a:t>% 2.6</a:t>
                      </a:r>
                    </a:p>
                  </a:txBody>
                  <a:tcPr marL="17052" marR="17052" marT="17052" marB="17052" anchor="ctr"/>
                </a:tc>
                <a:extLst>
                  <a:ext uri="{0D108BD9-81ED-4DB2-BD59-A6C34878D82A}">
                    <a16:rowId xmlns:a16="http://schemas.microsoft.com/office/drawing/2014/main" xmlns="" val="1454990138"/>
                  </a:ext>
                </a:extLst>
              </a:tr>
              <a:tr h="1081800">
                <a:tc>
                  <a:txBody>
                    <a:bodyPr/>
                    <a:lstStyle/>
                    <a:p>
                      <a:r>
                        <a:rPr lang="tr-TR" sz="3200">
                          <a:effectLst/>
                        </a:rPr>
                        <a:t>Türkiye</a:t>
                      </a:r>
                    </a:p>
                  </a:txBody>
                  <a:tcPr marL="17052" marR="17052" marT="17052" marB="17052" anchor="ctr"/>
                </a:tc>
                <a:tc>
                  <a:txBody>
                    <a:bodyPr/>
                    <a:lstStyle/>
                    <a:p>
                      <a:r>
                        <a:rPr lang="tr-TR" sz="3200">
                          <a:effectLst/>
                        </a:rPr>
                        <a:t>Haziran 2010</a:t>
                      </a:r>
                    </a:p>
                  </a:txBody>
                  <a:tcPr marL="17052" marR="17052" marT="17052" marB="17052" anchor="ctr"/>
                </a:tc>
                <a:tc>
                  <a:txBody>
                    <a:bodyPr/>
                    <a:lstStyle/>
                    <a:p>
                      <a:r>
                        <a:rPr lang="tr-TR" sz="3200">
                          <a:effectLst/>
                        </a:rPr>
                        <a:t>23.516.140</a:t>
                      </a:r>
                    </a:p>
                  </a:txBody>
                  <a:tcPr marL="17052" marR="17052" marT="17052" marB="17052" anchor="ctr"/>
                </a:tc>
                <a:tc>
                  <a:txBody>
                    <a:bodyPr/>
                    <a:lstStyle/>
                    <a:p>
                      <a:r>
                        <a:rPr lang="tr-TR" sz="3200">
                          <a:effectLst/>
                        </a:rPr>
                        <a:t>77,804,122</a:t>
                      </a:r>
                    </a:p>
                  </a:txBody>
                  <a:tcPr marL="17052" marR="17052" marT="17052" marB="17052" anchor="ctr"/>
                </a:tc>
                <a:tc>
                  <a:txBody>
                    <a:bodyPr/>
                    <a:lstStyle/>
                    <a:p>
                      <a:r>
                        <a:rPr lang="tr-TR" sz="3200">
                          <a:effectLst/>
                        </a:rPr>
                        <a:t>%30.2</a:t>
                      </a:r>
                    </a:p>
                  </a:txBody>
                  <a:tcPr marL="17052" marR="17052" marT="17052" marB="17052" anchor="ctr"/>
                </a:tc>
                <a:extLst>
                  <a:ext uri="{0D108BD9-81ED-4DB2-BD59-A6C34878D82A}">
                    <a16:rowId xmlns:a16="http://schemas.microsoft.com/office/drawing/2014/main" xmlns="" val="1114909047"/>
                  </a:ext>
                </a:extLst>
              </a:tr>
            </a:tbl>
          </a:graphicData>
        </a:graphic>
      </p:graphicFrame>
    </p:spTree>
    <p:extLst>
      <p:ext uri="{BB962C8B-B14F-4D97-AF65-F5344CB8AC3E}">
        <p14:creationId xmlns:p14="http://schemas.microsoft.com/office/powerpoint/2010/main" val="17874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E644DE9-8D09-43E2-BA69-F57482CFC9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6C23C919-B32E-40FF-B3D8-631316E84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Yeşil ağ ve düğümlerden oluşan soyut arka plan">
            <a:extLst>
              <a:ext uri="{FF2B5EF4-FFF2-40B4-BE49-F238E27FC236}">
                <a16:creationId xmlns:a16="http://schemas.microsoft.com/office/drawing/2014/main" xmlns="" id="{E93A73CC-0FE9-4F3F-A9CD-FAB5BE2C04FF}"/>
              </a:ext>
            </a:extLst>
          </p:cNvPr>
          <p:cNvPicPr>
            <a:picLocks noChangeAspect="1"/>
          </p:cNvPicPr>
          <p:nvPr/>
        </p:nvPicPr>
        <p:blipFill rotWithShape="1">
          <a:blip r:embed="rId2">
            <a:alphaModFix amt="60000"/>
          </a:blip>
          <a:srcRect t="202" r="-2" b="15418"/>
          <a:stretch/>
        </p:blipFill>
        <p:spPr>
          <a:xfrm>
            <a:off x="20" y="10"/>
            <a:ext cx="12191980" cy="6856614"/>
          </a:xfrm>
          <a:prstGeom prst="rect">
            <a:avLst/>
          </a:prstGeom>
        </p:spPr>
      </p:pic>
      <p:grpSp>
        <p:nvGrpSpPr>
          <p:cNvPr id="12" name="Group 11">
            <a:extLst>
              <a:ext uri="{FF2B5EF4-FFF2-40B4-BE49-F238E27FC236}">
                <a16:creationId xmlns:a16="http://schemas.microsoft.com/office/drawing/2014/main" xmlns="" id="{5EDAD761-2CF4-463A-AD87-1D4E8549D7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3" name="Picture 12">
              <a:extLst>
                <a:ext uri="{FF2B5EF4-FFF2-40B4-BE49-F238E27FC236}">
                  <a16:creationId xmlns:a16="http://schemas.microsoft.com/office/drawing/2014/main" xmlns="" id="{D9DF7D3C-2892-4632-9E66-4D1E023A00E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xmlns="" id="{3D2FAD08-001D-4400-AF80-51C864EF74F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Başlık 1">
            <a:extLst>
              <a:ext uri="{FF2B5EF4-FFF2-40B4-BE49-F238E27FC236}">
                <a16:creationId xmlns:a16="http://schemas.microsoft.com/office/drawing/2014/main" xmlns="" id="{6934C3AA-28EA-43B6-9371-5A8FFAA67776}"/>
              </a:ext>
            </a:extLst>
          </p:cNvPr>
          <p:cNvSpPr>
            <a:spLocks noGrp="1"/>
          </p:cNvSpPr>
          <p:nvPr>
            <p:ph type="ctrTitle"/>
          </p:nvPr>
        </p:nvSpPr>
        <p:spPr>
          <a:xfrm>
            <a:off x="838200" y="740211"/>
            <a:ext cx="7530685" cy="3163864"/>
          </a:xfrm>
        </p:spPr>
        <p:txBody>
          <a:bodyPr>
            <a:normAutofit/>
          </a:bodyPr>
          <a:lstStyle/>
          <a:p>
            <a:pPr algn="l"/>
            <a:r>
              <a:rPr lang="tr-TR" sz="5200" b="1">
                <a:solidFill>
                  <a:srgbClr val="FFFFFF"/>
                </a:solidFill>
                <a:ea typeface="+mj-lt"/>
                <a:cs typeface="+mj-lt"/>
              </a:rPr>
              <a:t>İNTERNET GAZETECİLİĞİ</a:t>
            </a:r>
            <a:r>
              <a:rPr lang="tr-TR" sz="5200">
                <a:solidFill>
                  <a:srgbClr val="FFFFFF"/>
                </a:solidFill>
                <a:ea typeface="+mj-lt"/>
                <a:cs typeface="+mj-lt"/>
              </a:rPr>
              <a:t> </a:t>
            </a:r>
            <a:endParaRPr lang="tr-TR" sz="5200">
              <a:solidFill>
                <a:srgbClr val="FFFFFF"/>
              </a:solidFill>
            </a:endParaRPr>
          </a:p>
        </p:txBody>
      </p:sp>
    </p:spTree>
    <p:extLst>
      <p:ext uri="{BB962C8B-B14F-4D97-AF65-F5344CB8AC3E}">
        <p14:creationId xmlns:p14="http://schemas.microsoft.com/office/powerpoint/2010/main" val="99066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xmlns="" id="{81CEA74C-CBBD-404F-A01A-162C8F856C73}"/>
              </a:ext>
            </a:extLst>
          </p:cNvPr>
          <p:cNvPicPr>
            <a:picLocks noChangeAspect="1"/>
          </p:cNvPicPr>
          <p:nvPr/>
        </p:nvPicPr>
        <p:blipFill rotWithShape="1">
          <a:blip r:embed="rId2">
            <a:alphaModFix amt="60000"/>
          </a:blip>
          <a:srcRect t="41063" r="-1" b="2684"/>
          <a:stretch/>
        </p:blipFill>
        <p:spPr>
          <a:xfrm>
            <a:off x="3048" y="10"/>
            <a:ext cx="12188952" cy="6856614"/>
          </a:xfrm>
          <a:prstGeom prst="rect">
            <a:avLst/>
          </a:prstGeom>
        </p:spPr>
      </p:pic>
      <p:grpSp>
        <p:nvGrpSpPr>
          <p:cNvPr id="20" name="Group 19">
            <a:extLst>
              <a:ext uri="{FF2B5EF4-FFF2-40B4-BE49-F238E27FC236}">
                <a16:creationId xmlns:a16="http://schemas.microsoft.com/office/drawing/2014/main" xmlns="" id="{B9632603-447F-4389-863D-9820DB9915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6951981" y="0"/>
            <a:ext cx="5236971" cy="6858001"/>
            <a:chOff x="6951981" y="0"/>
            <a:chExt cx="5236971" cy="6858001"/>
          </a:xfrm>
        </p:grpSpPr>
        <p:pic>
          <p:nvPicPr>
            <p:cNvPr id="21" name="Picture 20">
              <a:extLst>
                <a:ext uri="{FF2B5EF4-FFF2-40B4-BE49-F238E27FC236}">
                  <a16:creationId xmlns:a16="http://schemas.microsoft.com/office/drawing/2014/main" xmlns="" id="{354F4BB5-9639-4525-A748-2B2D8FDB107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22" name="Picture 21">
              <a:extLst>
                <a:ext uri="{FF2B5EF4-FFF2-40B4-BE49-F238E27FC236}">
                  <a16:creationId xmlns:a16="http://schemas.microsoft.com/office/drawing/2014/main" xmlns="" id="{4D9AF55E-83EF-4A42-A236-590299A7B9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Alt Başlık 2">
            <a:extLst>
              <a:ext uri="{FF2B5EF4-FFF2-40B4-BE49-F238E27FC236}">
                <a16:creationId xmlns:a16="http://schemas.microsoft.com/office/drawing/2014/main" xmlns="" id="{C08B94F5-790E-43C0-87D2-67E4D3942540}"/>
              </a:ext>
            </a:extLst>
          </p:cNvPr>
          <p:cNvSpPr>
            <a:spLocks noGrp="1"/>
          </p:cNvSpPr>
          <p:nvPr>
            <p:ph type="subTitle" idx="1"/>
          </p:nvPr>
        </p:nvSpPr>
        <p:spPr>
          <a:xfrm>
            <a:off x="1218708" y="4069780"/>
            <a:ext cx="9781327" cy="2056617"/>
          </a:xfrm>
        </p:spPr>
        <p:txBody>
          <a:bodyPr vert="horz" lIns="91440" tIns="45720" rIns="91440" bIns="45720" rtlCol="0" anchor="t">
            <a:normAutofit fontScale="85000" lnSpcReduction="20000"/>
          </a:bodyPr>
          <a:lstStyle/>
          <a:p>
            <a:pPr>
              <a:lnSpc>
                <a:spcPct val="100000"/>
              </a:lnSpc>
            </a:pPr>
            <a:r>
              <a:rPr lang="tr-TR" sz="2800" dirty="0">
                <a:solidFill>
                  <a:srgbClr val="FFFFFF"/>
                </a:solidFill>
                <a:latin typeface="Times New Roman"/>
                <a:ea typeface="+mn-lt"/>
                <a:cs typeface="+mn-lt"/>
              </a:rPr>
              <a:t>İnternet haberciliğinin kökeninin, televizyondaki </a:t>
            </a:r>
            <a:r>
              <a:rPr lang="tr-TR" sz="2800" dirty="0" err="1">
                <a:solidFill>
                  <a:srgbClr val="FFFFFF"/>
                </a:solidFill>
                <a:latin typeface="Times New Roman"/>
                <a:ea typeface="+mn-lt"/>
                <a:cs typeface="+mn-lt"/>
              </a:rPr>
              <a:t>teletex</a:t>
            </a:r>
            <a:r>
              <a:rPr lang="tr-TR" sz="2800" dirty="0">
                <a:solidFill>
                  <a:srgbClr val="FFFFFF"/>
                </a:solidFill>
                <a:latin typeface="Times New Roman"/>
                <a:ea typeface="+mn-lt"/>
                <a:cs typeface="+mn-lt"/>
              </a:rPr>
              <a:t> yayınları olduğunu söylemek mümkündür. 1990’lı yıllardan sonra internetin gelişmesiyle birlikte internet haber iletiminde kullanılan önemli bir araç olmuştur. Gazeteler ve haber ajansları teknolojinin bu olanağından yararlanmaya başlamıştır. </a:t>
            </a:r>
            <a:endParaRPr lang="tr-TR" sz="2800">
              <a:solidFill>
                <a:srgbClr val="FFFFFF"/>
              </a:solidFill>
              <a:latin typeface="Times New Roman"/>
              <a:cs typeface="Times New Roman"/>
            </a:endParaRPr>
          </a:p>
          <a:p>
            <a:pPr>
              <a:lnSpc>
                <a:spcPct val="100000"/>
              </a:lnSpc>
            </a:pPr>
            <a:r>
              <a:rPr lang="en-US" sz="1700" dirty="0"/>
              <a:t/>
            </a:r>
            <a:br>
              <a:rPr lang="en-US" sz="1700" dirty="0"/>
            </a:br>
            <a:r>
              <a:rPr lang="en-US" sz="1700" dirty="0"/>
              <a:t/>
            </a:r>
            <a:br>
              <a:rPr lang="en-US" sz="1700" dirty="0"/>
            </a:br>
            <a:endParaRPr lang="en-US" sz="1700">
              <a:solidFill>
                <a:srgbClr val="FFFFFF"/>
              </a:solidFill>
            </a:endParaRPr>
          </a:p>
          <a:p>
            <a:pPr>
              <a:lnSpc>
                <a:spcPct val="100000"/>
              </a:lnSpc>
            </a:pPr>
            <a:endParaRPr lang="tr-TR" sz="1700">
              <a:solidFill>
                <a:srgbClr val="FFFFFF"/>
              </a:solidFill>
            </a:endParaRPr>
          </a:p>
        </p:txBody>
      </p:sp>
    </p:spTree>
    <p:extLst>
      <p:ext uri="{BB962C8B-B14F-4D97-AF65-F5344CB8AC3E}">
        <p14:creationId xmlns:p14="http://schemas.microsoft.com/office/powerpoint/2010/main" val="222830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644DE9-8D09-43E2-BA69-F57482CFC9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6C23C919-B32E-40FF-B3D8-631316E84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xmlns="" id="{EDCF3901-85EB-4C93-8E58-79DB63694FBE}"/>
              </a:ext>
            </a:extLst>
          </p:cNvPr>
          <p:cNvPicPr>
            <a:picLocks noChangeAspect="1"/>
          </p:cNvPicPr>
          <p:nvPr/>
        </p:nvPicPr>
        <p:blipFill rotWithShape="1">
          <a:blip r:embed="rId2">
            <a:alphaModFix amt="60000"/>
          </a:blip>
          <a:srcRect t="7922" r="-2" b="1670"/>
          <a:stretch/>
        </p:blipFill>
        <p:spPr>
          <a:xfrm>
            <a:off x="20" y="10"/>
            <a:ext cx="12191980" cy="6856614"/>
          </a:xfrm>
          <a:prstGeom prst="rect">
            <a:avLst/>
          </a:prstGeom>
        </p:spPr>
      </p:pic>
      <p:grpSp>
        <p:nvGrpSpPr>
          <p:cNvPr id="13" name="Group 12">
            <a:extLst>
              <a:ext uri="{FF2B5EF4-FFF2-40B4-BE49-F238E27FC236}">
                <a16:creationId xmlns:a16="http://schemas.microsoft.com/office/drawing/2014/main" xmlns="" id="{5EDAD761-2CF4-463A-AD87-1D4E8549D7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xmlns="" id="{D9DF7D3C-2892-4632-9E66-4D1E023A00E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xmlns="" id="{3D2FAD08-001D-4400-AF80-51C864EF74F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Alt Başlık 2">
            <a:extLst>
              <a:ext uri="{FF2B5EF4-FFF2-40B4-BE49-F238E27FC236}">
                <a16:creationId xmlns:a16="http://schemas.microsoft.com/office/drawing/2014/main" xmlns="" id="{83C6E051-B473-4A87-9972-720C186FC30A}"/>
              </a:ext>
            </a:extLst>
          </p:cNvPr>
          <p:cNvSpPr>
            <a:spLocks noGrp="1"/>
          </p:cNvSpPr>
          <p:nvPr>
            <p:ph type="subTitle" idx="1"/>
          </p:nvPr>
        </p:nvSpPr>
        <p:spPr>
          <a:xfrm>
            <a:off x="838200" y="4074515"/>
            <a:ext cx="7583133" cy="2127387"/>
          </a:xfrm>
        </p:spPr>
        <p:txBody>
          <a:bodyPr vert="horz" lIns="91440" tIns="45720" rIns="91440" bIns="45720" rtlCol="0" anchor="t">
            <a:normAutofit fontScale="92500" lnSpcReduction="20000"/>
          </a:bodyPr>
          <a:lstStyle/>
          <a:p>
            <a:pPr algn="l">
              <a:lnSpc>
                <a:spcPct val="100000"/>
              </a:lnSpc>
            </a:pPr>
            <a:r>
              <a:rPr lang="tr-TR" dirty="0">
                <a:solidFill>
                  <a:srgbClr val="FFFFFF"/>
                </a:solidFill>
                <a:latin typeface="Times New Roman"/>
                <a:ea typeface="+mn-lt"/>
                <a:cs typeface="+mn-lt"/>
              </a:rPr>
              <a:t>Yeni medya içerisinde yer alan internet gazeteciliğini ise şöyle tanımlayabiliriz: “gazeteciliğin çeşitli yöntemlerinin kullanılarak insanların internet aracılığı ile bilgilendirilmesidir.” Bir başka deyişle internet ortamında açılan haber servisi ve sayfaları internet gazeteciliği ya da haberciliği “sanal gazetecilik” ya da “on-</a:t>
            </a:r>
            <a:r>
              <a:rPr lang="tr-TR" dirty="0" err="1">
                <a:solidFill>
                  <a:srgbClr val="FFFFFF"/>
                </a:solidFill>
                <a:latin typeface="Times New Roman"/>
                <a:ea typeface="+mn-lt"/>
                <a:cs typeface="+mn-lt"/>
              </a:rPr>
              <a:t>line</a:t>
            </a:r>
            <a:r>
              <a:rPr lang="tr-TR" dirty="0">
                <a:solidFill>
                  <a:srgbClr val="FFFFFF"/>
                </a:solidFill>
                <a:latin typeface="Times New Roman"/>
                <a:ea typeface="+mn-lt"/>
                <a:cs typeface="+mn-lt"/>
              </a:rPr>
              <a:t> habercilik” gibi adlandırılmaktadır. </a:t>
            </a:r>
            <a:endParaRPr lang="tr-TR">
              <a:solidFill>
                <a:srgbClr val="FFFFFF"/>
              </a:solidFill>
              <a:latin typeface="Times New Roman"/>
              <a:cs typeface="Times New Roman"/>
            </a:endParaRPr>
          </a:p>
          <a:p>
            <a:pPr algn="l">
              <a:lnSpc>
                <a:spcPct val="100000"/>
              </a:lnSpc>
            </a:pPr>
            <a:r>
              <a:rPr lang="en-US" sz="1000" dirty="0"/>
              <a:t/>
            </a:r>
            <a:br>
              <a:rPr lang="en-US" sz="1000" dirty="0"/>
            </a:br>
            <a:r>
              <a:rPr lang="en-US" sz="1000" dirty="0"/>
              <a:t/>
            </a:r>
            <a:br>
              <a:rPr lang="en-US" sz="1000" dirty="0"/>
            </a:br>
            <a:endParaRPr lang="en-US" sz="1000">
              <a:solidFill>
                <a:srgbClr val="FFFFFF"/>
              </a:solidFill>
            </a:endParaRPr>
          </a:p>
          <a:p>
            <a:pPr algn="l">
              <a:lnSpc>
                <a:spcPct val="100000"/>
              </a:lnSpc>
            </a:pPr>
            <a:endParaRPr lang="tr-TR" sz="1000">
              <a:solidFill>
                <a:srgbClr val="FFFFFF"/>
              </a:solidFill>
            </a:endParaRPr>
          </a:p>
          <a:p>
            <a:pPr algn="l">
              <a:lnSpc>
                <a:spcPct val="100000"/>
              </a:lnSpc>
            </a:pPr>
            <a:endParaRPr lang="tr-TR" sz="1000">
              <a:solidFill>
                <a:srgbClr val="FFFFFF"/>
              </a:solidFill>
            </a:endParaRPr>
          </a:p>
        </p:txBody>
      </p:sp>
    </p:spTree>
    <p:extLst>
      <p:ext uri="{BB962C8B-B14F-4D97-AF65-F5344CB8AC3E}">
        <p14:creationId xmlns:p14="http://schemas.microsoft.com/office/powerpoint/2010/main" val="165161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xmlns="" id="{DB2F975E-DA49-4702-8C47-1C492A7A848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3" name="Picture 12">
              <a:extLst>
                <a:ext uri="{FF2B5EF4-FFF2-40B4-BE49-F238E27FC236}">
                  <a16:creationId xmlns:a16="http://schemas.microsoft.com/office/drawing/2014/main" xmlns="" id="{9BB1C3C0-F046-4A8E-B762-5D60202A6BB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xmlns="" id="{CC2C50DE-161C-4D3A-8A43-4DFCF8C6415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İçerik Yer Tutucusu 2">
            <a:extLst>
              <a:ext uri="{FF2B5EF4-FFF2-40B4-BE49-F238E27FC236}">
                <a16:creationId xmlns:a16="http://schemas.microsoft.com/office/drawing/2014/main" xmlns="" id="{3942EF82-3410-4246-B19E-A28411386D58}"/>
              </a:ext>
            </a:extLst>
          </p:cNvPr>
          <p:cNvSpPr>
            <a:spLocks noGrp="1"/>
          </p:cNvSpPr>
          <p:nvPr>
            <p:ph idx="1"/>
          </p:nvPr>
        </p:nvSpPr>
        <p:spPr>
          <a:xfrm>
            <a:off x="1563917" y="1953154"/>
            <a:ext cx="9067215" cy="4159933"/>
          </a:xfrm>
        </p:spPr>
        <p:txBody>
          <a:bodyPr vert="horz" lIns="91440" tIns="45720" rIns="91440" bIns="45720" rtlCol="0" anchor="t">
            <a:normAutofit fontScale="92500" lnSpcReduction="10000"/>
          </a:bodyPr>
          <a:lstStyle/>
          <a:p>
            <a:pPr marL="0" indent="0" algn="ctr"/>
            <a:r>
              <a:rPr lang="tr-TR" sz="2400" dirty="0">
                <a:solidFill>
                  <a:srgbClr val="FFFFFF"/>
                </a:solidFill>
                <a:latin typeface="Times New Roman"/>
                <a:ea typeface="+mn-lt"/>
                <a:cs typeface="+mn-lt"/>
              </a:rPr>
              <a:t>İnternet gazeteciliğinin tarihsel süreci: Oya Tokgöz’e göre internet gazeteciliği üç dönemden geçmiştir. Birinci dönem, gazetecilerin haber içeriğini internet gazeteciliği için üretmedikleri kendi geleneksel gazetecileri için ürettikleri haber içeriğini internet sayfalarına aktardıkları dönemdir. İkinci dönemde, gazeteciler internet için özgün haber içerikleri üretmişlerdir. Üçüncü dönemde, internet gazeteciliği için düşünülen haber yapma ve kullanıcıya içeriği denetleme olanağı veren tek yönlü iletişim yerine interaktif iletişimin sağlandığı dönemdir. Dünyada olduğu gibi Türkiye’de ve Ermenistan’da internet gazeteciliği bu üç aşamayı sırasıyla takip etmiştir.</a:t>
            </a:r>
          </a:p>
          <a:p>
            <a:pPr algn="ctr"/>
            <a:r>
              <a:rPr lang="en-US" sz="1800" dirty="0"/>
              <a:t/>
            </a:r>
            <a:br>
              <a:rPr lang="en-US" sz="1800" dirty="0"/>
            </a:br>
            <a:r>
              <a:rPr lang="en-US" sz="1800" dirty="0"/>
              <a:t/>
            </a:r>
            <a:br>
              <a:rPr lang="en-US" sz="1800" dirty="0"/>
            </a:br>
            <a:endParaRPr lang="en-US" sz="1800">
              <a:solidFill>
                <a:srgbClr val="FFFFFF"/>
              </a:solidFill>
            </a:endParaRPr>
          </a:p>
          <a:p>
            <a:pPr algn="ctr"/>
            <a:endParaRPr lang="tr-TR" sz="1800">
              <a:solidFill>
                <a:srgbClr val="FFFFFF"/>
              </a:solidFill>
            </a:endParaRPr>
          </a:p>
        </p:txBody>
      </p:sp>
    </p:spTree>
    <p:extLst>
      <p:ext uri="{BB962C8B-B14F-4D97-AF65-F5344CB8AC3E}">
        <p14:creationId xmlns:p14="http://schemas.microsoft.com/office/powerpoint/2010/main" val="178694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xmlns="" id="{E91EB85A-E325-4CC4-818F-BF975AF29252}"/>
              </a:ext>
            </a:extLst>
          </p:cNvPr>
          <p:cNvPicPr>
            <a:picLocks noChangeAspect="1"/>
          </p:cNvPicPr>
          <p:nvPr/>
        </p:nvPicPr>
        <p:blipFill rotWithShape="1">
          <a:blip r:embed="rId2">
            <a:alphaModFix amt="60000"/>
          </a:blip>
          <a:srcRect t="20327" r="6" b="6"/>
          <a:stretch/>
        </p:blipFill>
        <p:spPr>
          <a:xfrm>
            <a:off x="3048" y="10"/>
            <a:ext cx="12188952" cy="6856614"/>
          </a:xfrm>
          <a:prstGeom prst="rect">
            <a:avLst/>
          </a:prstGeom>
        </p:spPr>
      </p:pic>
      <p:grpSp>
        <p:nvGrpSpPr>
          <p:cNvPr id="13" name="Group 12">
            <a:extLst>
              <a:ext uri="{FF2B5EF4-FFF2-40B4-BE49-F238E27FC236}">
                <a16:creationId xmlns:a16="http://schemas.microsoft.com/office/drawing/2014/main" xmlns="" id="{B9632603-447F-4389-863D-9820DB9915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xmlns="" id="{354F4BB5-9639-4525-A748-2B2D8FDB107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xmlns="" id="{4D9AF55E-83EF-4A42-A236-590299A7B9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Alt Başlık 2">
            <a:extLst>
              <a:ext uri="{FF2B5EF4-FFF2-40B4-BE49-F238E27FC236}">
                <a16:creationId xmlns:a16="http://schemas.microsoft.com/office/drawing/2014/main" xmlns="" id="{F5CD55D0-FB47-4AE1-8305-42DBF9560347}"/>
              </a:ext>
            </a:extLst>
          </p:cNvPr>
          <p:cNvSpPr>
            <a:spLocks noGrp="1"/>
          </p:cNvSpPr>
          <p:nvPr>
            <p:ph type="subTitle" idx="1"/>
          </p:nvPr>
        </p:nvSpPr>
        <p:spPr>
          <a:xfrm>
            <a:off x="1218708" y="4069780"/>
            <a:ext cx="9781327" cy="2056617"/>
          </a:xfrm>
        </p:spPr>
        <p:txBody>
          <a:bodyPr vert="horz" lIns="91440" tIns="45720" rIns="91440" bIns="45720" rtlCol="0" anchor="t">
            <a:normAutofit/>
          </a:bodyPr>
          <a:lstStyle/>
          <a:p>
            <a:r>
              <a:rPr lang="tr-TR" sz="2800" b="1">
                <a:solidFill>
                  <a:srgbClr val="FFFFFF"/>
                </a:solidFill>
                <a:latin typeface="Times New Roman"/>
                <a:ea typeface="+mn-lt"/>
                <a:cs typeface="+mn-lt"/>
              </a:rPr>
              <a:t>Ermenistan’da ilk internet haber gazetesi “Masis” 1994 yılında yayın yapmaya başlamıştır. İlk internet haber ajansı ise “Panarmenian” isimli ajanstır.</a:t>
            </a:r>
            <a:endParaRPr lang="tr-TR" sz="2800" b="1" dirty="0">
              <a:solidFill>
                <a:srgbClr val="FFFFFF"/>
              </a:solidFill>
              <a:latin typeface="Times New Roman"/>
              <a:cs typeface="Times New Roman"/>
            </a:endParaRPr>
          </a:p>
          <a:p>
            <a:endParaRPr lang="tr-TR" sz="2800" b="1" dirty="0">
              <a:solidFill>
                <a:srgbClr val="FFFFFF"/>
              </a:solidFill>
              <a:latin typeface="Times New Roman"/>
              <a:cs typeface="Times New Roman"/>
            </a:endParaRPr>
          </a:p>
        </p:txBody>
      </p:sp>
    </p:spTree>
    <p:extLst>
      <p:ext uri="{BB962C8B-B14F-4D97-AF65-F5344CB8AC3E}">
        <p14:creationId xmlns:p14="http://schemas.microsoft.com/office/powerpoint/2010/main" val="3180203932"/>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1</TotalTime>
  <Words>460</Words>
  <Application>Microsoft Office PowerPoint</Application>
  <PresentationFormat>Geniş ekran</PresentationFormat>
  <Paragraphs>179</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Avenir Next LT Pro</vt:lpstr>
      <vt:lpstr>AvenirNext LT Pro Medium</vt:lpstr>
      <vt:lpstr>Sabon Next LT</vt:lpstr>
      <vt:lpstr>Times New Roman</vt:lpstr>
      <vt:lpstr>DappledVTI</vt:lpstr>
      <vt:lpstr>DÜNYADA VE ERMENİSTAN’DA İNTERNET </vt:lpstr>
      <vt:lpstr> Ermenistan’da Nüfusa Göre İnternet Kullanımı</vt:lpstr>
      <vt:lpstr>Türkiye’de Nüfusa Göre İnternet Kullanımı</vt:lpstr>
      <vt:lpstr>Türkiye ve Ermenistan’da Nüfusa göre Facebook Kullanımı</vt:lpstr>
      <vt:lpstr>İNTERNET GAZETECİLİĞİ </vt:lpstr>
      <vt:lpstr>PowerPoint Sunusu</vt:lpstr>
      <vt:lpstr>PowerPoint Sunusu</vt:lpstr>
      <vt:lpstr>PowerPoint Sunusu</vt:lpstr>
      <vt:lpstr>PowerPoint Sunusu</vt:lpstr>
      <vt:lpstr> Ermenistan’daki İnternet Haberciliği Yapan İnternet Siteleri </vt:lpstr>
      <vt:lpstr>Ulusal (ve Yabancı Olmayan) İnternet Haber Siteleri,  Dil Destekleri ve Adresleri </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DÜNYADA VE ERMENİSTAN’DA İNTERNET </dc:title>
  <dc:creator/>
  <cp:lastModifiedBy>cihan</cp:lastModifiedBy>
  <cp:revision>210</cp:revision>
  <dcterms:created xsi:type="dcterms:W3CDTF">2021-03-14T12:49:07Z</dcterms:created>
  <dcterms:modified xsi:type="dcterms:W3CDTF">2022-05-11T15:05:32Z</dcterms:modified>
</cp:coreProperties>
</file>