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35"/>
  </p:notesMasterIdLst>
  <p:handoutMasterIdLst>
    <p:handoutMasterId r:id="rId36"/>
  </p:handoutMasterIdLst>
  <p:sldIdLst>
    <p:sldId id="668" r:id="rId4"/>
    <p:sldId id="670" r:id="rId5"/>
    <p:sldId id="671" r:id="rId6"/>
    <p:sldId id="672" r:id="rId7"/>
    <p:sldId id="673" r:id="rId8"/>
    <p:sldId id="674" r:id="rId9"/>
    <p:sldId id="675" r:id="rId10"/>
    <p:sldId id="676" r:id="rId11"/>
    <p:sldId id="677" r:id="rId12"/>
    <p:sldId id="678" r:id="rId13"/>
    <p:sldId id="679" r:id="rId14"/>
    <p:sldId id="680" r:id="rId15"/>
    <p:sldId id="681" r:id="rId16"/>
    <p:sldId id="682" r:id="rId17"/>
    <p:sldId id="683" r:id="rId18"/>
    <p:sldId id="684" r:id="rId19"/>
    <p:sldId id="685" r:id="rId20"/>
    <p:sldId id="686" r:id="rId21"/>
    <p:sldId id="687" r:id="rId22"/>
    <p:sldId id="688" r:id="rId23"/>
    <p:sldId id="689" r:id="rId24"/>
    <p:sldId id="690" r:id="rId25"/>
    <p:sldId id="691" r:id="rId26"/>
    <p:sldId id="692" r:id="rId27"/>
    <p:sldId id="693" r:id="rId28"/>
    <p:sldId id="694" r:id="rId29"/>
    <p:sldId id="695" r:id="rId30"/>
    <p:sldId id="696" r:id="rId31"/>
    <p:sldId id="697" r:id="rId32"/>
    <p:sldId id="698" r:id="rId33"/>
    <p:sldId id="699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/>
              <a:t>Konut Kredisi </a:t>
            </a:r>
            <a:r>
              <a:rPr lang="en-US"/>
              <a:t>Faiz Oranı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305800423884537E-2"/>
          <c:y val="0.12078701159479441"/>
          <c:w val="0.8997095817568258"/>
          <c:h val="0.68324876057159523"/>
        </c:manualLayout>
      </c:layout>
      <c:lineChart>
        <c:grouping val="standard"/>
        <c:varyColors val="0"/>
        <c:ser>
          <c:idx val="0"/>
          <c:order val="0"/>
          <c:tx>
            <c:strRef>
              <c:f>EVDS!$F$1</c:f>
              <c:strCache>
                <c:ptCount val="1"/>
                <c:pt idx="0">
                  <c:v>Faiz Oranı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EVDS!$E$2:$E$152</c:f>
              <c:strCache>
                <c:ptCount val="151"/>
                <c:pt idx="0">
                  <c:v>2007-04</c:v>
                </c:pt>
                <c:pt idx="1">
                  <c:v>2007-05</c:v>
                </c:pt>
                <c:pt idx="2">
                  <c:v>2007-06</c:v>
                </c:pt>
                <c:pt idx="3">
                  <c:v>2007-07</c:v>
                </c:pt>
                <c:pt idx="4">
                  <c:v>2007-08</c:v>
                </c:pt>
                <c:pt idx="5">
                  <c:v>2007-09</c:v>
                </c:pt>
                <c:pt idx="6">
                  <c:v>2007-10</c:v>
                </c:pt>
                <c:pt idx="7">
                  <c:v>2007-11</c:v>
                </c:pt>
                <c:pt idx="8">
                  <c:v>2007-12</c:v>
                </c:pt>
                <c:pt idx="9">
                  <c:v>2008-01</c:v>
                </c:pt>
                <c:pt idx="10">
                  <c:v>2008-02</c:v>
                </c:pt>
                <c:pt idx="11">
                  <c:v>2008-03</c:v>
                </c:pt>
                <c:pt idx="12">
                  <c:v>2008-04</c:v>
                </c:pt>
                <c:pt idx="13">
                  <c:v>2008-05</c:v>
                </c:pt>
                <c:pt idx="14">
                  <c:v>2008-06</c:v>
                </c:pt>
                <c:pt idx="15">
                  <c:v>2008-07</c:v>
                </c:pt>
                <c:pt idx="16">
                  <c:v>2008-08</c:v>
                </c:pt>
                <c:pt idx="17">
                  <c:v>2008-09</c:v>
                </c:pt>
                <c:pt idx="18">
                  <c:v>2008-10</c:v>
                </c:pt>
                <c:pt idx="19">
                  <c:v>2008-11</c:v>
                </c:pt>
                <c:pt idx="20">
                  <c:v>2008-12</c:v>
                </c:pt>
                <c:pt idx="21">
                  <c:v>2009-01</c:v>
                </c:pt>
                <c:pt idx="22">
                  <c:v>2009-02</c:v>
                </c:pt>
                <c:pt idx="23">
                  <c:v>2009-03</c:v>
                </c:pt>
                <c:pt idx="24">
                  <c:v>2009-04</c:v>
                </c:pt>
                <c:pt idx="25">
                  <c:v>2009-05</c:v>
                </c:pt>
                <c:pt idx="26">
                  <c:v>2009-06</c:v>
                </c:pt>
                <c:pt idx="27">
                  <c:v>2009-07</c:v>
                </c:pt>
                <c:pt idx="28">
                  <c:v>2009-08</c:v>
                </c:pt>
                <c:pt idx="29">
                  <c:v>2009-09</c:v>
                </c:pt>
                <c:pt idx="30">
                  <c:v>2009-10</c:v>
                </c:pt>
                <c:pt idx="31">
                  <c:v>2009-11</c:v>
                </c:pt>
                <c:pt idx="32">
                  <c:v>2009-12</c:v>
                </c:pt>
                <c:pt idx="33">
                  <c:v>2010-01</c:v>
                </c:pt>
                <c:pt idx="34">
                  <c:v>2010-02</c:v>
                </c:pt>
                <c:pt idx="35">
                  <c:v>2010-03</c:v>
                </c:pt>
                <c:pt idx="36">
                  <c:v>2010-04</c:v>
                </c:pt>
                <c:pt idx="37">
                  <c:v>2010-05</c:v>
                </c:pt>
                <c:pt idx="38">
                  <c:v>2010-06</c:v>
                </c:pt>
                <c:pt idx="39">
                  <c:v>2010-07</c:v>
                </c:pt>
                <c:pt idx="40">
                  <c:v>2010-08</c:v>
                </c:pt>
                <c:pt idx="41">
                  <c:v>2010-09</c:v>
                </c:pt>
                <c:pt idx="42">
                  <c:v>2010-10</c:v>
                </c:pt>
                <c:pt idx="43">
                  <c:v>2010-11</c:v>
                </c:pt>
                <c:pt idx="44">
                  <c:v>2010-12</c:v>
                </c:pt>
                <c:pt idx="45">
                  <c:v>2011-01</c:v>
                </c:pt>
                <c:pt idx="46">
                  <c:v>2011-02</c:v>
                </c:pt>
                <c:pt idx="47">
                  <c:v>2011-03</c:v>
                </c:pt>
                <c:pt idx="48">
                  <c:v>2011-04</c:v>
                </c:pt>
                <c:pt idx="49">
                  <c:v>2011-05</c:v>
                </c:pt>
                <c:pt idx="50">
                  <c:v>2011-06</c:v>
                </c:pt>
                <c:pt idx="51">
                  <c:v>2011-07</c:v>
                </c:pt>
                <c:pt idx="52">
                  <c:v>2011-08</c:v>
                </c:pt>
                <c:pt idx="53">
                  <c:v>2011-09</c:v>
                </c:pt>
                <c:pt idx="54">
                  <c:v>2011-10</c:v>
                </c:pt>
                <c:pt idx="55">
                  <c:v>2011-11</c:v>
                </c:pt>
                <c:pt idx="56">
                  <c:v>2011-12</c:v>
                </c:pt>
                <c:pt idx="57">
                  <c:v>2012-01</c:v>
                </c:pt>
                <c:pt idx="58">
                  <c:v>2012-02</c:v>
                </c:pt>
                <c:pt idx="59">
                  <c:v>2012-03</c:v>
                </c:pt>
                <c:pt idx="60">
                  <c:v>2012-04</c:v>
                </c:pt>
                <c:pt idx="61">
                  <c:v>2012-05</c:v>
                </c:pt>
                <c:pt idx="62">
                  <c:v>2012-06</c:v>
                </c:pt>
                <c:pt idx="63">
                  <c:v>2012-07</c:v>
                </c:pt>
                <c:pt idx="64">
                  <c:v>2012-08</c:v>
                </c:pt>
                <c:pt idx="65">
                  <c:v>2012-09</c:v>
                </c:pt>
                <c:pt idx="66">
                  <c:v>2012-10</c:v>
                </c:pt>
                <c:pt idx="67">
                  <c:v>2012-11</c:v>
                </c:pt>
                <c:pt idx="68">
                  <c:v>2012-12</c:v>
                </c:pt>
                <c:pt idx="69">
                  <c:v>2013-01</c:v>
                </c:pt>
                <c:pt idx="70">
                  <c:v>2013-02</c:v>
                </c:pt>
                <c:pt idx="71">
                  <c:v>2013-03</c:v>
                </c:pt>
                <c:pt idx="72">
                  <c:v>2013-04</c:v>
                </c:pt>
                <c:pt idx="73">
                  <c:v>2013-05</c:v>
                </c:pt>
                <c:pt idx="74">
                  <c:v>2013-06</c:v>
                </c:pt>
                <c:pt idx="75">
                  <c:v>2013-07</c:v>
                </c:pt>
                <c:pt idx="76">
                  <c:v>2013-08</c:v>
                </c:pt>
                <c:pt idx="77">
                  <c:v>2013-09</c:v>
                </c:pt>
                <c:pt idx="78">
                  <c:v>2013-10</c:v>
                </c:pt>
                <c:pt idx="79">
                  <c:v>2013-11</c:v>
                </c:pt>
                <c:pt idx="80">
                  <c:v>2013-12</c:v>
                </c:pt>
                <c:pt idx="81">
                  <c:v>2014-01</c:v>
                </c:pt>
                <c:pt idx="82">
                  <c:v>2014-02</c:v>
                </c:pt>
                <c:pt idx="83">
                  <c:v>2014-03</c:v>
                </c:pt>
                <c:pt idx="84">
                  <c:v>2014-04</c:v>
                </c:pt>
                <c:pt idx="85">
                  <c:v>2014-05</c:v>
                </c:pt>
                <c:pt idx="86">
                  <c:v>2014-06</c:v>
                </c:pt>
                <c:pt idx="87">
                  <c:v>2014-07</c:v>
                </c:pt>
                <c:pt idx="88">
                  <c:v>2014-08</c:v>
                </c:pt>
                <c:pt idx="89">
                  <c:v>2014-09</c:v>
                </c:pt>
                <c:pt idx="90">
                  <c:v>2014-10</c:v>
                </c:pt>
                <c:pt idx="91">
                  <c:v>2014-11</c:v>
                </c:pt>
                <c:pt idx="92">
                  <c:v>2014-12</c:v>
                </c:pt>
                <c:pt idx="93">
                  <c:v>2015-01</c:v>
                </c:pt>
                <c:pt idx="94">
                  <c:v>2015-02</c:v>
                </c:pt>
                <c:pt idx="95">
                  <c:v>2015-03</c:v>
                </c:pt>
                <c:pt idx="96">
                  <c:v>2015-04</c:v>
                </c:pt>
                <c:pt idx="97">
                  <c:v>2015-05</c:v>
                </c:pt>
                <c:pt idx="98">
                  <c:v>2015-06</c:v>
                </c:pt>
                <c:pt idx="99">
                  <c:v>2015-07</c:v>
                </c:pt>
                <c:pt idx="100">
                  <c:v>2015-08</c:v>
                </c:pt>
                <c:pt idx="101">
                  <c:v>2015-09</c:v>
                </c:pt>
                <c:pt idx="102">
                  <c:v>2015-10</c:v>
                </c:pt>
                <c:pt idx="103">
                  <c:v>2015-11</c:v>
                </c:pt>
                <c:pt idx="104">
                  <c:v>2015-12</c:v>
                </c:pt>
                <c:pt idx="105">
                  <c:v>2016-01</c:v>
                </c:pt>
                <c:pt idx="106">
                  <c:v>2016-02</c:v>
                </c:pt>
                <c:pt idx="107">
                  <c:v>2016-03</c:v>
                </c:pt>
                <c:pt idx="108">
                  <c:v>2016-04</c:v>
                </c:pt>
                <c:pt idx="109">
                  <c:v>2016-05</c:v>
                </c:pt>
                <c:pt idx="110">
                  <c:v>2016-06</c:v>
                </c:pt>
                <c:pt idx="111">
                  <c:v>2016-07</c:v>
                </c:pt>
                <c:pt idx="112">
                  <c:v>2016-08</c:v>
                </c:pt>
                <c:pt idx="113">
                  <c:v>2016-09</c:v>
                </c:pt>
                <c:pt idx="114">
                  <c:v>2016-10</c:v>
                </c:pt>
                <c:pt idx="115">
                  <c:v>2016-11</c:v>
                </c:pt>
                <c:pt idx="116">
                  <c:v>2016-12</c:v>
                </c:pt>
                <c:pt idx="117">
                  <c:v>2017-01</c:v>
                </c:pt>
                <c:pt idx="118">
                  <c:v>2017-02</c:v>
                </c:pt>
                <c:pt idx="119">
                  <c:v>2017-03</c:v>
                </c:pt>
                <c:pt idx="120">
                  <c:v>2017-04</c:v>
                </c:pt>
                <c:pt idx="121">
                  <c:v>2017-05</c:v>
                </c:pt>
                <c:pt idx="122">
                  <c:v>2017-06</c:v>
                </c:pt>
                <c:pt idx="123">
                  <c:v>2017-07</c:v>
                </c:pt>
                <c:pt idx="124">
                  <c:v>2017-08</c:v>
                </c:pt>
                <c:pt idx="125">
                  <c:v>2017-09</c:v>
                </c:pt>
                <c:pt idx="126">
                  <c:v>2017-10</c:v>
                </c:pt>
                <c:pt idx="127">
                  <c:v>2017-11</c:v>
                </c:pt>
                <c:pt idx="128">
                  <c:v>2017-12</c:v>
                </c:pt>
                <c:pt idx="129">
                  <c:v>2018-01</c:v>
                </c:pt>
                <c:pt idx="130">
                  <c:v>2018-02</c:v>
                </c:pt>
                <c:pt idx="131">
                  <c:v>2018-03</c:v>
                </c:pt>
                <c:pt idx="132">
                  <c:v>2018-04</c:v>
                </c:pt>
                <c:pt idx="133">
                  <c:v>2018-05</c:v>
                </c:pt>
                <c:pt idx="134">
                  <c:v>2018-06</c:v>
                </c:pt>
                <c:pt idx="135">
                  <c:v>2018-07</c:v>
                </c:pt>
                <c:pt idx="136">
                  <c:v>2018-08</c:v>
                </c:pt>
                <c:pt idx="137">
                  <c:v>2018-09</c:v>
                </c:pt>
                <c:pt idx="138">
                  <c:v>2018-10</c:v>
                </c:pt>
                <c:pt idx="139">
                  <c:v>2018-11</c:v>
                </c:pt>
                <c:pt idx="140">
                  <c:v>2018-12</c:v>
                </c:pt>
                <c:pt idx="141">
                  <c:v>2019-01</c:v>
                </c:pt>
                <c:pt idx="142">
                  <c:v>2019-02</c:v>
                </c:pt>
                <c:pt idx="143">
                  <c:v>2019-03</c:v>
                </c:pt>
                <c:pt idx="144">
                  <c:v>2019-04</c:v>
                </c:pt>
                <c:pt idx="145">
                  <c:v>2019-05</c:v>
                </c:pt>
                <c:pt idx="146">
                  <c:v>2019-06</c:v>
                </c:pt>
                <c:pt idx="147">
                  <c:v>2019-07</c:v>
                </c:pt>
                <c:pt idx="148">
                  <c:v>2019-08</c:v>
                </c:pt>
                <c:pt idx="149">
                  <c:v>2019-09</c:v>
                </c:pt>
                <c:pt idx="150">
                  <c:v>2019-10</c:v>
                </c:pt>
              </c:strCache>
            </c:strRef>
          </c:cat>
          <c:val>
            <c:numRef>
              <c:f>EVDS!$F$2:$F$152</c:f>
              <c:numCache>
                <c:formatCode>0.00</c:formatCode>
                <c:ptCount val="151"/>
                <c:pt idx="0">
                  <c:v>19.295000000000002</c:v>
                </c:pt>
                <c:pt idx="1">
                  <c:v>18.739999999999998</c:v>
                </c:pt>
                <c:pt idx="2">
                  <c:v>18.032</c:v>
                </c:pt>
                <c:pt idx="3">
                  <c:v>17.427499999999998</c:v>
                </c:pt>
                <c:pt idx="4">
                  <c:v>17.12</c:v>
                </c:pt>
                <c:pt idx="5">
                  <c:v>17.5825</c:v>
                </c:pt>
                <c:pt idx="6">
                  <c:v>17.267499999999998</c:v>
                </c:pt>
                <c:pt idx="7">
                  <c:v>16.942</c:v>
                </c:pt>
                <c:pt idx="8">
                  <c:v>16.5275</c:v>
                </c:pt>
                <c:pt idx="9">
                  <c:v>16.504999999999999</c:v>
                </c:pt>
                <c:pt idx="10">
                  <c:v>16.385999999999999</c:v>
                </c:pt>
                <c:pt idx="11">
                  <c:v>17.2775</c:v>
                </c:pt>
                <c:pt idx="12">
                  <c:v>18.057500000000001</c:v>
                </c:pt>
                <c:pt idx="13">
                  <c:v>17.452000000000002</c:v>
                </c:pt>
                <c:pt idx="14">
                  <c:v>17.602499999999999</c:v>
                </c:pt>
                <c:pt idx="15">
                  <c:v>18.925000000000001</c:v>
                </c:pt>
                <c:pt idx="16">
                  <c:v>19.085999999999999</c:v>
                </c:pt>
                <c:pt idx="17">
                  <c:v>18.512499999999999</c:v>
                </c:pt>
                <c:pt idx="18">
                  <c:v>19.286000000000001</c:v>
                </c:pt>
                <c:pt idx="19">
                  <c:v>22.69</c:v>
                </c:pt>
                <c:pt idx="20">
                  <c:v>22.38</c:v>
                </c:pt>
                <c:pt idx="21">
                  <c:v>19.05</c:v>
                </c:pt>
                <c:pt idx="22">
                  <c:v>18.21</c:v>
                </c:pt>
                <c:pt idx="23">
                  <c:v>18.272500000000001</c:v>
                </c:pt>
                <c:pt idx="24">
                  <c:v>17.260000000000002</c:v>
                </c:pt>
                <c:pt idx="25">
                  <c:v>16.760000000000002</c:v>
                </c:pt>
                <c:pt idx="26">
                  <c:v>16.329999999999998</c:v>
                </c:pt>
                <c:pt idx="27">
                  <c:v>15.928000000000001</c:v>
                </c:pt>
                <c:pt idx="28">
                  <c:v>14.845000000000001</c:v>
                </c:pt>
                <c:pt idx="29">
                  <c:v>12.9925</c:v>
                </c:pt>
                <c:pt idx="30">
                  <c:v>12.64</c:v>
                </c:pt>
                <c:pt idx="31">
                  <c:v>12.115</c:v>
                </c:pt>
                <c:pt idx="32">
                  <c:v>12.244999999999999</c:v>
                </c:pt>
                <c:pt idx="33">
                  <c:v>12.13</c:v>
                </c:pt>
                <c:pt idx="34">
                  <c:v>11.975</c:v>
                </c:pt>
                <c:pt idx="35">
                  <c:v>11.7525</c:v>
                </c:pt>
                <c:pt idx="36">
                  <c:v>11.5</c:v>
                </c:pt>
                <c:pt idx="37">
                  <c:v>11.505000000000001</c:v>
                </c:pt>
                <c:pt idx="38">
                  <c:v>11.295</c:v>
                </c:pt>
                <c:pt idx="39">
                  <c:v>10.974</c:v>
                </c:pt>
                <c:pt idx="40">
                  <c:v>10.7525</c:v>
                </c:pt>
                <c:pt idx="41">
                  <c:v>10.6425</c:v>
                </c:pt>
                <c:pt idx="42">
                  <c:v>10.318</c:v>
                </c:pt>
                <c:pt idx="43">
                  <c:v>9.94</c:v>
                </c:pt>
                <c:pt idx="44">
                  <c:v>9.6460000000000008</c:v>
                </c:pt>
                <c:pt idx="45">
                  <c:v>9.4674999999999994</c:v>
                </c:pt>
                <c:pt idx="46">
                  <c:v>9.6349999999999998</c:v>
                </c:pt>
                <c:pt idx="47">
                  <c:v>9.7249999999999996</c:v>
                </c:pt>
                <c:pt idx="48">
                  <c:v>10.148</c:v>
                </c:pt>
                <c:pt idx="49">
                  <c:v>10.3475</c:v>
                </c:pt>
                <c:pt idx="50">
                  <c:v>10.7575</c:v>
                </c:pt>
                <c:pt idx="51">
                  <c:v>12.086</c:v>
                </c:pt>
                <c:pt idx="52">
                  <c:v>12.657500000000001</c:v>
                </c:pt>
                <c:pt idx="53">
                  <c:v>12.507999999999999</c:v>
                </c:pt>
                <c:pt idx="54">
                  <c:v>12.445</c:v>
                </c:pt>
                <c:pt idx="55">
                  <c:v>14.137499999999999</c:v>
                </c:pt>
                <c:pt idx="56">
                  <c:v>14.452</c:v>
                </c:pt>
                <c:pt idx="57">
                  <c:v>14.5</c:v>
                </c:pt>
                <c:pt idx="58">
                  <c:v>13.9275</c:v>
                </c:pt>
                <c:pt idx="59">
                  <c:v>13.308</c:v>
                </c:pt>
                <c:pt idx="60">
                  <c:v>13.055</c:v>
                </c:pt>
                <c:pt idx="61">
                  <c:v>12.7525</c:v>
                </c:pt>
                <c:pt idx="62">
                  <c:v>12.602</c:v>
                </c:pt>
                <c:pt idx="63">
                  <c:v>12.4175</c:v>
                </c:pt>
                <c:pt idx="64">
                  <c:v>12.144</c:v>
                </c:pt>
                <c:pt idx="65">
                  <c:v>12.0425</c:v>
                </c:pt>
                <c:pt idx="66">
                  <c:v>11.324999999999999</c:v>
                </c:pt>
                <c:pt idx="67">
                  <c:v>10.77</c:v>
                </c:pt>
                <c:pt idx="68">
                  <c:v>10.0875</c:v>
                </c:pt>
                <c:pt idx="69">
                  <c:v>9.7750000000000004</c:v>
                </c:pt>
                <c:pt idx="70">
                  <c:v>9.5775000000000006</c:v>
                </c:pt>
                <c:pt idx="71">
                  <c:v>9.3059999999999992</c:v>
                </c:pt>
                <c:pt idx="72">
                  <c:v>9.0574999999999992</c:v>
                </c:pt>
                <c:pt idx="73">
                  <c:v>8.766</c:v>
                </c:pt>
                <c:pt idx="74">
                  <c:v>8.2974999999999994</c:v>
                </c:pt>
                <c:pt idx="75">
                  <c:v>8.9049999999999994</c:v>
                </c:pt>
                <c:pt idx="76">
                  <c:v>9.7780000000000005</c:v>
                </c:pt>
                <c:pt idx="77">
                  <c:v>10.7325</c:v>
                </c:pt>
                <c:pt idx="78">
                  <c:v>10.925000000000001</c:v>
                </c:pt>
                <c:pt idx="79">
                  <c:v>10.624000000000001</c:v>
                </c:pt>
                <c:pt idx="80">
                  <c:v>10.6075</c:v>
                </c:pt>
                <c:pt idx="81">
                  <c:v>11.3</c:v>
                </c:pt>
                <c:pt idx="82">
                  <c:v>13.03</c:v>
                </c:pt>
                <c:pt idx="83">
                  <c:v>13.505000000000001</c:v>
                </c:pt>
                <c:pt idx="84">
                  <c:v>13.52</c:v>
                </c:pt>
                <c:pt idx="85">
                  <c:v>12.944000000000001</c:v>
                </c:pt>
                <c:pt idx="86">
                  <c:v>12.2875</c:v>
                </c:pt>
                <c:pt idx="87">
                  <c:v>11.46</c:v>
                </c:pt>
                <c:pt idx="88">
                  <c:v>11.058</c:v>
                </c:pt>
                <c:pt idx="89">
                  <c:v>10.907500000000001</c:v>
                </c:pt>
                <c:pt idx="90">
                  <c:v>10.752000000000001</c:v>
                </c:pt>
                <c:pt idx="91">
                  <c:v>10.9125</c:v>
                </c:pt>
                <c:pt idx="92">
                  <c:v>11.012499999999999</c:v>
                </c:pt>
                <c:pt idx="93">
                  <c:v>11.006</c:v>
                </c:pt>
                <c:pt idx="94">
                  <c:v>10.797499999999999</c:v>
                </c:pt>
                <c:pt idx="95">
                  <c:v>10.817500000000001</c:v>
                </c:pt>
                <c:pt idx="96">
                  <c:v>10.965</c:v>
                </c:pt>
                <c:pt idx="97">
                  <c:v>11.49</c:v>
                </c:pt>
                <c:pt idx="98">
                  <c:v>11.865</c:v>
                </c:pt>
                <c:pt idx="99">
                  <c:v>12.28</c:v>
                </c:pt>
                <c:pt idx="100">
                  <c:v>12.585000000000001</c:v>
                </c:pt>
                <c:pt idx="101">
                  <c:v>13.5725</c:v>
                </c:pt>
                <c:pt idx="102">
                  <c:v>14.302</c:v>
                </c:pt>
                <c:pt idx="103">
                  <c:v>14.125</c:v>
                </c:pt>
                <c:pt idx="104">
                  <c:v>14.005000000000001</c:v>
                </c:pt>
                <c:pt idx="105">
                  <c:v>14.272</c:v>
                </c:pt>
                <c:pt idx="106">
                  <c:v>14.445</c:v>
                </c:pt>
                <c:pt idx="107">
                  <c:v>14.452500000000001</c:v>
                </c:pt>
                <c:pt idx="108">
                  <c:v>14.326000000000001</c:v>
                </c:pt>
                <c:pt idx="109">
                  <c:v>13.9575</c:v>
                </c:pt>
                <c:pt idx="110">
                  <c:v>13.835000000000001</c:v>
                </c:pt>
                <c:pt idx="111">
                  <c:v>13.667999999999999</c:v>
                </c:pt>
                <c:pt idx="112">
                  <c:v>12.8575</c:v>
                </c:pt>
                <c:pt idx="113">
                  <c:v>12.087999999999999</c:v>
                </c:pt>
                <c:pt idx="114">
                  <c:v>12.115</c:v>
                </c:pt>
                <c:pt idx="115">
                  <c:v>11.692500000000001</c:v>
                </c:pt>
                <c:pt idx="116">
                  <c:v>11.423999999999999</c:v>
                </c:pt>
                <c:pt idx="117">
                  <c:v>11.452500000000001</c:v>
                </c:pt>
                <c:pt idx="118">
                  <c:v>11.3775</c:v>
                </c:pt>
                <c:pt idx="119">
                  <c:v>11.055999999999999</c:v>
                </c:pt>
                <c:pt idx="120">
                  <c:v>11.275</c:v>
                </c:pt>
                <c:pt idx="121">
                  <c:v>11.545</c:v>
                </c:pt>
                <c:pt idx="122">
                  <c:v>11.72</c:v>
                </c:pt>
                <c:pt idx="123">
                  <c:v>12.015000000000001</c:v>
                </c:pt>
                <c:pt idx="124">
                  <c:v>12.49</c:v>
                </c:pt>
                <c:pt idx="125">
                  <c:v>12.868</c:v>
                </c:pt>
                <c:pt idx="126">
                  <c:v>13.045</c:v>
                </c:pt>
                <c:pt idx="127">
                  <c:v>13.1175</c:v>
                </c:pt>
                <c:pt idx="128">
                  <c:v>13.523999999999999</c:v>
                </c:pt>
                <c:pt idx="129">
                  <c:v>14.14</c:v>
                </c:pt>
                <c:pt idx="130">
                  <c:v>14.682499999999999</c:v>
                </c:pt>
                <c:pt idx="131">
                  <c:v>14.788</c:v>
                </c:pt>
                <c:pt idx="132">
                  <c:v>14.83</c:v>
                </c:pt>
                <c:pt idx="133">
                  <c:v>13.8775</c:v>
                </c:pt>
                <c:pt idx="134">
                  <c:v>13.098000000000001</c:v>
                </c:pt>
                <c:pt idx="135">
                  <c:v>16.86</c:v>
                </c:pt>
                <c:pt idx="136">
                  <c:v>18.992000000000001</c:v>
                </c:pt>
                <c:pt idx="137">
                  <c:v>25.18</c:v>
                </c:pt>
                <c:pt idx="138">
                  <c:v>28.947500000000002</c:v>
                </c:pt>
                <c:pt idx="139">
                  <c:v>28.63</c:v>
                </c:pt>
                <c:pt idx="140">
                  <c:v>27.822500000000002</c:v>
                </c:pt>
                <c:pt idx="141">
                  <c:v>26.22</c:v>
                </c:pt>
                <c:pt idx="142">
                  <c:v>22.982500000000002</c:v>
                </c:pt>
                <c:pt idx="143">
                  <c:v>18.158000000000001</c:v>
                </c:pt>
                <c:pt idx="144">
                  <c:v>17.7</c:v>
                </c:pt>
                <c:pt idx="145">
                  <c:v>20.452000000000002</c:v>
                </c:pt>
                <c:pt idx="146">
                  <c:v>21.807500000000001</c:v>
                </c:pt>
                <c:pt idx="147">
                  <c:v>21.06</c:v>
                </c:pt>
                <c:pt idx="148">
                  <c:v>14.151999999999999</c:v>
                </c:pt>
                <c:pt idx="149">
                  <c:v>12.9825</c:v>
                </c:pt>
                <c:pt idx="150">
                  <c:v>13.1175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47-4CAF-B5E3-8E5FB4983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864832"/>
        <c:axId val="131866624"/>
      </c:lineChart>
      <c:catAx>
        <c:axId val="13186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31866624"/>
        <c:crosses val="autoZero"/>
        <c:auto val="1"/>
        <c:lblAlgn val="ctr"/>
        <c:lblOffset val="100"/>
        <c:noMultiLvlLbl val="0"/>
      </c:catAx>
      <c:valAx>
        <c:axId val="13186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3186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271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2927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7097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947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708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1270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4057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0675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6191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5993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161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3228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2040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2924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9116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9163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9732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4426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9123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380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3631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524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8261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09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338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623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642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948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719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487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DF135-D537-48DD-8F9F-BDBBACE754C0}" type="datetime1">
              <a:rPr lang="tr-TR" smtClean="0"/>
              <a:t>26.02.2020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F87793-B5E5-450F-89B7-40199BE38DB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191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GGY464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KONUT FİNANSMANI VE YÖNETİMİ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Hüseyin YURDAKUL</a:t>
            </a:r>
            <a:endParaRPr lang="tr-T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6" y="1328338"/>
            <a:ext cx="7628324" cy="41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30" y="1266189"/>
            <a:ext cx="6469330" cy="45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45624"/>
              </p:ext>
            </p:extLst>
          </p:nvPr>
        </p:nvGraphicFramePr>
        <p:xfrm>
          <a:off x="945312" y="1428749"/>
          <a:ext cx="7344816" cy="4183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682">
                  <a:extLst>
                    <a:ext uri="{9D8B030D-6E8A-4147-A177-3AD203B41FA5}">
                      <a16:colId xmlns:a16="http://schemas.microsoft.com/office/drawing/2014/main" xmlns="" val="2914185965"/>
                    </a:ext>
                  </a:extLst>
                </a:gridCol>
                <a:gridCol w="5439134">
                  <a:extLst>
                    <a:ext uri="{9D8B030D-6E8A-4147-A177-3AD203B41FA5}">
                      <a16:colId xmlns:a16="http://schemas.microsoft.com/office/drawing/2014/main" xmlns="" val="2095240470"/>
                    </a:ext>
                  </a:extLst>
                </a:gridCol>
              </a:tblGrid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Yıllar</a:t>
                      </a:r>
                      <a:endParaRPr lang="tr-T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Konut ve Kira Harcaması (%)</a:t>
                      </a:r>
                      <a:endParaRPr lang="tr-T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91620721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27,33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10769590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28,29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28242191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26,99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98079437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25,91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99945088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27,17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96436912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28,91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9593259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29,06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47102576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28,24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64136443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27,12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12316029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25,81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06660371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25,81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98059293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24,95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24651791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24,76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34878951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26,04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13446882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25,19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85512049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24,66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17136684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23,67</a:t>
                      </a:r>
                      <a:endParaRPr lang="tr-TR" sz="12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89432000"/>
                  </a:ext>
                </a:extLst>
              </a:tr>
              <a:tr h="2201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Kaynak: TÜİK, Kasım 2019</a:t>
                      </a:r>
                      <a:endParaRPr lang="tr-TR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415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7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319336"/>
              </p:ext>
            </p:extLst>
          </p:nvPr>
        </p:nvGraphicFramePr>
        <p:xfrm>
          <a:off x="971600" y="1048036"/>
          <a:ext cx="7488832" cy="472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7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34420" y="945692"/>
            <a:ext cx="8233411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 sistemi ülkelere göre değişmekte olup, evrensel bir sistem bulunmamaktadır.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Uygulamada 4 yöntem söz konusudur.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Doğrudan Finansman Sistemi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 Sistemi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Mevduat Finansman Sistemi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İpotek Bankası Sistemi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 Sistemleri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0" y="945692"/>
            <a:ext cx="8233411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 kaynağın kişisel ilişkilerle, kaynak fazlasına sahip birey veya kurumlardan doğrudan temin edilmesidir.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Sistemin en önemli özelliği, kaynağın aracısız temin edilmesidir.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Genellikle aile bireyleri ve yakın çevreden temin edilir.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Karşılıklılık söz konusudur.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piyasasının organize olmadığı gelişmekte olan ülkelerde yoğun bir şekilde kullanılmaktadır.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Müteahhitlerin, belirli bir kısmını peşin, kalan kısmını doğrudan vadeli olarak müşterilere satmaları da doğrudan finansman sistemidir.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 Finansman Sistemi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0" y="1048035"/>
            <a:ext cx="8233411" cy="5673439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satın almak isteyen fakat yeterli nakde sahip olmayan bireylerin, tasarruflarının ve kullandıkları kredilerin piyasa faiz oranlarının altında bir oranla işleme tabi tutulduğu bir konut finansman sistemidir.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Birey, tasarruflarını finansman kurumunda bir hesaba piyasa faiz oranlarının altında bir faiz ile yatırır.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Sistemin en önemli özelliği, sisteme son girenlerin, sisteme ilk girenleri finanse etmesidir.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Tasarruf, belirli bir tutara ulaşana kadar hesapta kalır, faiz kazanır. Konut satın alınmak istendiğinde, ihtiyaç duyulan tutar kredi kurumu tarafından karşılanır.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Kredinin faiz oranı piyasa faiz oranlarının altındadır.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Sözleşme Sistemi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0" y="1048035"/>
            <a:ext cx="8233411" cy="5673439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Devlet sübvansiyonları vardır (Tasarruf primleri)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Ekonomik istikrar önemlidir.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Yöntem karşılıklı fedakarlığa dayanmaktadır.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Emlak Bankası konut edinmek isteyenlere 1988 yılına kadar tasarruf hesabı açtırarak belirli bir süre beklenilmesi sonucu 15 yıl gibi uzun vadeli düşük faizli konut kredisi kullandırmıştır.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Sözleşme Sistemi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0" y="1102456"/>
            <a:ext cx="8233411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Mevduat toplayan finansal kurumların, bu mevduatların bir kısmını veya tamamını konut kredisi olarak kullandırmasına dayanan bir sistemdir.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Ticari bankalar, tasarruf bankaları, tasarruf ve kredi birlikleri, yapı toplulukları ve emeklilik fonları piyasadan topladıkları tasarrufları konut kredisi olarak kullandırırlar.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Ekonomik istikrarın olmadığı ekonomilerde kısa vadeli olarak toplanan tasarrufların, uzun vadeli krediler olarak kullandırılması finansal kurumların belirli risklere maruz kalmasına neden olmaktadır.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Mevduat Finansman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00130" y="957122"/>
            <a:ext cx="8233411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Krediye konu konutlar ipotek edilmekte ve ipoteğe dayalı olarak bankalar tarafından ihraç edilen menkul kıymetler vasıtasıyla uzun vadeli finansman imkanı yaratılmaktadır.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İpotek bankacılığının fonksiyonları: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Finansman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Dönüşüm</a:t>
            </a:r>
          </a:p>
          <a:p>
            <a:pPr marL="1238250" lvl="1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Sigorta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İpotek Bankası Sistemi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1" y="997173"/>
            <a:ext cx="8075240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Sorunu: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Birincil Konut Sorunu: Barınma amaçlı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İkinci Konut Sorunu: Daha iyi konutlarda oturma isteği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Kişilerin konuta olan talepleri gelir düzeylerine bağlı olarak değişmektedir.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Ekonomik mal olan konutların yatırım amaçlı edinilmesi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probleminin kökeninde, konut fiyatlarının bireylerin birikimleriyle satın alacakları düzeyde olmaması yatar. Bu sorunun çözümü: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Bireylerin uzun yıllar boyunca tasarruf etmeleri veya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Tasarruf fazlasına sahip birimlerden tasarrufların belirli bir bedel karşılığında ödünç alınmasına,</a:t>
            </a:r>
          </a:p>
          <a:p>
            <a:pPr marL="895350" lvl="1" indent="0" algn="just">
              <a:lnSpc>
                <a:spcPct val="150000"/>
              </a:lnSpc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ağlıdır.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54410" y="991412"/>
            <a:ext cx="8233411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Finansman Fonksiyonu: 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olarak verilecek kaynakların toplanması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Kaynakların konut ipoteği karşılığı kullandırılması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 Fonksiyonu: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borcunun aylık anapara ve faiz ödemelerinin toplanması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Kayıtların tutulması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Ödenmesi gerekli vergiler ve risk sigortası için taahhüt edilen hesapların tutulması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 Fonksiyonu: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İpotek bankası veya bir başka yatırımcı tarafından yerine getirilebilir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İpotek kredilerinin devir edilmeyerek bilançoda tutulması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Menkul kıymetleştirme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Bilanço içi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Bilanço dışı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İpotek Bankacılığının Fonksiyonları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0" y="991412"/>
            <a:ext cx="8233411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Dönüşüm Fonksiyonu: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İpotek kredisinin yatırımcılara daha kolay satılabileceği bir biçime dönüştürme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Çok sayıdaki ipoteği bir araya getirerek ipotek havuzları oluşturma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Havuzun getirisine bağlı menkul kıymetler ihraç etme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Nakit akışlarının sürekliliğinin sağlayacak sigorta mekanizmalarını kullanma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kullanana hayat sigortası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Anapara ve faiz ödemelerinin sigortalanması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Sigorta Fonksiyonu: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Menkul kıymet alıcılarının haklarının garanti altına alınması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Garanti veren kurum tarafından yerine getirilmeyen yükümlülüklerin karşılanması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İpotek Bankacılığının Fonksiyonları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65840" y="1002842"/>
            <a:ext cx="8233411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İpotek bankacılığının işlerliği için;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Gelişmiş sermaye piyasaları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Bireysel ve kurumsal yatırımcılar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İhraç edilen menkul kıymetlerin likiditesi için gelişmiş ikincil piyasa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Çeşitli vergi avantajları (Hem ihraççılar hem de yatırımcılar için)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İpotek Bankacılığı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77270" y="1014272"/>
            <a:ext cx="8233411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Türkiye’de:</a:t>
            </a:r>
          </a:p>
          <a:p>
            <a:pPr marL="895350" indent="-4572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güvenlik kuruluşlarının oluşturduğu konut finansmanı sistemi</a:t>
            </a:r>
          </a:p>
          <a:p>
            <a:pPr marL="895350" indent="-4572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Bankaların oluşturduğu konut finansmanı sistemi</a:t>
            </a:r>
          </a:p>
          <a:p>
            <a:pPr marL="895350" indent="-4572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Merkezi yönetiminin oluşturduğu konut finansmanı sistemi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Konut Finansmanı Uygulamaları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6" y="865682"/>
            <a:ext cx="8449435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Güvenlik Kuruluşlarının Oluşturduğu Konut Finansmanı Sistemi: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güvenlik kurumları büyük miktarlarda tasarruflara sahiptir.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tasarrufları, gayrimenkul satın alarak yatırım yapabildiği gibi, inşa ettikleri konutları üyelerine uygun koşullarda satabilmekte veya üyelerine konut edimini için uygun koşullarda kredi sunabilmektedir.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SSK,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Bağ-Kur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OYAK gibi kuruluşlar üyelerine konut edimini için çeşitli vade ve faiz oranlarında kredi kullandırmışlardır.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1963-1980 yılları arası toplam özel konut yatırımlarının %10’una kadar kredi SSK tarafından sağlanmıştır.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SSK, aktif üyelerinin kurduğu kooperatiflere uygun faiz oranları ile kredi kullandırmıştır.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1984 yılında Toplu Konut Kanunu’nun çıkarılması ile SSK’nın konut kredisi verme faaliyeti sona ermiştir.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Konut Finansmanı Uygulamaları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72676" y="991412"/>
            <a:ext cx="8449435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Güvenlik Kuruluşlarının Oluşturduğu Konut Finansmanı Sistemi: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Bağ-Kur’da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aktif üyelerinin kurduğu kooperatiflere 1980 yılına kadar uygun faiz oranları ile kredi kullandırmıştır.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OYAK, konut edindirmek için üyelere kredi kullandırdığı gibi, mülkiyetinde bulunan arsalara inşa ettiği konutları peşin veya taksitle satmıştır.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Üyelerinin kurduğu kooperatiflere de uygun koşullarda kredi sağlamıştır.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Konut Finansmanı Uygulamaları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49816" y="1002207"/>
            <a:ext cx="8449435" cy="5855793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Bankaların Oluşturduğu Konut Finansmanı Sistemi: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1979 yılına kadar bankalar, gayrimenkul alımı ve gayrimenkul kredilerine ilişkin yasak nedeniyle sektöre yeterli kaynak sağlamamıştır.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Yüksek enflasyon ve yüksek faiz, uzun vadeli ve sabit faizli konut kedileri kullanımını engellemiştir.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1990’lı yıllardan itibaren ticari bankalar bireysel krediler içerisinde konut kredileri de verilmeye başlanmıştır.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Dövize endeksli konut kredisi kullandırılması, döviz kurlarındaki artışlar sonucunda ödenmeme riskini çıkarmış, dövizzedeler oluşturmuştur.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1926 yılında kurulan Emlak Bankası, uzun yıllar ucuz konut kredisi sağlamıştır.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Emlak Bankası, Yapı Tasarrufu Kredileri kullandırmıştır.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kredilerin özelliği, konut edinmek için gerekli kaynağın bir kısmı kredi isteyen tarafından tasarruf edilerek, kredinin verileceği tarihe kadar bankada bloke hesap şeklinde biriktirilmesidir.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Konut Finansmanı Uygulamaları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84106" y="1002207"/>
            <a:ext cx="8449435" cy="5855793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Bankaların Oluşturduğu Konut Finansmanı Sistemi: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1979 yılına kadar bankalar, gayrimenkul alımı ve gayrimenkul kredilerine ilişkin yasak nedeniyle sektöre yeterli kaynak sağlamamıştır.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Yüksek enflasyon ve yüksek faiz, uzun vadeli ve sabit faizli konut kedileri kullanımını engellemiştir.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1990’lı yıllardan itibaren ticari bankalar bireysel krediler içerisinde konut kredileri de verilmeye başlanmıştır.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Dövize endeksli konut kredisi kullandırılması, döviz kurlarındaki artışlar sonucunda ödenmeme riskini çıkarmış, dövizzedeler oluşturmuştur.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1926 yılında kurulan Emlak Bankası, uzun yıllar ucuz konut kredisi sağlamıştır.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Emlak Bankası, Yapı Tasarrufu Kredileri kullandırmıştır.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kredilerin özelliği, konut edinmek için gerekli kaynağın bir kısmı kredi isteyen tarafından tasarruf edilerek, kredinin verileceği tarihe kadar bankada bloke hesap şeklinde biriktirilmesidir.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Konut Finansmanı Uygulamaları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61246" y="1002207"/>
            <a:ext cx="8449435" cy="5855793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Merkezi Yönetimin Oluşturduğu Konut Finansmanı Sistemi: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1982 yılında çıkarılan Toplu Konut Kanunu ile devlet konut sorunun çözümünde aktif roller üstlenmiş ve sektöre yoğun finansal destek sağlamıştır.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Edindirme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ardımları: 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 yılında çıkarılan düzenleme ile memur, işçi ve bunların emeklilerine konut edindirme yardımı sağlanmıştır. 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265.096 kişi bu yardımlar vasıtasıyla ev sahibi olmuştur.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 yılında sonlandırılarak biriken tutarlar hak sahiplerine dağıtılmıştır.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Sertifikaları: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TOKİ tarafından 1989 yılında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Halkalı’da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yapılan konutlar için ihraç edilmiştir.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Sertifika hamiline yazılı olup, 1 m2 standart konuta eşdeğer bir menkul kıymettir.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yıl vadeli olarak ihraç edilmiştir.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Borsaya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kote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edilmiştir.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Konut Finansmanı Uygulamaları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6" y="1002207"/>
            <a:ext cx="8449435" cy="5855793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Merkezi Yönetimin Oluşturduğu Konut Finansmanı Sistemi: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 Konut Fonu: 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yıl bütçeden %5 pay aktarılması ve Emlak Bankası’nın muhtelif gelirlerinin fona aktarılması planlanmış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Söz konusu aktarımın yapılmaması  nedeniyle başarısız olmuştur.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sonra fonun gelirleri bütçe dışı tutulmuştur.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1989 yılından itibaren verilen kredilerin endeksleme uygulamasına başlanmıştır.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faizleri enflasyona, taksitleri ise memur maaş artışına endekslenmiştir.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 gelirlerinin zaman içerisinde genel bütçeye alınması nedeniyle etkinliği azalmış ve 2001 yılında ortadan kaldırılmıştır.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Konut Finansmanı Uygulamaları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3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97260" y="1008603"/>
            <a:ext cx="8233411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sorununun çözümüne destek sağlayan unsurlar: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Arsa: Konut yapımına elverişli, altyapısı hazır arsa miktarının artırılması konut üretimini artırır.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Teknoloji: Konut yapımında modern teknolojinin kullanılması daha hızlı, daha ekonomik konut üretimine izin verir.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Finansman: Konut sorunu büyük ölçüde finansman sorunudur. Konut almak isteyenlere kaynak sağlayarak, konut sorununu giderir.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30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84106" y="1002207"/>
            <a:ext cx="8449435" cy="5855793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Merkezi Yönetimin Oluşturduğu Konut Finansmanı Sistemi: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TOKİ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 konut fonunun kaldırılması ile TOKİ’nin kaynakları büyük bir ölçüde azalmış ve genel bütçeden aktarılan ödeneklere bağımlı hale gelmiştir.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Günümüzde TOKİ gelirleri:</a:t>
            </a:r>
          </a:p>
          <a:p>
            <a:pPr marL="2038350" lvl="3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Gayrimenkul satış ve kira gelirleri</a:t>
            </a:r>
          </a:p>
          <a:p>
            <a:pPr marL="2038350" lvl="3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geri dönüşleri</a:t>
            </a:r>
          </a:p>
          <a:p>
            <a:pPr marL="2038350" lvl="3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gelirleri</a:t>
            </a:r>
          </a:p>
          <a:p>
            <a:pPr marL="2038350" lvl="3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 bütçe ödeneklerinden </a:t>
            </a:r>
          </a:p>
          <a:p>
            <a:pPr marL="1809750" lvl="3" indent="0" algn="just">
              <a:lnSpc>
                <a:spcPct val="150000"/>
              </a:lnSpc>
              <a:buNone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oluşmaktadır.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Konutlar: Alt ve orta gelir grubu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 Geliştirme ve Gelir Paylaşımı Projeleri: Sağlanan kaynakları sosyal konut projelerinin finansmanında kullanmak.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Konut Finansmanı Uygulamaları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734143" y="2420888"/>
            <a:ext cx="7801363" cy="1008112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22990" y="1008603"/>
            <a:ext cx="8233411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Finansmanı: 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edinmeleri amacıyla tüketicilere kredi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kullandırılması,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Konutların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finansal kiralama yoluyla tüketicilere kiralanması, </a:t>
            </a: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Sahip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oldukları konutların teminatı altında tüketicilere kredi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kullandırılması ve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kredilerin yeniden finansmanı amacıyla kredi kullandırılmasıdır. </a:t>
            </a: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inansmanı Kuruluşları: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onut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finansmanı kapsamında doğrudan tüketiciye kredi kullandıran ya da finansal kiralama yapan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bankalar,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BDDK tarafından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 faaliyetinde bulunması uygun görülen finansal kiralama şirketleri ve finansman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şirketleridir.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88700" y="997173"/>
            <a:ext cx="8233411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finansmanı kuruluşları tarafından, konut edinme amacının yeterli bilgi ve belgeyle tespit edilmesi ve kullandırılan kredinin veya yapılan finansal kiralamanın ipotek veya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SPK’ca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 görülen teminatlar ile güvence altına alınması zorunludur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SPK konut finansmanı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kapsamında her aşamada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SPK’ca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belirlenen nitelikleri haiz değerleme kuruluşları tarafından değerleme yapılmasını zorunlu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tutabilir.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Hazine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Müsteşarlığı, konut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finansmanına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ilişkin sigorta sözleşmeleri ile ilgili usul ve esasları; Gümrük ve Ticaret Bakanlığı ise konut finansmanı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kapsamında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tüketicilere kullandırılan kredilerin veya alacakların yeniden finansmanına ilişkin usul ve esasları belirlemeye yetkilidir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0" y="962883"/>
            <a:ext cx="8233411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 Kurumlarının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fonksiyonu, tasarruf sahiplerinden topladıkları fonları, uzun vadeli konut kredileri halinde dönüştürerek, ipotek karşılığında ihtiyaç sahiplerine aktarmaktır.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kurumlar, konut piyasasına likidite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sağlayan birincil kurumlardır.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Kurum, kural ve finansman araçlarıyla gelişmiş olan ekonomilerde bireylerin konut edinmesi kolay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olurken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gelişmiş olmayan ekonomilerde daha zor olmaktadır.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Gelişmiş ülkelerde gayrimenkul piyasaları kurumsal bir yapıya sahip olup, sermaye piyasaları ile bağlantısı sağlanarak, sağlıklı gelişimine destek olunmuştur.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54410" y="951932"/>
            <a:ext cx="8233411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 yöntemleri ülkelere göre değişmektedir.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ABD-İngiltere: İpotekli konut kredilerine dayanan menkul kıymetleştirme baskın bir yöntem,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Belçika: Konut kredisinin 1/3 devlet kurumu kontrol etmekte kanalın, diğer tasarruf bankaları,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Almanya: Tasarruf bankaları ve ihtisaslaşmış ipotek bankaları,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İtalya: %70 kişisel tasarruflar,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Hollanda: Bankaların ipotekli kredilerde yoğun rekabeti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Ancak ortak amacı, konutu olmayan bireylerin konut sahibi olmasıdır.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amaca ulaşmada;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Uzun vadeli konut kredisinin sağlanabildiği bir ekonomik ortam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bir niteliğe kavuşmuş konut piyasası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İşlemlerin yetkilendirilmiş kişi ve kurumlar tarafından yapılması</a:t>
            </a:r>
          </a:p>
          <a:p>
            <a:pPr marL="1181100" lvl="1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Hukuki altyapı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88700" y="1102456"/>
            <a:ext cx="8233411" cy="5477308"/>
          </a:xfrm>
        </p:spPr>
        <p:txBody>
          <a:bodyPr numCol="1">
            <a:noAutofit/>
          </a:bodyPr>
          <a:lstStyle/>
          <a:p>
            <a:pPr marL="78105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Sistemin konut satın alacak düzeyde kredi arz etmesi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Tasarruf oranları düşük ve tasarruf açığı olmamalı,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Tahsis edilen kredi miktarı: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Bireylerin tasarruf oranları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fiyatları</a:t>
            </a:r>
          </a:p>
          <a:p>
            <a:pPr marL="78105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Arz edilecek kredilerin ödenebilecek koşullara sahip olması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Kredi kullananın ödeme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kapasitesi-Gelir durumu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Kredilerin faiz oranları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Kredilerin vade yapısı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 ödeme süresinin uzun bir vadeye yayılması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Uzun vade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Konut bedelinin yüksek olması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kullananın yükümlülüğü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Sistemin gelişmişliğine ilişkin bir gösterge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Etkin Konut Finansmanı Sisteminin Ön Koşulları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Resim 1" descr="C:\Users\hyurdakul\AppData\Local\Microsoft\Windows\INetCache\Content.MSO\A7D5F704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42" y="0"/>
            <a:ext cx="1208858" cy="11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4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Konut Finansmanı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36" y="1398654"/>
            <a:ext cx="6822006" cy="40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25643</TotalTime>
  <Words>1867</Words>
  <Application>Microsoft Office PowerPoint</Application>
  <PresentationFormat>Ekran Gösterisi (4:3)</PresentationFormat>
  <Paragraphs>279</Paragraphs>
  <Slides>31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31</vt:i4>
      </vt:variant>
    </vt:vector>
  </HeadingPairs>
  <TitlesOfParts>
    <vt:vector size="34" baseType="lpstr">
      <vt:lpstr>ekonomi</vt:lpstr>
      <vt:lpstr>1_Rics</vt:lpstr>
      <vt:lpstr>h.t.</vt:lpstr>
      <vt:lpstr>PowerPoint Sunusu</vt:lpstr>
      <vt:lpstr>Konut Finansmanı</vt:lpstr>
      <vt:lpstr>Konut Finansmanı</vt:lpstr>
      <vt:lpstr>Konut Finansmanı</vt:lpstr>
      <vt:lpstr>Konut Finansmanı</vt:lpstr>
      <vt:lpstr>Konut Finansmanı</vt:lpstr>
      <vt:lpstr>Konut Finansmanı</vt:lpstr>
      <vt:lpstr>Etkin Konut Finansmanı Sisteminin Ön Koşulları</vt:lpstr>
      <vt:lpstr>Konut Finansmanı</vt:lpstr>
      <vt:lpstr>Konut Finansmanı</vt:lpstr>
      <vt:lpstr>Konut Finansmanı</vt:lpstr>
      <vt:lpstr>Konut Finansmanı</vt:lpstr>
      <vt:lpstr>Konut Finansmanı</vt:lpstr>
      <vt:lpstr>Konut Finansman Sistemleri</vt:lpstr>
      <vt:lpstr>Doğrudan Finansman Sistemi</vt:lpstr>
      <vt:lpstr>Sözleşme Sistemi</vt:lpstr>
      <vt:lpstr>Sözleşme Sistemi</vt:lpstr>
      <vt:lpstr>Mevduat Finansman Sistemi</vt:lpstr>
      <vt:lpstr>İpotek Bankası Sistemi</vt:lpstr>
      <vt:lpstr>İpotek Bankacılığının Fonksiyonları</vt:lpstr>
      <vt:lpstr>İpotek Bankacılığının Fonksiyonları</vt:lpstr>
      <vt:lpstr>İpotek Bankacılığı</vt:lpstr>
      <vt:lpstr>Türkiye’de Konut Finansmanı Uygulamaları</vt:lpstr>
      <vt:lpstr>Türkiye’de Konut Finansmanı Uygulamaları</vt:lpstr>
      <vt:lpstr>Türkiye’de Konut Finansmanı Uygulamaları</vt:lpstr>
      <vt:lpstr>Türkiye’de Konut Finansmanı Uygulamaları</vt:lpstr>
      <vt:lpstr>Türkiye’de Konut Finansmanı Uygulamaları</vt:lpstr>
      <vt:lpstr>Türkiye’de Konut Finansmanı Uygulamaları</vt:lpstr>
      <vt:lpstr>Türkiye’de Konut Finansmanı Uygulamaları</vt:lpstr>
      <vt:lpstr>Türkiye’de Konut Finansmanı Uygulamaları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925</cp:revision>
  <cp:lastPrinted>2016-10-24T07:53:35Z</cp:lastPrinted>
  <dcterms:created xsi:type="dcterms:W3CDTF">2016-09-18T09:35:24Z</dcterms:created>
  <dcterms:modified xsi:type="dcterms:W3CDTF">2020-02-26T12:52:16Z</dcterms:modified>
</cp:coreProperties>
</file>