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2AB72B-2AE5-4E80-AF60-51D80E9049D2}" type="datetimeFigureOut">
              <a:rPr lang="en-US" smtClean="0"/>
              <a:t>11/15/2017</a:t>
            </a:fld>
            <a:endParaRPr lang="en-US"/>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4C0272-1505-4895-A01A-5FBA33E0CA1B}" type="slidenum">
              <a:rPr lang="en-US" smtClean="0"/>
              <a:t>‹#›</a:t>
            </a:fld>
            <a:endParaRPr lang="en-US"/>
          </a:p>
        </p:txBody>
      </p:sp>
    </p:spTree>
    <p:extLst>
      <p:ext uri="{BB962C8B-B14F-4D97-AF65-F5344CB8AC3E}">
        <p14:creationId xmlns:p14="http://schemas.microsoft.com/office/powerpoint/2010/main" val="1240553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10B15596-CE22-4D32-A426-1839AA29547E}"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A394663-C499-45E6-A291-4317677E5700}" type="slidenum">
              <a:rPr lang="en-US" smtClean="0"/>
              <a:t>‹#›</a:t>
            </a:fld>
            <a:endParaRPr lang="en-US"/>
          </a:p>
        </p:txBody>
      </p:sp>
    </p:spTree>
    <p:extLst>
      <p:ext uri="{BB962C8B-B14F-4D97-AF65-F5344CB8AC3E}">
        <p14:creationId xmlns:p14="http://schemas.microsoft.com/office/powerpoint/2010/main" val="1901510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0B15596-CE22-4D32-A426-1839AA29547E}"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A394663-C499-45E6-A291-4317677E5700}" type="slidenum">
              <a:rPr lang="en-US" smtClean="0"/>
              <a:t>‹#›</a:t>
            </a:fld>
            <a:endParaRPr lang="en-US"/>
          </a:p>
        </p:txBody>
      </p:sp>
    </p:spTree>
    <p:extLst>
      <p:ext uri="{BB962C8B-B14F-4D97-AF65-F5344CB8AC3E}">
        <p14:creationId xmlns:p14="http://schemas.microsoft.com/office/powerpoint/2010/main" val="3467806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0B15596-CE22-4D32-A426-1839AA29547E}"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A394663-C499-45E6-A291-4317677E5700}" type="slidenum">
              <a:rPr lang="en-US" smtClean="0"/>
              <a:t>‹#›</a:t>
            </a:fld>
            <a:endParaRPr lang="en-US"/>
          </a:p>
        </p:txBody>
      </p:sp>
    </p:spTree>
    <p:extLst>
      <p:ext uri="{BB962C8B-B14F-4D97-AF65-F5344CB8AC3E}">
        <p14:creationId xmlns:p14="http://schemas.microsoft.com/office/powerpoint/2010/main" val="3218327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0B15596-CE22-4D32-A426-1839AA29547E}"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A394663-C499-45E6-A291-4317677E5700}" type="slidenum">
              <a:rPr lang="en-US" smtClean="0"/>
              <a:t>‹#›</a:t>
            </a:fld>
            <a:endParaRPr lang="en-US"/>
          </a:p>
        </p:txBody>
      </p:sp>
    </p:spTree>
    <p:extLst>
      <p:ext uri="{BB962C8B-B14F-4D97-AF65-F5344CB8AC3E}">
        <p14:creationId xmlns:p14="http://schemas.microsoft.com/office/powerpoint/2010/main" val="391295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0B15596-CE22-4D32-A426-1839AA29547E}"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A394663-C499-45E6-A291-4317677E5700}" type="slidenum">
              <a:rPr lang="en-US" smtClean="0"/>
              <a:t>‹#›</a:t>
            </a:fld>
            <a:endParaRPr lang="en-US"/>
          </a:p>
        </p:txBody>
      </p:sp>
    </p:spTree>
    <p:extLst>
      <p:ext uri="{BB962C8B-B14F-4D97-AF65-F5344CB8AC3E}">
        <p14:creationId xmlns:p14="http://schemas.microsoft.com/office/powerpoint/2010/main" val="3029618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10B15596-CE22-4D32-A426-1839AA29547E}"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A394663-C499-45E6-A291-4317677E5700}" type="slidenum">
              <a:rPr lang="en-US" smtClean="0"/>
              <a:t>‹#›</a:t>
            </a:fld>
            <a:endParaRPr lang="en-US"/>
          </a:p>
        </p:txBody>
      </p:sp>
    </p:spTree>
    <p:extLst>
      <p:ext uri="{BB962C8B-B14F-4D97-AF65-F5344CB8AC3E}">
        <p14:creationId xmlns:p14="http://schemas.microsoft.com/office/powerpoint/2010/main" val="1071361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10B15596-CE22-4D32-A426-1839AA29547E}" type="datetimeFigureOut">
              <a:rPr lang="en-US" smtClean="0"/>
              <a:t>11/15/2017</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1A394663-C499-45E6-A291-4317677E5700}" type="slidenum">
              <a:rPr lang="en-US" smtClean="0"/>
              <a:t>‹#›</a:t>
            </a:fld>
            <a:endParaRPr lang="en-US"/>
          </a:p>
        </p:txBody>
      </p:sp>
    </p:spTree>
    <p:extLst>
      <p:ext uri="{BB962C8B-B14F-4D97-AF65-F5344CB8AC3E}">
        <p14:creationId xmlns:p14="http://schemas.microsoft.com/office/powerpoint/2010/main" val="3012901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10B15596-CE22-4D32-A426-1839AA29547E}" type="datetimeFigureOut">
              <a:rPr lang="en-US" smtClean="0"/>
              <a:t>11/15/2017</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1A394663-C499-45E6-A291-4317677E5700}" type="slidenum">
              <a:rPr lang="en-US" smtClean="0"/>
              <a:t>‹#›</a:t>
            </a:fld>
            <a:endParaRPr lang="en-US"/>
          </a:p>
        </p:txBody>
      </p:sp>
    </p:spTree>
    <p:extLst>
      <p:ext uri="{BB962C8B-B14F-4D97-AF65-F5344CB8AC3E}">
        <p14:creationId xmlns:p14="http://schemas.microsoft.com/office/powerpoint/2010/main" val="1422379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0B15596-CE22-4D32-A426-1839AA29547E}" type="datetimeFigureOut">
              <a:rPr lang="en-US" smtClean="0"/>
              <a:t>11/15/2017</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1A394663-C499-45E6-A291-4317677E5700}" type="slidenum">
              <a:rPr lang="en-US" smtClean="0"/>
              <a:t>‹#›</a:t>
            </a:fld>
            <a:endParaRPr lang="en-US"/>
          </a:p>
        </p:txBody>
      </p:sp>
    </p:spTree>
    <p:extLst>
      <p:ext uri="{BB962C8B-B14F-4D97-AF65-F5344CB8AC3E}">
        <p14:creationId xmlns:p14="http://schemas.microsoft.com/office/powerpoint/2010/main" val="132235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0B15596-CE22-4D32-A426-1839AA29547E}"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A394663-C499-45E6-A291-4317677E5700}" type="slidenum">
              <a:rPr lang="en-US" smtClean="0"/>
              <a:t>‹#›</a:t>
            </a:fld>
            <a:endParaRPr lang="en-US"/>
          </a:p>
        </p:txBody>
      </p:sp>
    </p:spTree>
    <p:extLst>
      <p:ext uri="{BB962C8B-B14F-4D97-AF65-F5344CB8AC3E}">
        <p14:creationId xmlns:p14="http://schemas.microsoft.com/office/powerpoint/2010/main" val="2467516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0B15596-CE22-4D32-A426-1839AA29547E}"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A394663-C499-45E6-A291-4317677E5700}" type="slidenum">
              <a:rPr lang="en-US" smtClean="0"/>
              <a:t>‹#›</a:t>
            </a:fld>
            <a:endParaRPr lang="en-US"/>
          </a:p>
        </p:txBody>
      </p:sp>
    </p:spTree>
    <p:extLst>
      <p:ext uri="{BB962C8B-B14F-4D97-AF65-F5344CB8AC3E}">
        <p14:creationId xmlns:p14="http://schemas.microsoft.com/office/powerpoint/2010/main" val="3205246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B15596-CE22-4D32-A426-1839AA29547E}" type="datetimeFigureOut">
              <a:rPr lang="en-US" smtClean="0"/>
              <a:t>11/15/2017</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94663-C499-45E6-A291-4317677E5700}" type="slidenum">
              <a:rPr lang="en-US" smtClean="0"/>
              <a:t>‹#›</a:t>
            </a:fld>
            <a:endParaRPr lang="en-US"/>
          </a:p>
        </p:txBody>
      </p:sp>
    </p:spTree>
    <p:extLst>
      <p:ext uri="{BB962C8B-B14F-4D97-AF65-F5344CB8AC3E}">
        <p14:creationId xmlns:p14="http://schemas.microsoft.com/office/powerpoint/2010/main" val="3071021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Rectangle 2"/>
          <p:cNvSpPr>
            <a:spLocks noGrp="1" noChangeArrowheads="1"/>
          </p:cNvSpPr>
          <p:nvPr>
            <p:ph type="title"/>
          </p:nvPr>
        </p:nvSpPr>
        <p:spPr/>
        <p:txBody>
          <a:bodyPr/>
          <a:lstStyle/>
          <a:p>
            <a:pPr eaLnBrk="1" hangingPunct="1"/>
            <a:r>
              <a:rPr lang="tr-TR" altLang="en-US" b="1" smtClean="0"/>
              <a:t>Konstitüsyon</a:t>
            </a:r>
          </a:p>
        </p:txBody>
      </p:sp>
      <p:sp>
        <p:nvSpPr>
          <p:cNvPr id="348163" name="Rectangle 3"/>
          <p:cNvSpPr>
            <a:spLocks noGrp="1" noChangeArrowheads="1"/>
          </p:cNvSpPr>
          <p:nvPr>
            <p:ph type="body" idx="1"/>
          </p:nvPr>
        </p:nvSpPr>
        <p:spPr/>
        <p:txBody>
          <a:bodyPr/>
          <a:lstStyle/>
          <a:p>
            <a:pPr eaLnBrk="1" hangingPunct="1">
              <a:lnSpc>
                <a:spcPct val="90000"/>
              </a:lnSpc>
              <a:buFontTx/>
              <a:buNone/>
            </a:pPr>
            <a:r>
              <a:rPr lang="tr-TR" altLang="en-US" sz="2400"/>
              <a:t>Konstitüsyon kısaca vücudun çevre etkilerine karşı gösterdiği direnç ve çevre şartlarına uyumu olarak tanımlanabilir. Konstitüsyon kalıtsal bir özelliktir ve  bir ırk karakteridir. </a:t>
            </a:r>
          </a:p>
          <a:p>
            <a:pPr eaLnBrk="1" hangingPunct="1">
              <a:lnSpc>
                <a:spcPct val="90000"/>
              </a:lnSpc>
              <a:buFontTx/>
              <a:buNone/>
            </a:pPr>
            <a:r>
              <a:rPr lang="tr-TR" altLang="en-US" sz="2400"/>
              <a:t>Bir ırkın fertleri arasında konstitüsyon özelliği bakımından farklar görülür. Çünkü konstitüsyonu şekillendiren genler ve çevre etkileri her fert için farklıdır. </a:t>
            </a:r>
          </a:p>
          <a:p>
            <a:pPr eaLnBrk="1" hangingPunct="1">
              <a:lnSpc>
                <a:spcPct val="90000"/>
              </a:lnSpc>
              <a:buFontTx/>
              <a:buNone/>
            </a:pPr>
            <a:r>
              <a:rPr lang="tr-TR" altLang="en-US" sz="2400"/>
              <a:t>Genetik yapıları benzer olan fakat farklı çevre şartlarında yetiştirilen  hayvanlar farklı  konstitüsyonlu  olabilir.Kalıtsal yapısına göre iyi konstitüsyonlu olması gereken bir hayvan bu yeteneğini ancak uygun şartlarda büyütülmesi halinde kazanabilir. Aksi takdirde zayıf konstitüsyonlu  olabilir. </a:t>
            </a:r>
          </a:p>
        </p:txBody>
      </p:sp>
    </p:spTree>
    <p:extLst>
      <p:ext uri="{BB962C8B-B14F-4D97-AF65-F5344CB8AC3E}">
        <p14:creationId xmlns:p14="http://schemas.microsoft.com/office/powerpoint/2010/main" val="3955108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Rectangle 2"/>
          <p:cNvSpPr>
            <a:spLocks noGrp="1" noChangeArrowheads="1"/>
          </p:cNvSpPr>
          <p:nvPr>
            <p:ph type="title"/>
          </p:nvPr>
        </p:nvSpPr>
        <p:spPr/>
        <p:txBody>
          <a:bodyPr/>
          <a:lstStyle/>
          <a:p>
            <a:pPr eaLnBrk="1" hangingPunct="1"/>
            <a:endParaRPr lang="en-US" altLang="en-US" smtClean="0"/>
          </a:p>
        </p:txBody>
      </p:sp>
      <p:sp>
        <p:nvSpPr>
          <p:cNvPr id="357379" name="Rectangle 3"/>
          <p:cNvSpPr>
            <a:spLocks noGrp="1" noChangeArrowheads="1"/>
          </p:cNvSpPr>
          <p:nvPr>
            <p:ph type="body" idx="1"/>
          </p:nvPr>
        </p:nvSpPr>
        <p:spPr/>
        <p:txBody>
          <a:bodyPr/>
          <a:lstStyle/>
          <a:p>
            <a:pPr eaLnBrk="1" hangingPunct="1">
              <a:lnSpc>
                <a:spcPct val="80000"/>
              </a:lnSpc>
            </a:pPr>
            <a:r>
              <a:rPr lang="tr-TR" altLang="en-US" sz="2400"/>
              <a:t>Damızlıkta ilk kullanılma yaşı işletmenin verimliğini etkiler. Çünkü damızlığa ayrılan genç hayvanların büyüme ve gelişme dönemi verimsiz ve masraflıdır.  </a:t>
            </a:r>
          </a:p>
          <a:p>
            <a:pPr eaLnBrk="1" hangingPunct="1">
              <a:lnSpc>
                <a:spcPct val="80000"/>
              </a:lnSpc>
            </a:pPr>
            <a:r>
              <a:rPr lang="tr-TR" altLang="en-US" sz="2400"/>
              <a:t>Bu dönem ne kadar kısa olursa işletme hem gereksiz masraftan kurtulur hem de hayvanlardan verim elde ederek karlılığını arttırır. </a:t>
            </a:r>
          </a:p>
          <a:p>
            <a:pPr eaLnBrk="1" hangingPunct="1">
              <a:lnSpc>
                <a:spcPct val="80000"/>
              </a:lnSpc>
            </a:pPr>
            <a:r>
              <a:rPr lang="tr-TR" altLang="en-US" sz="2400"/>
              <a:t>Gereksiz şekilde, damızlıkta ilk kullanılma zamanının geciktirilmesi işletmenin verimliliği bakımından uygun değildir. </a:t>
            </a:r>
          </a:p>
          <a:p>
            <a:pPr eaLnBrk="1" hangingPunct="1">
              <a:lnSpc>
                <a:spcPct val="80000"/>
              </a:lnSpc>
            </a:pPr>
            <a:r>
              <a:rPr lang="tr-TR" altLang="en-US" sz="2400"/>
              <a:t>Ancak dişi hayvanları damızlıkta erken yaşta kulanmanın faydaları yanında, hayvanların normal gelişimini geciktirmesi ve vücut yapısında bozukluklara sebep olması gibi olumsuz tarafları da vardır. </a:t>
            </a:r>
          </a:p>
        </p:txBody>
      </p:sp>
    </p:spTree>
    <p:extLst>
      <p:ext uri="{BB962C8B-B14F-4D97-AF65-F5344CB8AC3E}">
        <p14:creationId xmlns:p14="http://schemas.microsoft.com/office/powerpoint/2010/main" val="2617924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Rectangle 2"/>
          <p:cNvSpPr>
            <a:spLocks noGrp="1" noChangeArrowheads="1"/>
          </p:cNvSpPr>
          <p:nvPr>
            <p:ph type="title"/>
          </p:nvPr>
        </p:nvSpPr>
        <p:spPr/>
        <p:txBody>
          <a:bodyPr/>
          <a:lstStyle/>
          <a:p>
            <a:pPr eaLnBrk="1" hangingPunct="1"/>
            <a:endParaRPr lang="en-US" altLang="en-US" smtClean="0"/>
          </a:p>
        </p:txBody>
      </p:sp>
      <p:sp>
        <p:nvSpPr>
          <p:cNvPr id="358403" name="Rectangle 3"/>
          <p:cNvSpPr>
            <a:spLocks noGrp="1" noChangeArrowheads="1"/>
          </p:cNvSpPr>
          <p:nvPr>
            <p:ph type="body" idx="1"/>
          </p:nvPr>
        </p:nvSpPr>
        <p:spPr/>
        <p:txBody>
          <a:bodyPr/>
          <a:lstStyle/>
          <a:p>
            <a:pPr eaLnBrk="1" hangingPunct="1">
              <a:lnSpc>
                <a:spcPct val="90000"/>
              </a:lnSpc>
            </a:pPr>
            <a:r>
              <a:rPr lang="tr-TR" altLang="en-US"/>
              <a:t> Hayvanlar damızlıkta kullanma çağından önce ergenliğe eriştikleri için genç erkek ve dişilerin ergenlik çağından önce ayrılmaları gerekir. Aksi takdirde genç dişiler erken yaşta (cinsel olgunluğa ulaşmadan) gebe kalırlar. </a:t>
            </a:r>
          </a:p>
          <a:p>
            <a:pPr eaLnBrk="1" hangingPunct="1">
              <a:lnSpc>
                <a:spcPct val="90000"/>
              </a:lnSpc>
            </a:pPr>
            <a:r>
              <a:rPr lang="tr-TR" altLang="en-US"/>
              <a:t>Bu durumda, genç dişiler normal  gelişemez ve ayrıca cılız ve yaşama gücü zayıf yavrular doğurur. </a:t>
            </a:r>
          </a:p>
          <a:p>
            <a:pPr eaLnBrk="1" hangingPunct="1">
              <a:lnSpc>
                <a:spcPct val="90000"/>
              </a:lnSpc>
            </a:pPr>
            <a:r>
              <a:rPr lang="tr-TR" altLang="en-US"/>
              <a:t>Bunun için erkek ve dişileri  erken çağda (sütten kesme döneminde) ayırıp  ayrı gruplar halinde büyütmek daha uygundur.</a:t>
            </a:r>
          </a:p>
        </p:txBody>
      </p:sp>
    </p:spTree>
    <p:extLst>
      <p:ext uri="{BB962C8B-B14F-4D97-AF65-F5344CB8AC3E}">
        <p14:creationId xmlns:p14="http://schemas.microsoft.com/office/powerpoint/2010/main" val="2231485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Rectangle 2"/>
          <p:cNvSpPr>
            <a:spLocks noGrp="1" noChangeArrowheads="1"/>
          </p:cNvSpPr>
          <p:nvPr>
            <p:ph type="title"/>
          </p:nvPr>
        </p:nvSpPr>
        <p:spPr/>
        <p:txBody>
          <a:bodyPr/>
          <a:lstStyle/>
          <a:p>
            <a:pPr eaLnBrk="1" hangingPunct="1"/>
            <a:endParaRPr lang="en-US" altLang="en-US" smtClean="0"/>
          </a:p>
        </p:txBody>
      </p:sp>
      <p:sp>
        <p:nvSpPr>
          <p:cNvPr id="359427" name="Rectangle 3"/>
          <p:cNvSpPr>
            <a:spLocks noGrp="1" noChangeArrowheads="1"/>
          </p:cNvSpPr>
          <p:nvPr>
            <p:ph type="body" idx="1"/>
          </p:nvPr>
        </p:nvSpPr>
        <p:spPr/>
        <p:txBody>
          <a:bodyPr/>
          <a:lstStyle/>
          <a:p>
            <a:pPr eaLnBrk="1" hangingPunct="1">
              <a:lnSpc>
                <a:spcPct val="90000"/>
              </a:lnSpc>
            </a:pPr>
            <a:r>
              <a:rPr lang="tr-TR" altLang="en-US"/>
              <a:t>Damızlıkta kullanma süresi ve damızlıktan çıkarma yaşı da hayvan yetiştiriciliğinde önemlidir ve türe, ırka, cinsiyete göre farklılık gösterir.      </a:t>
            </a:r>
          </a:p>
          <a:p>
            <a:pPr eaLnBrk="1" hangingPunct="1">
              <a:lnSpc>
                <a:spcPct val="90000"/>
              </a:lnSpc>
            </a:pPr>
            <a:r>
              <a:rPr lang="tr-TR" altLang="en-US"/>
              <a:t>Ergin çağdan sonra  hayvanların fizyolojik faaliyetleri yavaş yavaş azalır, dişlerde bozulmalar  ve düşmeler meydana gelir. </a:t>
            </a:r>
          </a:p>
          <a:p>
            <a:pPr eaLnBrk="1" hangingPunct="1">
              <a:lnSpc>
                <a:spcPct val="90000"/>
              </a:lnSpc>
            </a:pPr>
            <a:r>
              <a:rPr lang="tr-TR" altLang="en-US"/>
              <a:t>Böylece üreme kabiliyetinde, yaşama gücünde ve  verimlerde önemli  gerilemeler olur. Bu durum da işletmenin verimliliğine olumsuz etki yapar. </a:t>
            </a:r>
          </a:p>
        </p:txBody>
      </p:sp>
    </p:spTree>
    <p:extLst>
      <p:ext uri="{BB962C8B-B14F-4D97-AF65-F5344CB8AC3E}">
        <p14:creationId xmlns:p14="http://schemas.microsoft.com/office/powerpoint/2010/main" val="658150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Rectangle 2"/>
          <p:cNvSpPr>
            <a:spLocks noGrp="1" noChangeArrowheads="1"/>
          </p:cNvSpPr>
          <p:nvPr>
            <p:ph type="title"/>
          </p:nvPr>
        </p:nvSpPr>
        <p:spPr/>
        <p:txBody>
          <a:bodyPr/>
          <a:lstStyle/>
          <a:p>
            <a:pPr eaLnBrk="1" hangingPunct="1"/>
            <a:endParaRPr lang="en-US" altLang="en-US" smtClean="0"/>
          </a:p>
        </p:txBody>
      </p:sp>
      <p:sp>
        <p:nvSpPr>
          <p:cNvPr id="360451" name="Rectangle 3"/>
          <p:cNvSpPr>
            <a:spLocks noGrp="1" noChangeArrowheads="1"/>
          </p:cNvSpPr>
          <p:nvPr>
            <p:ph type="body" idx="1"/>
          </p:nvPr>
        </p:nvSpPr>
        <p:spPr/>
        <p:txBody>
          <a:bodyPr/>
          <a:lstStyle/>
          <a:p>
            <a:pPr eaLnBrk="1" hangingPunct="1"/>
            <a:r>
              <a:rPr lang="tr-TR" altLang="en-US" smtClean="0"/>
              <a:t>Bu nedenle  çiftlik hayvanlarının belli yaşlara  gelince damızlıktan çıkarılması yetiştirme yönünden gereklidir. </a:t>
            </a:r>
          </a:p>
          <a:p>
            <a:pPr eaLnBrk="1" hangingPunct="1"/>
            <a:r>
              <a:rPr lang="tr-TR" altLang="en-US" smtClean="0"/>
              <a:t>Ancak damızlık değeri çok iyi olanlar daha fazla yavru elde etmek üzere daha uzun süre damızlıkta kullanılabilir.</a:t>
            </a:r>
          </a:p>
          <a:p>
            <a:pPr eaLnBrk="1" hangingPunct="1"/>
            <a:endParaRPr lang="tr-TR" altLang="en-US" smtClean="0"/>
          </a:p>
        </p:txBody>
      </p:sp>
    </p:spTree>
    <p:extLst>
      <p:ext uri="{BB962C8B-B14F-4D97-AF65-F5344CB8AC3E}">
        <p14:creationId xmlns:p14="http://schemas.microsoft.com/office/powerpoint/2010/main" val="2002154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p:cNvSpPr>
            <a:spLocks noGrp="1" noChangeArrowheads="1"/>
          </p:cNvSpPr>
          <p:nvPr>
            <p:ph type="title"/>
          </p:nvPr>
        </p:nvSpPr>
        <p:spPr/>
        <p:txBody>
          <a:bodyPr/>
          <a:lstStyle/>
          <a:p>
            <a:pPr eaLnBrk="1" hangingPunct="1"/>
            <a:r>
              <a:rPr lang="tr-TR" altLang="en-US" sz="4000" b="1"/>
              <a:t>Büyüme</a:t>
            </a:r>
            <a:r>
              <a:rPr lang="tr-TR" altLang="en-US" sz="4000"/>
              <a:t/>
            </a:r>
            <a:br>
              <a:rPr lang="tr-TR" altLang="en-US" sz="4000"/>
            </a:br>
            <a:endParaRPr lang="tr-TR" altLang="en-US" sz="4000"/>
          </a:p>
        </p:txBody>
      </p:sp>
      <p:sp>
        <p:nvSpPr>
          <p:cNvPr id="361475" name="Rectangle 3"/>
          <p:cNvSpPr>
            <a:spLocks noGrp="1" noChangeArrowheads="1"/>
          </p:cNvSpPr>
          <p:nvPr>
            <p:ph type="body" idx="1"/>
          </p:nvPr>
        </p:nvSpPr>
        <p:spPr/>
        <p:txBody>
          <a:bodyPr/>
          <a:lstStyle/>
          <a:p>
            <a:pPr eaLnBrk="1" hangingPunct="1">
              <a:lnSpc>
                <a:spcPct val="90000"/>
              </a:lnSpc>
            </a:pPr>
            <a:r>
              <a:rPr lang="tr-TR" altLang="en-US" sz="2400"/>
              <a:t>Büyüme ve gelişme hayvan yetiştiriciliğinde pratik ve ekonomik önemi olan fizyolojik özelliklerdir. </a:t>
            </a:r>
          </a:p>
          <a:p>
            <a:pPr eaLnBrk="1" hangingPunct="1">
              <a:lnSpc>
                <a:spcPct val="90000"/>
              </a:lnSpc>
            </a:pPr>
            <a:r>
              <a:rPr lang="tr-TR" altLang="en-US" sz="2400"/>
              <a:t>Büyüme zigot ile başlar ve canlı ergin ağırlığına ulaşana kadar devam eder. </a:t>
            </a:r>
          </a:p>
          <a:p>
            <a:pPr eaLnBrk="1" hangingPunct="1">
              <a:lnSpc>
                <a:spcPct val="90000"/>
              </a:lnSpc>
            </a:pPr>
            <a:r>
              <a:rPr lang="tr-TR" altLang="en-US" sz="2400"/>
              <a:t>Büyüme ve gelişme ayrı kavramlardır. </a:t>
            </a:r>
          </a:p>
          <a:p>
            <a:pPr eaLnBrk="1" hangingPunct="1">
              <a:lnSpc>
                <a:spcPct val="90000"/>
              </a:lnSpc>
            </a:pPr>
            <a:r>
              <a:rPr lang="tr-TR" altLang="en-US" sz="2400"/>
              <a:t>Ancak bu iki kavram canlıda birbirine bağlı olarak seyreder ve birini diğerinden ayrı düşünmek mümkün değildir. </a:t>
            </a:r>
          </a:p>
          <a:p>
            <a:pPr eaLnBrk="1" hangingPunct="1">
              <a:lnSpc>
                <a:spcPct val="90000"/>
              </a:lnSpc>
            </a:pPr>
            <a:r>
              <a:rPr lang="tr-TR" altLang="en-US" sz="2400"/>
              <a:t>Büyüme ile vücutta ağırlık artışı olurken gelişme ile vücudun şekli ve yapısın (hücre  doku ve organlar)da ve bunların fonksiyonlarında değişiklikler meydana gelir. </a:t>
            </a:r>
          </a:p>
        </p:txBody>
      </p:sp>
    </p:spTree>
    <p:extLst>
      <p:ext uri="{BB962C8B-B14F-4D97-AF65-F5344CB8AC3E}">
        <p14:creationId xmlns:p14="http://schemas.microsoft.com/office/powerpoint/2010/main" val="40538140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Rectangle 2"/>
          <p:cNvSpPr>
            <a:spLocks noGrp="1" noChangeArrowheads="1"/>
          </p:cNvSpPr>
          <p:nvPr>
            <p:ph type="title"/>
          </p:nvPr>
        </p:nvSpPr>
        <p:spPr/>
        <p:txBody>
          <a:bodyPr/>
          <a:lstStyle/>
          <a:p>
            <a:pPr eaLnBrk="1" hangingPunct="1"/>
            <a:endParaRPr lang="en-US" altLang="en-US" smtClean="0"/>
          </a:p>
        </p:txBody>
      </p:sp>
      <p:sp>
        <p:nvSpPr>
          <p:cNvPr id="362499" name="Rectangle 3"/>
          <p:cNvSpPr>
            <a:spLocks noGrp="1" noChangeArrowheads="1"/>
          </p:cNvSpPr>
          <p:nvPr>
            <p:ph type="body" idx="1"/>
          </p:nvPr>
        </p:nvSpPr>
        <p:spPr/>
        <p:txBody>
          <a:bodyPr/>
          <a:lstStyle/>
          <a:p>
            <a:pPr eaLnBrk="1" hangingPunct="1">
              <a:lnSpc>
                <a:spcPct val="80000"/>
              </a:lnSpc>
              <a:buFontTx/>
              <a:buNone/>
            </a:pPr>
            <a:r>
              <a:rPr lang="tr-TR" altLang="en-US" sz="2400"/>
              <a:t>Böylece her iki kavram şöyle tarif edilebilir.</a:t>
            </a:r>
          </a:p>
          <a:p>
            <a:pPr eaLnBrk="1" hangingPunct="1">
              <a:lnSpc>
                <a:spcPct val="80000"/>
              </a:lnSpc>
            </a:pPr>
            <a:r>
              <a:rPr lang="tr-TR" altLang="en-US" sz="2400"/>
              <a:t>Büyüme, zigotun oluşumundan itibaren ergin ağırlığa ulaşana kadar canlının ağırlık kazanmasıdır. </a:t>
            </a:r>
          </a:p>
          <a:p>
            <a:pPr eaLnBrk="1" hangingPunct="1">
              <a:lnSpc>
                <a:spcPct val="80000"/>
              </a:lnSpc>
            </a:pPr>
            <a:r>
              <a:rPr lang="tr-TR" altLang="en-US" sz="2400"/>
              <a:t>Gelişme ise canlının vücut yapısının ve şeklinin çeşitli görevleri yapabilecek şekilde değişikliğe uğraması (faklılaşması) dır. </a:t>
            </a:r>
          </a:p>
          <a:p>
            <a:pPr eaLnBrk="1" hangingPunct="1">
              <a:lnSpc>
                <a:spcPct val="80000"/>
              </a:lnSpc>
            </a:pPr>
            <a:r>
              <a:rPr lang="tr-TR" altLang="en-US" sz="2400"/>
              <a:t>Büyüme ve gelişme genelde canlının ağırlık artışı ve vücut yapısı ile şeklinde farklılaşma olarak ele alınmaktadır. </a:t>
            </a:r>
          </a:p>
          <a:p>
            <a:pPr eaLnBrk="1" hangingPunct="1">
              <a:lnSpc>
                <a:spcPct val="80000"/>
              </a:lnSpc>
            </a:pPr>
            <a:r>
              <a:rPr lang="tr-TR" altLang="en-US" sz="2400"/>
              <a:t>Ancak sadece ağırlık ve hacim olarak artış her zaman büyüme değildir. Dokularda su ve yağ birikmesinden ileri gelen ağırlık ve hacim artışı da büyüme ve gelişme değildir.</a:t>
            </a:r>
          </a:p>
          <a:p>
            <a:pPr eaLnBrk="1" hangingPunct="1">
              <a:lnSpc>
                <a:spcPct val="80000"/>
              </a:lnSpc>
            </a:pPr>
            <a:endParaRPr lang="tr-TR" altLang="en-US" sz="2400"/>
          </a:p>
        </p:txBody>
      </p:sp>
    </p:spTree>
    <p:extLst>
      <p:ext uri="{BB962C8B-B14F-4D97-AF65-F5344CB8AC3E}">
        <p14:creationId xmlns:p14="http://schemas.microsoft.com/office/powerpoint/2010/main" val="3577891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Rectangle 2"/>
          <p:cNvSpPr>
            <a:spLocks noGrp="1" noChangeArrowheads="1"/>
          </p:cNvSpPr>
          <p:nvPr>
            <p:ph type="title"/>
          </p:nvPr>
        </p:nvSpPr>
        <p:spPr/>
        <p:txBody>
          <a:bodyPr/>
          <a:lstStyle/>
          <a:p>
            <a:pPr eaLnBrk="1" hangingPunct="1"/>
            <a:endParaRPr lang="en-US" altLang="en-US" smtClean="0"/>
          </a:p>
        </p:txBody>
      </p:sp>
      <p:sp>
        <p:nvSpPr>
          <p:cNvPr id="363523" name="Rectangle 3"/>
          <p:cNvSpPr>
            <a:spLocks noGrp="1" noChangeArrowheads="1"/>
          </p:cNvSpPr>
          <p:nvPr>
            <p:ph type="body" idx="1"/>
          </p:nvPr>
        </p:nvSpPr>
        <p:spPr/>
        <p:txBody>
          <a:bodyPr/>
          <a:lstStyle/>
          <a:p>
            <a:pPr eaLnBrk="1" hangingPunct="1">
              <a:lnSpc>
                <a:spcPct val="80000"/>
              </a:lnSpc>
            </a:pPr>
            <a:r>
              <a:rPr lang="tr-TR" altLang="en-US" sz="2000"/>
              <a:t>Büyümenin karakteristiği olan canlı ağırlık artışı büyümenin ilk dönemlerinde doğal olarak düşüktür. </a:t>
            </a:r>
          </a:p>
          <a:p>
            <a:pPr eaLnBrk="1" hangingPunct="1">
              <a:lnSpc>
                <a:spcPct val="80000"/>
              </a:lnSpc>
            </a:pPr>
            <a:r>
              <a:rPr lang="tr-TR" altLang="en-US" sz="2000"/>
              <a:t>Giderek yükselir ve en yüksek düzeye ulaşır, ergin çağa yaklaştıkça azalır ve sonra durur.</a:t>
            </a:r>
          </a:p>
          <a:p>
            <a:pPr eaLnBrk="1" hangingPunct="1">
              <a:lnSpc>
                <a:spcPct val="80000"/>
              </a:lnSpc>
            </a:pPr>
            <a:r>
              <a:rPr lang="tr-TR" altLang="en-US" sz="2000"/>
              <a:t>Solunum, ısı kaybı, metabolizma değişimi, su kaybı, yeni şartlara uyum gibi sebeplere bağlı olarak yeni doğan bir yavru ilk günler zayıflar, 2-3 gün sonra eski ağırlığına ulaşır ve daha sonra büyüme hızı artar.</a:t>
            </a:r>
          </a:p>
          <a:p>
            <a:pPr eaLnBrk="1" hangingPunct="1">
              <a:lnSpc>
                <a:spcPct val="80000"/>
              </a:lnSpc>
            </a:pPr>
            <a:r>
              <a:rPr lang="tr-TR" altLang="en-US" sz="2000"/>
              <a:t>Yani büyüme eğrisi başlangıçta düz olarak seyreder, bir süre sonra dik olarak yükselir, sonra yavaş yavaş düzleşir ve böylece belli bir yaşa kadar devam eder. </a:t>
            </a:r>
          </a:p>
          <a:p>
            <a:pPr eaLnBrk="1" hangingPunct="1">
              <a:lnSpc>
                <a:spcPct val="80000"/>
              </a:lnSpc>
            </a:pPr>
            <a:r>
              <a:rPr lang="tr-TR" altLang="en-US" sz="2000"/>
              <a:t>Böylece bütün hayvanlarda büyüme eğrisi benzer bir yapı gösterir ve genelde S şeklindedir.</a:t>
            </a:r>
          </a:p>
          <a:p>
            <a:pPr eaLnBrk="1" hangingPunct="1">
              <a:lnSpc>
                <a:spcPct val="80000"/>
              </a:lnSpc>
            </a:pPr>
            <a:r>
              <a:rPr lang="tr-TR" altLang="en-US" sz="2000"/>
              <a:t>Diğer bir ifade ile en hızlı büyüme genç yaşlarda olur ve fiziki olgunluğa yaklaştıkça büyüme hızı azalır.</a:t>
            </a:r>
          </a:p>
          <a:p>
            <a:pPr eaLnBrk="1" hangingPunct="1">
              <a:lnSpc>
                <a:spcPct val="80000"/>
              </a:lnSpc>
            </a:pPr>
            <a:endParaRPr lang="tr-TR" altLang="en-US" sz="2000"/>
          </a:p>
        </p:txBody>
      </p:sp>
    </p:spTree>
    <p:extLst>
      <p:ext uri="{BB962C8B-B14F-4D97-AF65-F5344CB8AC3E}">
        <p14:creationId xmlns:p14="http://schemas.microsoft.com/office/powerpoint/2010/main" val="36399540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p:txBody>
          <a:bodyPr/>
          <a:lstStyle/>
          <a:p>
            <a:pPr eaLnBrk="1" hangingPunct="1"/>
            <a:endParaRPr lang="en-US" altLang="en-US" smtClean="0"/>
          </a:p>
        </p:txBody>
      </p:sp>
      <p:sp>
        <p:nvSpPr>
          <p:cNvPr id="364547" name="Rectangle 3"/>
          <p:cNvSpPr>
            <a:spLocks noGrp="1" noChangeArrowheads="1"/>
          </p:cNvSpPr>
          <p:nvPr>
            <p:ph type="body" idx="1"/>
          </p:nvPr>
        </p:nvSpPr>
        <p:spPr/>
        <p:txBody>
          <a:bodyPr/>
          <a:lstStyle/>
          <a:p>
            <a:pPr eaLnBrk="1" hangingPunct="1">
              <a:buFontTx/>
              <a:buNone/>
            </a:pPr>
            <a:r>
              <a:rPr lang="tr-TR" altLang="en-US" smtClean="0"/>
              <a:t>Büyüme durumunu ve büyüme hızını açıklamak için; </a:t>
            </a:r>
          </a:p>
          <a:p>
            <a:pPr eaLnBrk="1" hangingPunct="1"/>
            <a:r>
              <a:rPr lang="tr-TR" altLang="en-US" smtClean="0"/>
              <a:t>canlı ağırlık, </a:t>
            </a:r>
          </a:p>
          <a:p>
            <a:pPr eaLnBrk="1" hangingPunct="1"/>
            <a:r>
              <a:rPr lang="tr-TR" altLang="en-US" smtClean="0"/>
              <a:t>günlük ağırlık artışı, </a:t>
            </a:r>
          </a:p>
          <a:p>
            <a:pPr eaLnBrk="1" hangingPunct="1"/>
            <a:r>
              <a:rPr lang="tr-TR" altLang="en-US" smtClean="0"/>
              <a:t>büyüme hızının değişimi ve </a:t>
            </a:r>
          </a:p>
          <a:p>
            <a:pPr eaLnBrk="1" hangingPunct="1"/>
            <a:r>
              <a:rPr lang="tr-TR" altLang="en-US" smtClean="0"/>
              <a:t>relatif büyüme eğrisi olmak üzere dört çeşit eğri kullanılır</a:t>
            </a:r>
            <a:endParaRPr lang="tr-TR" altLang="en-US" b="1" smtClean="0"/>
          </a:p>
          <a:p>
            <a:pPr eaLnBrk="1" hangingPunct="1">
              <a:buFontTx/>
              <a:buNone/>
            </a:pPr>
            <a:endParaRPr lang="tr-TR" altLang="en-US" smtClean="0"/>
          </a:p>
        </p:txBody>
      </p:sp>
    </p:spTree>
    <p:extLst>
      <p:ext uri="{BB962C8B-B14F-4D97-AF65-F5344CB8AC3E}">
        <p14:creationId xmlns:p14="http://schemas.microsoft.com/office/powerpoint/2010/main" val="360489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0" name="Rectangle 2"/>
          <p:cNvSpPr>
            <a:spLocks noGrp="1" noChangeArrowheads="1"/>
          </p:cNvSpPr>
          <p:nvPr>
            <p:ph type="title"/>
          </p:nvPr>
        </p:nvSpPr>
        <p:spPr/>
        <p:txBody>
          <a:bodyPr/>
          <a:lstStyle/>
          <a:p>
            <a:pPr eaLnBrk="1" hangingPunct="1"/>
            <a:endParaRPr lang="en-US" altLang="en-US" smtClean="0"/>
          </a:p>
        </p:txBody>
      </p:sp>
      <p:sp>
        <p:nvSpPr>
          <p:cNvPr id="365571" name="Rectangle 3"/>
          <p:cNvSpPr>
            <a:spLocks noGrp="1" noChangeArrowheads="1"/>
          </p:cNvSpPr>
          <p:nvPr>
            <p:ph type="body" idx="1"/>
          </p:nvPr>
        </p:nvSpPr>
        <p:spPr/>
        <p:txBody>
          <a:bodyPr/>
          <a:lstStyle/>
          <a:p>
            <a:pPr eaLnBrk="1" hangingPunct="1">
              <a:lnSpc>
                <a:spcPct val="90000"/>
              </a:lnSpc>
              <a:buFontTx/>
              <a:buNone/>
            </a:pPr>
            <a:r>
              <a:rPr lang="tr-TR" altLang="en-US" b="1" smtClean="0"/>
              <a:t>Canlı ağırlık eğrisi</a:t>
            </a:r>
            <a:r>
              <a:rPr lang="tr-TR" altLang="en-US" smtClean="0"/>
              <a:t> </a:t>
            </a:r>
          </a:p>
          <a:p>
            <a:pPr eaLnBrk="1" hangingPunct="1">
              <a:lnSpc>
                <a:spcPct val="90000"/>
              </a:lnSpc>
              <a:buFontTx/>
              <a:buNone/>
            </a:pPr>
            <a:r>
              <a:rPr lang="tr-TR" altLang="en-US" smtClean="0"/>
              <a:t>Gerçek büyüme eğrisi olarak kabul edilen canlı ağırlık eğrisi,  büyümenin çeşitli dönemlerinde belirlenen (gün, ay, hafta vb.) canlı ağırlık değerleri ile oluşturulur. </a:t>
            </a:r>
          </a:p>
          <a:p>
            <a:pPr eaLnBrk="1" hangingPunct="1">
              <a:lnSpc>
                <a:spcPct val="90000"/>
              </a:lnSpc>
              <a:buFontTx/>
              <a:buNone/>
            </a:pPr>
            <a:r>
              <a:rPr lang="tr-TR" altLang="en-US" smtClean="0"/>
              <a:t>Eğrinin başlarındaki iç bükeyliğin dış bükeyliğe dönüştüğü nokta </a:t>
            </a:r>
            <a:r>
              <a:rPr lang="tr-TR" altLang="en-US" b="1" smtClean="0"/>
              <a:t>(dönüm noktası)</a:t>
            </a:r>
            <a:r>
              <a:rPr lang="tr-TR" altLang="en-US" smtClean="0"/>
              <a:t> büyüme hızının en yüksek olduğu dönemdir.</a:t>
            </a:r>
            <a:endParaRPr lang="tr-TR" altLang="en-US" b="1" smtClean="0"/>
          </a:p>
          <a:p>
            <a:pPr eaLnBrk="1" hangingPunct="1">
              <a:lnSpc>
                <a:spcPct val="90000"/>
              </a:lnSpc>
            </a:pPr>
            <a:endParaRPr lang="tr-TR" altLang="en-US" smtClean="0"/>
          </a:p>
        </p:txBody>
      </p:sp>
    </p:spTree>
    <p:extLst>
      <p:ext uri="{BB962C8B-B14F-4D97-AF65-F5344CB8AC3E}">
        <p14:creationId xmlns:p14="http://schemas.microsoft.com/office/powerpoint/2010/main" val="13811173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4" name="Rectangle 2"/>
          <p:cNvSpPr>
            <a:spLocks noGrp="1" noChangeArrowheads="1"/>
          </p:cNvSpPr>
          <p:nvPr>
            <p:ph type="title"/>
          </p:nvPr>
        </p:nvSpPr>
        <p:spPr/>
        <p:txBody>
          <a:bodyPr/>
          <a:lstStyle/>
          <a:p>
            <a:pPr eaLnBrk="1" hangingPunct="1"/>
            <a:endParaRPr lang="en-US" altLang="en-US" smtClean="0"/>
          </a:p>
        </p:txBody>
      </p:sp>
      <p:sp>
        <p:nvSpPr>
          <p:cNvPr id="366595" name="Rectangle 3"/>
          <p:cNvSpPr>
            <a:spLocks noGrp="1" noChangeArrowheads="1"/>
          </p:cNvSpPr>
          <p:nvPr>
            <p:ph type="body" idx="1"/>
          </p:nvPr>
        </p:nvSpPr>
        <p:spPr/>
        <p:txBody>
          <a:bodyPr/>
          <a:lstStyle/>
          <a:p>
            <a:pPr eaLnBrk="1" hangingPunct="1">
              <a:buFontTx/>
              <a:buNone/>
            </a:pPr>
            <a:r>
              <a:rPr lang="tr-TR" altLang="en-US" b="1"/>
              <a:t>Günlük ağırlık artışı eğrisi</a:t>
            </a:r>
            <a:r>
              <a:rPr lang="tr-TR" altLang="en-US"/>
              <a:t> </a:t>
            </a:r>
          </a:p>
          <a:p>
            <a:pPr eaLnBrk="1" hangingPunct="1">
              <a:buFontTx/>
              <a:buNone/>
            </a:pPr>
            <a:r>
              <a:rPr lang="tr-TR" altLang="en-US"/>
              <a:t>Büyümenin çeşitli dönemlerinde belirlenen günlük ağırlık artışı değerleri ile oluşturulur.</a:t>
            </a:r>
          </a:p>
          <a:p>
            <a:pPr eaLnBrk="1" hangingPunct="1">
              <a:buFontTx/>
              <a:buNone/>
            </a:pPr>
            <a:r>
              <a:rPr lang="tr-TR" altLang="en-US"/>
              <a:t>Eğrinin tepe noktası büyüme hızının en yüksek olduğu dönemdir.</a:t>
            </a:r>
          </a:p>
          <a:p>
            <a:pPr eaLnBrk="1" hangingPunct="1">
              <a:buFontTx/>
              <a:buNone/>
            </a:pPr>
            <a:r>
              <a:rPr lang="tr-TR" altLang="en-US"/>
              <a:t>Canlı ağırlık eğrisinin türevi olarak da elde edilir.</a:t>
            </a:r>
          </a:p>
          <a:p>
            <a:pPr eaLnBrk="1" hangingPunct="1">
              <a:buFontTx/>
              <a:buNone/>
            </a:pPr>
            <a:r>
              <a:rPr lang="tr-TR" altLang="en-US"/>
              <a:t>Canlı ağırlık eğrisindeki </a:t>
            </a:r>
            <a:r>
              <a:rPr lang="tr-TR" altLang="en-US" b="1"/>
              <a:t>dönüm noktası</a:t>
            </a:r>
            <a:r>
              <a:rPr lang="tr-TR" altLang="en-US"/>
              <a:t> ile günlük ağırlık artışı eğrisindeki </a:t>
            </a:r>
            <a:r>
              <a:rPr lang="tr-TR" altLang="en-US" b="1"/>
              <a:t>tepe noktası</a:t>
            </a:r>
            <a:r>
              <a:rPr lang="tr-TR" altLang="en-US"/>
              <a:t> aynı döneme rastlamaktadır. </a:t>
            </a:r>
          </a:p>
          <a:p>
            <a:pPr eaLnBrk="1" hangingPunct="1"/>
            <a:endParaRPr lang="tr-TR" altLang="en-US"/>
          </a:p>
        </p:txBody>
      </p:sp>
    </p:spTree>
    <p:extLst>
      <p:ext uri="{BB962C8B-B14F-4D97-AF65-F5344CB8AC3E}">
        <p14:creationId xmlns:p14="http://schemas.microsoft.com/office/powerpoint/2010/main" val="2657370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6" name="Rectangle 2"/>
          <p:cNvSpPr>
            <a:spLocks noGrp="1" noChangeArrowheads="1"/>
          </p:cNvSpPr>
          <p:nvPr>
            <p:ph type="title"/>
          </p:nvPr>
        </p:nvSpPr>
        <p:spPr/>
        <p:txBody>
          <a:bodyPr/>
          <a:lstStyle/>
          <a:p>
            <a:pPr eaLnBrk="1" hangingPunct="1"/>
            <a:endParaRPr lang="en-US" altLang="en-US" smtClean="0"/>
          </a:p>
        </p:txBody>
      </p:sp>
      <p:sp>
        <p:nvSpPr>
          <p:cNvPr id="349187" name="Rectangle 3"/>
          <p:cNvSpPr>
            <a:spLocks noGrp="1" noChangeArrowheads="1"/>
          </p:cNvSpPr>
          <p:nvPr>
            <p:ph type="body" idx="1"/>
          </p:nvPr>
        </p:nvSpPr>
        <p:spPr/>
        <p:txBody>
          <a:bodyPr/>
          <a:lstStyle/>
          <a:p>
            <a:pPr eaLnBrk="1" hangingPunct="1">
              <a:lnSpc>
                <a:spcPct val="80000"/>
              </a:lnSpc>
              <a:buFontTx/>
              <a:buNone/>
            </a:pPr>
            <a:r>
              <a:rPr lang="tr-TR" altLang="en-US"/>
              <a:t>Konstitüsyon üzerine büyüme dönemindeki bakım ve beslemenin etkisi büyüktür. </a:t>
            </a:r>
          </a:p>
          <a:p>
            <a:pPr eaLnBrk="1" hangingPunct="1">
              <a:lnSpc>
                <a:spcPct val="80000"/>
              </a:lnSpc>
              <a:buFontTx/>
              <a:buNone/>
            </a:pPr>
            <a:r>
              <a:rPr lang="tr-TR" altLang="en-US"/>
              <a:t>Kalıtsal yapısı sağlam konstitüsyona uygun olan ve sert şartlar içinde büyüyen hayvanlar sağlam konstitüsyonlu olurken, çok iyi imkanlar içinde ve devamlı kapalı şartlarda büyüyenler zayıf konstitüsyonlu olabilir. </a:t>
            </a:r>
          </a:p>
          <a:p>
            <a:pPr eaLnBrk="1" hangingPunct="1">
              <a:lnSpc>
                <a:spcPct val="80000"/>
              </a:lnSpc>
              <a:buFontTx/>
              <a:buNone/>
            </a:pPr>
            <a:r>
              <a:rPr lang="tr-TR" altLang="en-US"/>
              <a:t>Bir hayvanın kötü çevre şartlarına ve hastalıklara dayanma gücü konstitüsyonuna bağlıdır.</a:t>
            </a:r>
          </a:p>
          <a:p>
            <a:pPr eaLnBrk="1" hangingPunct="1">
              <a:lnSpc>
                <a:spcPct val="80000"/>
              </a:lnSpc>
              <a:buFontTx/>
              <a:buNone/>
            </a:pPr>
            <a:r>
              <a:rPr lang="tr-TR" altLang="en-US"/>
              <a:t>Kötü  şartlarda yaşama, üreme ve verimlerini gösterme bakımından sağlam konstitüsyonlular zayıf konstitüsyonlara göre daha şanslıdır.</a:t>
            </a:r>
          </a:p>
          <a:p>
            <a:pPr eaLnBrk="1" hangingPunct="1">
              <a:lnSpc>
                <a:spcPct val="80000"/>
              </a:lnSpc>
            </a:pPr>
            <a:endParaRPr lang="tr-TR" altLang="en-US"/>
          </a:p>
        </p:txBody>
      </p:sp>
    </p:spTree>
    <p:extLst>
      <p:ext uri="{BB962C8B-B14F-4D97-AF65-F5344CB8AC3E}">
        <p14:creationId xmlns:p14="http://schemas.microsoft.com/office/powerpoint/2010/main" val="1921972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Rectangle 2"/>
          <p:cNvSpPr>
            <a:spLocks noGrp="1" noChangeArrowheads="1"/>
          </p:cNvSpPr>
          <p:nvPr>
            <p:ph type="title"/>
          </p:nvPr>
        </p:nvSpPr>
        <p:spPr/>
        <p:txBody>
          <a:bodyPr/>
          <a:lstStyle/>
          <a:p>
            <a:pPr eaLnBrk="1" hangingPunct="1"/>
            <a:endParaRPr lang="en-US" altLang="en-US" smtClean="0"/>
          </a:p>
        </p:txBody>
      </p:sp>
      <p:sp>
        <p:nvSpPr>
          <p:cNvPr id="367619" name="Rectangle 3"/>
          <p:cNvSpPr>
            <a:spLocks noGrp="1" noChangeArrowheads="1"/>
          </p:cNvSpPr>
          <p:nvPr>
            <p:ph type="body" idx="1"/>
          </p:nvPr>
        </p:nvSpPr>
        <p:spPr/>
        <p:txBody>
          <a:bodyPr/>
          <a:lstStyle/>
          <a:p>
            <a:pPr eaLnBrk="1" hangingPunct="1">
              <a:buFontTx/>
              <a:buNone/>
            </a:pPr>
            <a:r>
              <a:rPr lang="tr-TR" altLang="en-US" b="1" smtClean="0"/>
              <a:t>Büyüme hızının değişim eğrisi</a:t>
            </a:r>
          </a:p>
          <a:p>
            <a:pPr eaLnBrk="1" hangingPunct="1">
              <a:buFontTx/>
              <a:buNone/>
            </a:pPr>
            <a:r>
              <a:rPr lang="tr-TR" altLang="en-US" smtClean="0"/>
              <a:t>Günlük ağırlık artışı eğrisinin türevi alınarak oluşturulur. </a:t>
            </a:r>
          </a:p>
          <a:p>
            <a:pPr eaLnBrk="1" hangingPunct="1">
              <a:buFontTx/>
              <a:buNone/>
            </a:pPr>
            <a:r>
              <a:rPr lang="tr-TR" altLang="en-US" smtClean="0"/>
              <a:t>Böylece elde edilen eğrinin apsis ekseni ile kesiştiği noktanın canlı ağırlık eğrisindeki dönüm noktası ve günlük canlı ağırlık eğrisindeki tepe noktası aynı döneme rastladığı görülür.</a:t>
            </a:r>
            <a:endParaRPr lang="tr-TR" altLang="en-US" b="1" smtClean="0"/>
          </a:p>
          <a:p>
            <a:pPr eaLnBrk="1" hangingPunct="1">
              <a:buFontTx/>
              <a:buNone/>
            </a:pPr>
            <a:endParaRPr lang="tr-TR" altLang="en-US" smtClean="0"/>
          </a:p>
        </p:txBody>
      </p:sp>
    </p:spTree>
    <p:extLst>
      <p:ext uri="{BB962C8B-B14F-4D97-AF65-F5344CB8AC3E}">
        <p14:creationId xmlns:p14="http://schemas.microsoft.com/office/powerpoint/2010/main" val="19548503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Rectangle 2"/>
          <p:cNvSpPr>
            <a:spLocks noGrp="1" noChangeArrowheads="1"/>
          </p:cNvSpPr>
          <p:nvPr>
            <p:ph type="title"/>
          </p:nvPr>
        </p:nvSpPr>
        <p:spPr/>
        <p:txBody>
          <a:bodyPr/>
          <a:lstStyle/>
          <a:p>
            <a:pPr eaLnBrk="1" hangingPunct="1"/>
            <a:endParaRPr lang="en-US" altLang="en-US" smtClean="0"/>
          </a:p>
        </p:txBody>
      </p:sp>
      <p:sp>
        <p:nvSpPr>
          <p:cNvPr id="368643" name="Rectangle 3"/>
          <p:cNvSpPr>
            <a:spLocks noGrp="1" noChangeArrowheads="1"/>
          </p:cNvSpPr>
          <p:nvPr>
            <p:ph type="body" idx="1"/>
          </p:nvPr>
        </p:nvSpPr>
        <p:spPr/>
        <p:txBody>
          <a:bodyPr/>
          <a:lstStyle/>
          <a:p>
            <a:pPr eaLnBrk="1" hangingPunct="1">
              <a:buFontTx/>
              <a:buNone/>
            </a:pPr>
            <a:r>
              <a:rPr lang="tr-TR" altLang="en-US" b="1" smtClean="0"/>
              <a:t>Relatif büyüme eğrisi</a:t>
            </a:r>
            <a:r>
              <a:rPr lang="tr-TR" altLang="en-US" smtClean="0"/>
              <a:t>          </a:t>
            </a:r>
          </a:p>
          <a:p>
            <a:pPr eaLnBrk="1" hangingPunct="1">
              <a:buFontTx/>
              <a:buNone/>
            </a:pPr>
            <a:r>
              <a:rPr lang="tr-TR" altLang="en-US" smtClean="0"/>
              <a:t>Büyümenin çeşitli dönemlerindeki günlük ağırlık artışının aynı dönemdeki canlı ağırlığa oranları belirlenerek oluşturulur.</a:t>
            </a:r>
          </a:p>
          <a:p>
            <a:pPr eaLnBrk="1" hangingPunct="1"/>
            <a:endParaRPr lang="tr-TR" altLang="en-US" smtClean="0"/>
          </a:p>
        </p:txBody>
      </p:sp>
    </p:spTree>
    <p:extLst>
      <p:ext uri="{BB962C8B-B14F-4D97-AF65-F5344CB8AC3E}">
        <p14:creationId xmlns:p14="http://schemas.microsoft.com/office/powerpoint/2010/main" val="5957393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6" name="Rectangle 2"/>
          <p:cNvSpPr>
            <a:spLocks noGrp="1" noChangeArrowheads="1"/>
          </p:cNvSpPr>
          <p:nvPr>
            <p:ph type="title"/>
          </p:nvPr>
        </p:nvSpPr>
        <p:spPr/>
        <p:txBody>
          <a:bodyPr/>
          <a:lstStyle/>
          <a:p>
            <a:pPr eaLnBrk="1" hangingPunct="1"/>
            <a:endParaRPr lang="en-US" altLang="en-US" smtClean="0"/>
          </a:p>
        </p:txBody>
      </p:sp>
      <p:sp>
        <p:nvSpPr>
          <p:cNvPr id="369667" name="Rectangle 3"/>
          <p:cNvSpPr>
            <a:spLocks noGrp="1" noChangeArrowheads="1"/>
          </p:cNvSpPr>
          <p:nvPr>
            <p:ph type="body" idx="1"/>
          </p:nvPr>
        </p:nvSpPr>
        <p:spPr/>
        <p:txBody>
          <a:bodyPr/>
          <a:lstStyle/>
          <a:p>
            <a:pPr eaLnBrk="1" hangingPunct="1"/>
            <a:r>
              <a:rPr lang="tr-TR" altLang="en-US" smtClean="0"/>
              <a:t>Canlı ağırlık ve günlük ağırlık artışı eğrileri; farklı  ırkların  veya farklı beslenme şekillerinin   büyüme hızı bakımından karşılaştırılmasında; relatif büyüme eğrisi ise vücudun çeşitli bölümleri veya dokularının büyüme hızı bakımından karşılaştırılmasında kullanılır. </a:t>
            </a:r>
          </a:p>
        </p:txBody>
      </p:sp>
    </p:spTree>
    <p:extLst>
      <p:ext uri="{BB962C8B-B14F-4D97-AF65-F5344CB8AC3E}">
        <p14:creationId xmlns:p14="http://schemas.microsoft.com/office/powerpoint/2010/main" val="30316300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2"/>
          <p:cNvSpPr>
            <a:spLocks noGrp="1" noChangeArrowheads="1"/>
          </p:cNvSpPr>
          <p:nvPr>
            <p:ph type="title"/>
          </p:nvPr>
        </p:nvSpPr>
        <p:spPr/>
        <p:txBody>
          <a:bodyPr/>
          <a:lstStyle/>
          <a:p>
            <a:pPr eaLnBrk="1" hangingPunct="1"/>
            <a:endParaRPr lang="en-US" altLang="en-US" smtClean="0"/>
          </a:p>
        </p:txBody>
      </p:sp>
      <p:sp>
        <p:nvSpPr>
          <p:cNvPr id="370691" name="Rectangle 3"/>
          <p:cNvSpPr>
            <a:spLocks noGrp="1" noChangeArrowheads="1"/>
          </p:cNvSpPr>
          <p:nvPr>
            <p:ph type="body" idx="1"/>
          </p:nvPr>
        </p:nvSpPr>
        <p:spPr/>
        <p:txBody>
          <a:bodyPr/>
          <a:lstStyle/>
          <a:p>
            <a:pPr eaLnBrk="1" hangingPunct="1"/>
            <a:r>
              <a:rPr lang="tr-TR" altLang="en-US" smtClean="0"/>
              <a:t>Maksimum büyüme düzeyine ulaşma zamanı farklı  türlerde  farklı şekildedir. </a:t>
            </a:r>
          </a:p>
          <a:p>
            <a:pPr eaLnBrk="1" hangingPunct="1"/>
            <a:r>
              <a:rPr lang="tr-TR" altLang="en-US" smtClean="0"/>
              <a:t>Her türün karakteristik bir büyüme eğrisi vardır. </a:t>
            </a:r>
          </a:p>
          <a:p>
            <a:pPr eaLnBrk="1" hangingPunct="1"/>
            <a:r>
              <a:rPr lang="tr-TR" altLang="en-US" smtClean="0"/>
              <a:t>Maksimum büyüme ve gelişme genetik yapı  sınırlıdır. </a:t>
            </a:r>
          </a:p>
          <a:p>
            <a:pPr eaLnBrk="1" hangingPunct="1"/>
            <a:r>
              <a:rPr lang="tr-TR" altLang="en-US" smtClean="0"/>
              <a:t>Bir hayvanın genetik yapısındaki  büyüme düzeyine bakım ve besleme ile ulaşılabilir. </a:t>
            </a:r>
          </a:p>
          <a:p>
            <a:pPr eaLnBrk="1" hangingPunct="1"/>
            <a:endParaRPr lang="tr-TR" altLang="en-US" smtClean="0"/>
          </a:p>
        </p:txBody>
      </p:sp>
    </p:spTree>
    <p:extLst>
      <p:ext uri="{BB962C8B-B14F-4D97-AF65-F5344CB8AC3E}">
        <p14:creationId xmlns:p14="http://schemas.microsoft.com/office/powerpoint/2010/main" val="34594060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p:nvPr>
        </p:nvSpPr>
        <p:spPr/>
        <p:txBody>
          <a:bodyPr/>
          <a:lstStyle/>
          <a:p>
            <a:pPr eaLnBrk="1" hangingPunct="1"/>
            <a:r>
              <a:rPr lang="tr-TR" altLang="en-US" sz="4000" b="1"/>
              <a:t>Telafi Büyümesi</a:t>
            </a:r>
            <a:r>
              <a:rPr lang="tr-TR" altLang="en-US" sz="4000"/>
              <a:t/>
            </a:r>
            <a:br>
              <a:rPr lang="tr-TR" altLang="en-US" sz="4000"/>
            </a:br>
            <a:endParaRPr lang="tr-TR" altLang="en-US" sz="4000"/>
          </a:p>
        </p:txBody>
      </p:sp>
      <p:sp>
        <p:nvSpPr>
          <p:cNvPr id="371715" name="Rectangle 3"/>
          <p:cNvSpPr>
            <a:spLocks noGrp="1" noChangeArrowheads="1"/>
          </p:cNvSpPr>
          <p:nvPr>
            <p:ph type="body" idx="1"/>
          </p:nvPr>
        </p:nvSpPr>
        <p:spPr/>
        <p:txBody>
          <a:bodyPr/>
          <a:lstStyle/>
          <a:p>
            <a:pPr eaLnBrk="1" hangingPunct="1">
              <a:lnSpc>
                <a:spcPct val="80000"/>
              </a:lnSpc>
            </a:pPr>
            <a:r>
              <a:rPr lang="tr-TR" altLang="en-US"/>
              <a:t>Büyüme dönemlerinde yetersiz beslenen ve  büyümesi geri kalan hayvanlar ileriki dönemlerde yüksek düzeyde beslenmeleri halinde fazla ağırlık artışı sağlayarak çağdaşlarının düzeyine yaklaşırlar. </a:t>
            </a:r>
          </a:p>
          <a:p>
            <a:pPr eaLnBrk="1" hangingPunct="1">
              <a:lnSpc>
                <a:spcPct val="80000"/>
              </a:lnSpc>
            </a:pPr>
            <a:r>
              <a:rPr lang="tr-TR" altLang="en-US"/>
              <a:t>Buna telafi büyümesi </a:t>
            </a:r>
            <a:r>
              <a:rPr lang="tr-TR" altLang="en-US" b="1"/>
              <a:t>(Kompensatif Büyüme)</a:t>
            </a:r>
            <a:r>
              <a:rPr lang="tr-TR" altLang="en-US"/>
              <a:t> denir. </a:t>
            </a:r>
          </a:p>
          <a:p>
            <a:pPr eaLnBrk="1" hangingPunct="1">
              <a:lnSpc>
                <a:spcPct val="80000"/>
              </a:lnSpc>
            </a:pPr>
            <a:r>
              <a:rPr lang="tr-TR" altLang="en-US"/>
              <a:t>Büyüme döneminde yetersiz beslenen hayvanlarda büyüme yavaşlar.</a:t>
            </a:r>
          </a:p>
          <a:p>
            <a:pPr eaLnBrk="1" hangingPunct="1">
              <a:lnSpc>
                <a:spcPct val="80000"/>
              </a:lnSpc>
            </a:pPr>
            <a:r>
              <a:rPr lang="tr-TR" altLang="en-US"/>
              <a:t>Bu durumda cinsel olgunluk (damızlıkta kullanma) çağı gecikir. Bu da  verimsiz dönemin  uzamasına neden olur.</a:t>
            </a:r>
          </a:p>
        </p:txBody>
      </p:sp>
    </p:spTree>
    <p:extLst>
      <p:ext uri="{BB962C8B-B14F-4D97-AF65-F5344CB8AC3E}">
        <p14:creationId xmlns:p14="http://schemas.microsoft.com/office/powerpoint/2010/main" val="23885784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2"/>
          <p:cNvSpPr>
            <a:spLocks noGrp="1" noChangeArrowheads="1"/>
          </p:cNvSpPr>
          <p:nvPr>
            <p:ph type="title"/>
          </p:nvPr>
        </p:nvSpPr>
        <p:spPr/>
        <p:txBody>
          <a:bodyPr/>
          <a:lstStyle/>
          <a:p>
            <a:pPr eaLnBrk="1" hangingPunct="1"/>
            <a:endParaRPr lang="en-US" altLang="en-US" smtClean="0"/>
          </a:p>
        </p:txBody>
      </p:sp>
      <p:sp>
        <p:nvSpPr>
          <p:cNvPr id="372739" name="Rectangle 3"/>
          <p:cNvSpPr>
            <a:spLocks noGrp="1" noChangeArrowheads="1"/>
          </p:cNvSpPr>
          <p:nvPr>
            <p:ph type="body" idx="1"/>
          </p:nvPr>
        </p:nvSpPr>
        <p:spPr/>
        <p:txBody>
          <a:bodyPr/>
          <a:lstStyle/>
          <a:p>
            <a:pPr eaLnBrk="1" hangingPunct="1"/>
            <a:r>
              <a:rPr lang="tr-TR" altLang="en-US"/>
              <a:t>Sağlıklı  fakat zayıf (çağdaşlarına göre ağırlığı düşük) kalmış bir hayvan kazanamadığı ağırlığını  yapılacak gerekli bir besleme ile kısa sürede kazanabilmektedir (telafi edebilmektedir). </a:t>
            </a:r>
          </a:p>
          <a:p>
            <a:pPr eaLnBrk="1" hangingPunct="1"/>
            <a:r>
              <a:rPr lang="tr-TR" altLang="en-US"/>
              <a:t>Ancak fötal dönemde doğumu takip eden erken dönemde yetersiz beslenen ve zayıf kalan hayvanlar ile  aşırı yetersiz beslenme sonucu çok kavruk kalan hayvanlarda telafi büyümesi ile normal ağırlıklarına ulaşamazlar. </a:t>
            </a:r>
          </a:p>
        </p:txBody>
      </p:sp>
    </p:spTree>
    <p:extLst>
      <p:ext uri="{BB962C8B-B14F-4D97-AF65-F5344CB8AC3E}">
        <p14:creationId xmlns:p14="http://schemas.microsoft.com/office/powerpoint/2010/main" val="30762108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2"/>
          <p:cNvSpPr>
            <a:spLocks noGrp="1" noChangeArrowheads="1"/>
          </p:cNvSpPr>
          <p:nvPr>
            <p:ph type="title"/>
          </p:nvPr>
        </p:nvSpPr>
        <p:spPr/>
        <p:txBody>
          <a:bodyPr/>
          <a:lstStyle/>
          <a:p>
            <a:pPr eaLnBrk="1" hangingPunct="1"/>
            <a:endParaRPr lang="en-US" altLang="en-US" smtClean="0"/>
          </a:p>
        </p:txBody>
      </p:sp>
      <p:sp>
        <p:nvSpPr>
          <p:cNvPr id="373763" name="Rectangle 3"/>
          <p:cNvSpPr>
            <a:spLocks noGrp="1" noChangeArrowheads="1"/>
          </p:cNvSpPr>
          <p:nvPr>
            <p:ph type="body" idx="1"/>
          </p:nvPr>
        </p:nvSpPr>
        <p:spPr/>
        <p:txBody>
          <a:bodyPr/>
          <a:lstStyle/>
          <a:p>
            <a:pPr eaLnBrk="1" hangingPunct="1">
              <a:lnSpc>
                <a:spcPct val="90000"/>
              </a:lnSpc>
            </a:pPr>
            <a:r>
              <a:rPr lang="tr-TR" altLang="en-US" sz="2400"/>
              <a:t>Hayvancılıkta telafi büyümesinden çeşitli şekillerde yararlanılır. </a:t>
            </a:r>
          </a:p>
          <a:p>
            <a:pPr eaLnBrk="1" hangingPunct="1">
              <a:lnSpc>
                <a:spcPct val="90000"/>
              </a:lnSpc>
            </a:pPr>
            <a:r>
              <a:rPr lang="tr-TR" altLang="en-US" sz="2400"/>
              <a:t>Örneğin kısıtlı yemleme ile yem masrafları düşürülebilir. Düşük fiyatla  alınan sağlıklı ve zayıf hayvanlardan iyi besleme ve telafi büyümesi ile önemli kâr sağlanabilir.</a:t>
            </a:r>
          </a:p>
          <a:p>
            <a:pPr eaLnBrk="1" hangingPunct="1">
              <a:lnSpc>
                <a:spcPct val="90000"/>
              </a:lnSpc>
            </a:pPr>
            <a:r>
              <a:rPr lang="tr-TR" altLang="en-US" sz="2400"/>
              <a:t>Telafi büyümesi, kısıtlı beslemeye başlama yaşı, kısıtlı besleme süresi, kısıtlı beslemedeki ağırlık değişimi, hastalıklar gibi faktörlerden  etkilenmektedir. </a:t>
            </a:r>
          </a:p>
          <a:p>
            <a:pPr eaLnBrk="1" hangingPunct="1">
              <a:lnSpc>
                <a:spcPct val="90000"/>
              </a:lnSpc>
            </a:pPr>
            <a:r>
              <a:rPr lang="tr-TR" altLang="en-US" sz="2400"/>
              <a:t>Telafi büyümesinden  koyun, sığır ve kanatlılarda yararlanılmakta ve ekonomik fayda elde edilmektedir.</a:t>
            </a:r>
          </a:p>
          <a:p>
            <a:pPr eaLnBrk="1" hangingPunct="1">
              <a:lnSpc>
                <a:spcPct val="90000"/>
              </a:lnSpc>
            </a:pPr>
            <a:endParaRPr lang="tr-TR" altLang="en-US" sz="2400"/>
          </a:p>
          <a:p>
            <a:pPr eaLnBrk="1" hangingPunct="1">
              <a:lnSpc>
                <a:spcPct val="90000"/>
              </a:lnSpc>
            </a:pPr>
            <a:endParaRPr lang="tr-TR" altLang="en-US" sz="2400"/>
          </a:p>
        </p:txBody>
      </p:sp>
    </p:spTree>
    <p:extLst>
      <p:ext uri="{BB962C8B-B14F-4D97-AF65-F5344CB8AC3E}">
        <p14:creationId xmlns:p14="http://schemas.microsoft.com/office/powerpoint/2010/main" val="36841864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2"/>
          <p:cNvSpPr>
            <a:spLocks noGrp="1" noChangeArrowheads="1"/>
          </p:cNvSpPr>
          <p:nvPr>
            <p:ph type="title"/>
          </p:nvPr>
        </p:nvSpPr>
        <p:spPr/>
        <p:txBody>
          <a:bodyPr/>
          <a:lstStyle/>
          <a:p>
            <a:pPr eaLnBrk="1" hangingPunct="1"/>
            <a:r>
              <a:rPr lang="tr-TR" altLang="en-US" sz="4000" b="1"/>
              <a:t>Konstitüsyon</a:t>
            </a:r>
            <a:r>
              <a:rPr lang="tr-TR" altLang="en-US" sz="4000"/>
              <a:t/>
            </a:r>
            <a:br>
              <a:rPr lang="tr-TR" altLang="en-US" sz="4000"/>
            </a:br>
            <a:endParaRPr lang="tr-TR" altLang="en-US" sz="4000"/>
          </a:p>
        </p:txBody>
      </p:sp>
      <p:sp>
        <p:nvSpPr>
          <p:cNvPr id="374787" name="Rectangle 3"/>
          <p:cNvSpPr>
            <a:spLocks noGrp="1" noChangeArrowheads="1"/>
          </p:cNvSpPr>
          <p:nvPr>
            <p:ph type="body" idx="1"/>
          </p:nvPr>
        </p:nvSpPr>
        <p:spPr/>
        <p:txBody>
          <a:bodyPr/>
          <a:lstStyle/>
          <a:p>
            <a:pPr eaLnBrk="1" hangingPunct="1"/>
            <a:r>
              <a:rPr lang="tr-TR" altLang="en-US"/>
              <a:t>Hayvanın morfolojik yapısı </a:t>
            </a:r>
            <a:r>
              <a:rPr lang="tr-TR" altLang="en-US" b="1"/>
              <a:t>(hücre, doku ve organların yapılışı</a:t>
            </a:r>
            <a:r>
              <a:rPr lang="tr-TR" altLang="en-US"/>
              <a:t>) ve fizyolojik faaliyetlerinin  uyumlu içinde olması ve böylece vücudun çevre etkilerine gösterdiği direnç ve uyum kabiliyetidir.</a:t>
            </a:r>
          </a:p>
          <a:p>
            <a:pPr eaLnBrk="1" hangingPunct="1">
              <a:buFontTx/>
              <a:buNone/>
            </a:pPr>
            <a:r>
              <a:rPr lang="tr-TR" altLang="en-US"/>
              <a:t>Konstitüsyon, </a:t>
            </a:r>
          </a:p>
          <a:p>
            <a:pPr eaLnBrk="1" hangingPunct="1"/>
            <a:r>
              <a:rPr lang="tr-TR" altLang="en-US"/>
              <a:t>yapısal </a:t>
            </a:r>
            <a:r>
              <a:rPr lang="tr-TR" altLang="en-US" b="1"/>
              <a:t>(anatomik ve fizyolojik</a:t>
            </a:r>
            <a:r>
              <a:rPr lang="tr-TR" altLang="en-US"/>
              <a:t>) olarak, </a:t>
            </a:r>
          </a:p>
          <a:p>
            <a:pPr eaLnBrk="1" hangingPunct="1"/>
            <a:r>
              <a:rPr lang="tr-TR" altLang="en-US"/>
              <a:t>hekimlik  veya </a:t>
            </a:r>
          </a:p>
          <a:p>
            <a:pPr eaLnBrk="1" hangingPunct="1"/>
            <a:r>
              <a:rPr lang="tr-TR" altLang="en-US"/>
              <a:t>yetiştiricilik yönlerinden çeşitli tiplere ayrılır.</a:t>
            </a:r>
          </a:p>
        </p:txBody>
      </p:sp>
    </p:spTree>
    <p:extLst>
      <p:ext uri="{BB962C8B-B14F-4D97-AF65-F5344CB8AC3E}">
        <p14:creationId xmlns:p14="http://schemas.microsoft.com/office/powerpoint/2010/main" val="38095191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2"/>
          <p:cNvSpPr>
            <a:spLocks noGrp="1" noChangeArrowheads="1"/>
          </p:cNvSpPr>
          <p:nvPr>
            <p:ph type="title"/>
          </p:nvPr>
        </p:nvSpPr>
        <p:spPr/>
        <p:txBody>
          <a:bodyPr/>
          <a:lstStyle/>
          <a:p>
            <a:pPr eaLnBrk="1" hangingPunct="1"/>
            <a:r>
              <a:rPr lang="tr-TR" altLang="en-US" sz="4000"/>
              <a:t> </a:t>
            </a:r>
            <a:r>
              <a:rPr lang="tr-TR" altLang="en-US" sz="4000" b="1"/>
              <a:t>Konstitüsyonun Önemi</a:t>
            </a:r>
            <a:r>
              <a:rPr lang="tr-TR" altLang="en-US" sz="4000"/>
              <a:t/>
            </a:r>
            <a:br>
              <a:rPr lang="tr-TR" altLang="en-US" sz="4000"/>
            </a:br>
            <a:endParaRPr lang="tr-TR" altLang="en-US" sz="4000"/>
          </a:p>
        </p:txBody>
      </p:sp>
      <p:sp>
        <p:nvSpPr>
          <p:cNvPr id="375811" name="Rectangle 3"/>
          <p:cNvSpPr>
            <a:spLocks noGrp="1" noChangeArrowheads="1"/>
          </p:cNvSpPr>
          <p:nvPr>
            <p:ph type="body" idx="1"/>
          </p:nvPr>
        </p:nvSpPr>
        <p:spPr/>
        <p:txBody>
          <a:bodyPr/>
          <a:lstStyle/>
          <a:p>
            <a:pPr eaLnBrk="1" hangingPunct="1">
              <a:lnSpc>
                <a:spcPct val="80000"/>
              </a:lnSpc>
            </a:pPr>
            <a:endParaRPr lang="tr-TR" altLang="en-US"/>
          </a:p>
        </p:txBody>
      </p:sp>
    </p:spTree>
    <p:extLst>
      <p:ext uri="{BB962C8B-B14F-4D97-AF65-F5344CB8AC3E}">
        <p14:creationId xmlns:p14="http://schemas.microsoft.com/office/powerpoint/2010/main" val="3840371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Rectangle 2"/>
          <p:cNvSpPr>
            <a:spLocks noGrp="1" noChangeArrowheads="1"/>
          </p:cNvSpPr>
          <p:nvPr>
            <p:ph type="title"/>
          </p:nvPr>
        </p:nvSpPr>
        <p:spPr/>
        <p:txBody>
          <a:bodyPr/>
          <a:lstStyle/>
          <a:p>
            <a:pPr eaLnBrk="1" hangingPunct="1"/>
            <a:r>
              <a:rPr lang="tr-TR" altLang="en-US" sz="4000"/>
              <a:t> </a:t>
            </a:r>
            <a:r>
              <a:rPr lang="tr-TR" altLang="en-US" sz="4000" b="1"/>
              <a:t>Dölverimi</a:t>
            </a:r>
            <a:r>
              <a:rPr lang="tr-TR" altLang="en-US" sz="4000"/>
              <a:t/>
            </a:r>
            <a:br>
              <a:rPr lang="tr-TR" altLang="en-US" sz="4000"/>
            </a:br>
            <a:endParaRPr lang="tr-TR" altLang="en-US" sz="4000"/>
          </a:p>
        </p:txBody>
      </p:sp>
      <p:sp>
        <p:nvSpPr>
          <p:cNvPr id="376835" name="Rectangle 3"/>
          <p:cNvSpPr>
            <a:spLocks noGrp="1" noChangeArrowheads="1"/>
          </p:cNvSpPr>
          <p:nvPr>
            <p:ph type="body" idx="1"/>
          </p:nvPr>
        </p:nvSpPr>
        <p:spPr>
          <a:xfrm>
            <a:off x="1981200" y="1196975"/>
            <a:ext cx="8229600" cy="4929188"/>
          </a:xfrm>
        </p:spPr>
        <p:txBody>
          <a:bodyPr/>
          <a:lstStyle/>
          <a:p>
            <a:pPr eaLnBrk="1" hangingPunct="1">
              <a:lnSpc>
                <a:spcPct val="90000"/>
              </a:lnSpc>
            </a:pPr>
            <a:r>
              <a:rPr lang="tr-TR" altLang="en-US"/>
              <a:t> Canlıların temel fizyolojik özelliklerinden biri olan üreme kabiliyeti hayvan yetiştiriciliğinde çok önemli bir verim olan </a:t>
            </a:r>
            <a:r>
              <a:rPr lang="tr-TR" altLang="en-US" b="1"/>
              <a:t>dölverimi</a:t>
            </a:r>
            <a:r>
              <a:rPr lang="tr-TR" altLang="en-US"/>
              <a:t> olarak ortaya çıkmaktadır.</a:t>
            </a:r>
          </a:p>
          <a:p>
            <a:pPr eaLnBrk="1" hangingPunct="1">
              <a:lnSpc>
                <a:spcPct val="90000"/>
              </a:lnSpc>
            </a:pPr>
            <a:r>
              <a:rPr lang="tr-TR" altLang="en-US"/>
              <a:t> </a:t>
            </a:r>
            <a:r>
              <a:rPr lang="tr-TR" altLang="en-US" b="1" u="sng"/>
              <a:t>Dölverimi</a:t>
            </a:r>
            <a:r>
              <a:rPr lang="tr-TR" altLang="en-US" u="sng"/>
              <a:t> bir yetiştirme döneminde anaç sürüden elde edilen yavru sayısı veya yavru oranıdır.</a:t>
            </a:r>
          </a:p>
          <a:p>
            <a:pPr eaLnBrk="1" hangingPunct="1">
              <a:lnSpc>
                <a:spcPct val="90000"/>
              </a:lnSpc>
            </a:pPr>
            <a:r>
              <a:rPr lang="tr-TR" altLang="en-US"/>
              <a:t>Dölverimi; sürü büyüklüğünün devamı, sürüde ayıklama ve seleksiyon işlemlerinin etkili şekilde yapılması ve sürüde verimliliğin sağlanması  bakımından önemlidir.</a:t>
            </a:r>
          </a:p>
        </p:txBody>
      </p:sp>
    </p:spTree>
    <p:extLst>
      <p:ext uri="{BB962C8B-B14F-4D97-AF65-F5344CB8AC3E}">
        <p14:creationId xmlns:p14="http://schemas.microsoft.com/office/powerpoint/2010/main" val="2365207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2"/>
          <p:cNvSpPr>
            <a:spLocks noGrp="1" noChangeArrowheads="1"/>
          </p:cNvSpPr>
          <p:nvPr>
            <p:ph type="title"/>
          </p:nvPr>
        </p:nvSpPr>
        <p:spPr/>
        <p:txBody>
          <a:bodyPr/>
          <a:lstStyle/>
          <a:p>
            <a:pPr eaLnBrk="1" hangingPunct="1"/>
            <a:r>
              <a:rPr lang="tr-TR" altLang="en-US" smtClean="0"/>
              <a:t> </a:t>
            </a:r>
            <a:r>
              <a:rPr lang="tr-TR" altLang="en-US" b="1" smtClean="0"/>
              <a:t>Mizaç (Huy) </a:t>
            </a:r>
          </a:p>
        </p:txBody>
      </p:sp>
      <p:sp>
        <p:nvSpPr>
          <p:cNvPr id="350211" name="Rectangle 3"/>
          <p:cNvSpPr>
            <a:spLocks noGrp="1" noChangeArrowheads="1"/>
          </p:cNvSpPr>
          <p:nvPr>
            <p:ph type="body" idx="1"/>
          </p:nvPr>
        </p:nvSpPr>
        <p:spPr/>
        <p:txBody>
          <a:bodyPr/>
          <a:lstStyle/>
          <a:p>
            <a:pPr eaLnBrk="1" hangingPunct="1">
              <a:lnSpc>
                <a:spcPct val="90000"/>
              </a:lnSpc>
            </a:pPr>
            <a:endParaRPr lang="tr-TR" altLang="en-US" sz="2400"/>
          </a:p>
          <a:p>
            <a:pPr eaLnBrk="1" hangingPunct="1">
              <a:lnSpc>
                <a:spcPct val="90000"/>
              </a:lnSpc>
            </a:pPr>
            <a:r>
              <a:rPr lang="tr-TR" altLang="en-US" sz="2400"/>
              <a:t>Mizaç</a:t>
            </a:r>
            <a:r>
              <a:rPr lang="tr-TR" altLang="en-US" sz="2400" b="1"/>
              <a:t> </a:t>
            </a:r>
            <a:r>
              <a:rPr lang="tr-TR" altLang="en-US" sz="2400"/>
              <a:t>(Temparament), hayvanların çevre etkilerine karşı gösterdiği davranış şekli olarak tarif edilir. Bu özellik yönünden de ırklar arasında önemli farklar vardır. </a:t>
            </a:r>
          </a:p>
          <a:p>
            <a:pPr eaLnBrk="1" hangingPunct="1">
              <a:lnSpc>
                <a:spcPct val="90000"/>
              </a:lnSpc>
            </a:pPr>
            <a:r>
              <a:rPr lang="tr-TR" altLang="en-US" sz="2400"/>
              <a:t>Sıcak kanlı ve küçük yapılı at ırkları (Arap atı ve yerli  ırklar)  hızlı, hareketli, hassas bir mizaç gösterirken, soğuk kanlı at ırkları (Arden, Perşoren vb) yavaş, sakin (uysal) ve lenfatik mizaç gösterirler. </a:t>
            </a:r>
          </a:p>
          <a:p>
            <a:pPr eaLnBrk="1" hangingPunct="1">
              <a:lnSpc>
                <a:spcPct val="90000"/>
              </a:lnSpc>
            </a:pPr>
            <a:r>
              <a:rPr lang="tr-TR" altLang="en-US" sz="2400"/>
              <a:t>Sığır ve koyun türlerinde  küçük yapılı yerli ırklar iri yapılı kültür ırklarına göre daha hareketli ve canlı mizaçlıdır.</a:t>
            </a:r>
          </a:p>
        </p:txBody>
      </p:sp>
    </p:spTree>
    <p:extLst>
      <p:ext uri="{BB962C8B-B14F-4D97-AF65-F5344CB8AC3E}">
        <p14:creationId xmlns:p14="http://schemas.microsoft.com/office/powerpoint/2010/main" val="14121044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2"/>
          <p:cNvSpPr>
            <a:spLocks noGrp="1" noChangeArrowheads="1"/>
          </p:cNvSpPr>
          <p:nvPr>
            <p:ph type="title"/>
          </p:nvPr>
        </p:nvSpPr>
        <p:spPr/>
        <p:txBody>
          <a:bodyPr/>
          <a:lstStyle/>
          <a:p>
            <a:pPr eaLnBrk="1" hangingPunct="1"/>
            <a:endParaRPr lang="en-US" altLang="en-US" smtClean="0"/>
          </a:p>
        </p:txBody>
      </p:sp>
      <p:sp>
        <p:nvSpPr>
          <p:cNvPr id="377859" name="Rectangle 3"/>
          <p:cNvSpPr>
            <a:spLocks noGrp="1" noChangeArrowheads="1"/>
          </p:cNvSpPr>
          <p:nvPr>
            <p:ph type="body" idx="1"/>
          </p:nvPr>
        </p:nvSpPr>
        <p:spPr>
          <a:xfrm>
            <a:off x="1981200" y="1268413"/>
            <a:ext cx="8229600" cy="4857750"/>
          </a:xfrm>
        </p:spPr>
        <p:txBody>
          <a:bodyPr/>
          <a:lstStyle/>
          <a:p>
            <a:pPr eaLnBrk="1" hangingPunct="1">
              <a:lnSpc>
                <a:spcPct val="80000"/>
              </a:lnSpc>
            </a:pPr>
            <a:r>
              <a:rPr lang="tr-TR" altLang="en-US"/>
              <a:t>Bir işletmedeki hayvanların sayısı işletme büyüklüğüne göre belirlenir ve aynı düzeyde tutulur. Hayvan sayısının aynı düzeyde tutulabilmesi için çeşitli sebeplerle (yaşlılık, hastalık, verim düşüklüğü) ayıklanan (damızlıktan çıkarılan) anaç hayvanların yerine işletmede elde edilen gençlerden seçilerek konur. </a:t>
            </a:r>
          </a:p>
          <a:p>
            <a:pPr eaLnBrk="1" hangingPunct="1">
              <a:lnSpc>
                <a:spcPct val="80000"/>
              </a:lnSpc>
            </a:pPr>
            <a:r>
              <a:rPr lang="tr-TR" altLang="en-US"/>
              <a:t>Bunun için işletme sürüsünde dölveriminin yeterli düzeyde olması gerekir. Örneğin bir  koyun sürüsünde her yıl </a:t>
            </a:r>
            <a:r>
              <a:rPr lang="tr-TR" altLang="en-US" b="1"/>
              <a:t>yaşlılık, hastalık, sakatlık, verim düşüklüğü vb.</a:t>
            </a:r>
            <a:r>
              <a:rPr lang="tr-TR" altLang="en-US"/>
              <a:t> sebeplerle hayvanların yaklaşık % 20'si ayıklanır. </a:t>
            </a:r>
          </a:p>
        </p:txBody>
      </p:sp>
    </p:spTree>
    <p:extLst>
      <p:ext uri="{BB962C8B-B14F-4D97-AF65-F5344CB8AC3E}">
        <p14:creationId xmlns:p14="http://schemas.microsoft.com/office/powerpoint/2010/main" val="3275342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p:txBody>
          <a:bodyPr/>
          <a:lstStyle/>
          <a:p>
            <a:pPr eaLnBrk="1" hangingPunct="1"/>
            <a:endParaRPr lang="en-US" altLang="en-US" smtClean="0"/>
          </a:p>
        </p:txBody>
      </p:sp>
      <p:sp>
        <p:nvSpPr>
          <p:cNvPr id="378883" name="Rectangle 3"/>
          <p:cNvSpPr>
            <a:spLocks noGrp="1" noChangeArrowheads="1"/>
          </p:cNvSpPr>
          <p:nvPr>
            <p:ph type="body" idx="1"/>
          </p:nvPr>
        </p:nvSpPr>
        <p:spPr/>
        <p:txBody>
          <a:bodyPr/>
          <a:lstStyle/>
          <a:p>
            <a:pPr eaLnBrk="1" hangingPunct="1">
              <a:lnSpc>
                <a:spcPct val="90000"/>
              </a:lnSpc>
            </a:pPr>
            <a:r>
              <a:rPr lang="tr-TR" altLang="en-US" sz="2400"/>
              <a:t>Anaç sürü 500 baş ise her yıl 100 koyun ayıklanarak sürüden çıkarılır. Anaç sürünün 500 başa tamamlanması için o sürüden elde edilen genç dişilerden 100 hayvanın anaç sürüye katılması gerekir. </a:t>
            </a:r>
          </a:p>
          <a:p>
            <a:pPr eaLnBrk="1" hangingPunct="1">
              <a:lnSpc>
                <a:spcPct val="90000"/>
              </a:lnSpc>
            </a:pPr>
            <a:r>
              <a:rPr lang="tr-TR" altLang="en-US" sz="2400"/>
              <a:t>Sürüde dölverimi iyi ise bu iş kolayca yapılabilir. </a:t>
            </a:r>
          </a:p>
          <a:p>
            <a:pPr eaLnBrk="1" hangingPunct="1">
              <a:lnSpc>
                <a:spcPct val="90000"/>
              </a:lnSpc>
            </a:pPr>
            <a:r>
              <a:rPr lang="tr-TR" altLang="en-US" sz="2400"/>
              <a:t>Dölverimi düşük  ve bu kadar genç dişi elde edilememiş ise  sürü büyüklüğünün devam ettirilmesi için dışardan damızlık almak gerekir. </a:t>
            </a:r>
          </a:p>
          <a:p>
            <a:pPr eaLnBrk="1" hangingPunct="1">
              <a:lnSpc>
                <a:spcPct val="90000"/>
              </a:lnSpc>
            </a:pPr>
            <a:r>
              <a:rPr lang="tr-TR" altLang="en-US" sz="2400"/>
              <a:t>Dışardan damızlık almak hem pahalı hem de risklidir. </a:t>
            </a:r>
          </a:p>
          <a:p>
            <a:pPr eaLnBrk="1" hangingPunct="1">
              <a:lnSpc>
                <a:spcPct val="90000"/>
              </a:lnSpc>
            </a:pPr>
            <a:r>
              <a:rPr lang="tr-TR" altLang="en-US" sz="2400"/>
              <a:t>Dışardan alınan hayvanların damızlık değeri tam bilinmediği için sürünün verimi tehlikeye düşebilir. Ayrıca sürüye hastalık bulaşabilir.</a:t>
            </a:r>
          </a:p>
          <a:p>
            <a:pPr eaLnBrk="1" hangingPunct="1">
              <a:lnSpc>
                <a:spcPct val="90000"/>
              </a:lnSpc>
            </a:pPr>
            <a:endParaRPr lang="tr-TR" altLang="en-US" sz="2400"/>
          </a:p>
        </p:txBody>
      </p:sp>
    </p:spTree>
    <p:extLst>
      <p:ext uri="{BB962C8B-B14F-4D97-AF65-F5344CB8AC3E}">
        <p14:creationId xmlns:p14="http://schemas.microsoft.com/office/powerpoint/2010/main" val="7332472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p:cNvSpPr>
            <a:spLocks noGrp="1" noChangeArrowheads="1"/>
          </p:cNvSpPr>
          <p:nvPr>
            <p:ph type="title"/>
          </p:nvPr>
        </p:nvSpPr>
        <p:spPr/>
        <p:txBody>
          <a:bodyPr/>
          <a:lstStyle/>
          <a:p>
            <a:pPr eaLnBrk="1" hangingPunct="1"/>
            <a:endParaRPr lang="en-US" altLang="en-US" smtClean="0"/>
          </a:p>
        </p:txBody>
      </p:sp>
      <p:sp>
        <p:nvSpPr>
          <p:cNvPr id="379907" name="Rectangle 3"/>
          <p:cNvSpPr>
            <a:spLocks noGrp="1" noChangeArrowheads="1"/>
          </p:cNvSpPr>
          <p:nvPr>
            <p:ph type="body" idx="1"/>
          </p:nvPr>
        </p:nvSpPr>
        <p:spPr/>
        <p:txBody>
          <a:bodyPr/>
          <a:lstStyle/>
          <a:p>
            <a:pPr eaLnBrk="1" hangingPunct="1">
              <a:lnSpc>
                <a:spcPct val="90000"/>
              </a:lnSpc>
            </a:pPr>
            <a:r>
              <a:rPr lang="tr-TR" altLang="en-US" sz="2400"/>
              <a:t>Bir sürüde verimlerin arttırılması etkili bir ayıklama ve seleksiyon ile mümkündür. Bunun  için de dölveriminin yüksek olması gerekir. Sürüden ayıklanan bireylerin    yerine konulacak  bireyler çağdaşları arasından  seçilir. </a:t>
            </a:r>
          </a:p>
          <a:p>
            <a:pPr eaLnBrk="1" hangingPunct="1">
              <a:lnSpc>
                <a:spcPct val="90000"/>
              </a:lnSpc>
            </a:pPr>
            <a:r>
              <a:rPr lang="tr-TR" altLang="en-US" sz="2400"/>
              <a:t>Örneğin 500 başlık bir anaç koyun sürüsünden 200 genç dişi damızlık çağına ulaşmış ise, sürüden ayıklananların yerine bu 200 damızlık adayı arasından en iyi 100 genç dişi seçilir. Yani damızlık adaylarının % 50'si damızlığa ayrılmış olur. </a:t>
            </a:r>
          </a:p>
          <a:p>
            <a:pPr eaLnBrk="1" hangingPunct="1">
              <a:lnSpc>
                <a:spcPct val="90000"/>
              </a:lnSpc>
            </a:pPr>
            <a:r>
              <a:rPr lang="tr-TR" altLang="en-US" sz="2400"/>
              <a:t>Bu da verimleri iyi olan bir grubun anaç sürüye katıldığını gösterir. Sürüye katılacak yeni dişi damızlıklar 200 genç dişi yerine 150 genç dişi arasından yapılırsa seleksiyon daha az etkili olur. </a:t>
            </a:r>
          </a:p>
        </p:txBody>
      </p:sp>
    </p:spTree>
    <p:extLst>
      <p:ext uri="{BB962C8B-B14F-4D97-AF65-F5344CB8AC3E}">
        <p14:creationId xmlns:p14="http://schemas.microsoft.com/office/powerpoint/2010/main" val="24223312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2"/>
          <p:cNvSpPr>
            <a:spLocks noGrp="1" noChangeArrowheads="1"/>
          </p:cNvSpPr>
          <p:nvPr>
            <p:ph type="title"/>
          </p:nvPr>
        </p:nvSpPr>
        <p:spPr/>
        <p:txBody>
          <a:bodyPr/>
          <a:lstStyle/>
          <a:p>
            <a:pPr eaLnBrk="1" hangingPunct="1"/>
            <a:endParaRPr lang="en-US" altLang="en-US" smtClean="0"/>
          </a:p>
        </p:txBody>
      </p:sp>
      <p:sp>
        <p:nvSpPr>
          <p:cNvPr id="380931" name="Rectangle 3"/>
          <p:cNvSpPr>
            <a:spLocks noGrp="1" noChangeArrowheads="1"/>
          </p:cNvSpPr>
          <p:nvPr>
            <p:ph type="body" idx="1"/>
          </p:nvPr>
        </p:nvSpPr>
        <p:spPr/>
        <p:txBody>
          <a:bodyPr/>
          <a:lstStyle/>
          <a:p>
            <a:pPr eaLnBrk="1" hangingPunct="1">
              <a:lnSpc>
                <a:spcPct val="80000"/>
              </a:lnSpc>
            </a:pPr>
            <a:r>
              <a:rPr lang="tr-TR" altLang="en-US"/>
              <a:t>Aday genç dişi sayısı 100 olursa bunların hepsinin anaç sürüye katılması gerekeceğinden seçim söz konusu olmaz ve dolayısıyla dişilerin seleksiyonu yolu ile sürüde genetik ilerleme elde edilemez. </a:t>
            </a:r>
          </a:p>
          <a:p>
            <a:pPr eaLnBrk="1" hangingPunct="1">
              <a:lnSpc>
                <a:spcPct val="80000"/>
              </a:lnSpc>
            </a:pPr>
            <a:r>
              <a:rPr lang="tr-TR" altLang="en-US"/>
              <a:t>Dölveriminin yüksek olması gençler arasında daha yoğun bir seleksiyonun yapılmasını sağladığı gibi anaç sürüde de daha geniş çapta ayıklamaya ve verimleri düşük bireylerin sürüden atılmasına imkan verir. Bu nedenle sürüde verimliliğin sağlanmasında dölveriminin etkisi önemlidir. </a:t>
            </a:r>
          </a:p>
          <a:p>
            <a:pPr eaLnBrk="1" hangingPunct="1">
              <a:lnSpc>
                <a:spcPct val="80000"/>
              </a:lnSpc>
            </a:pPr>
            <a:endParaRPr lang="tr-TR" altLang="en-US"/>
          </a:p>
          <a:p>
            <a:pPr eaLnBrk="1" hangingPunct="1">
              <a:lnSpc>
                <a:spcPct val="80000"/>
              </a:lnSpc>
            </a:pPr>
            <a:endParaRPr lang="tr-TR" altLang="en-US"/>
          </a:p>
        </p:txBody>
      </p:sp>
    </p:spTree>
    <p:extLst>
      <p:ext uri="{BB962C8B-B14F-4D97-AF65-F5344CB8AC3E}">
        <p14:creationId xmlns:p14="http://schemas.microsoft.com/office/powerpoint/2010/main" val="41777531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p:txBody>
          <a:bodyPr/>
          <a:lstStyle/>
          <a:p>
            <a:pPr eaLnBrk="1" hangingPunct="1"/>
            <a:endParaRPr lang="en-US" altLang="en-US" smtClean="0"/>
          </a:p>
        </p:txBody>
      </p:sp>
      <p:sp>
        <p:nvSpPr>
          <p:cNvPr id="381955" name="Rectangle 3"/>
          <p:cNvSpPr>
            <a:spLocks noGrp="1" noChangeArrowheads="1"/>
          </p:cNvSpPr>
          <p:nvPr>
            <p:ph type="body" idx="1"/>
          </p:nvPr>
        </p:nvSpPr>
        <p:spPr/>
        <p:txBody>
          <a:bodyPr/>
          <a:lstStyle/>
          <a:p>
            <a:pPr eaLnBrk="1" hangingPunct="1"/>
            <a:r>
              <a:rPr lang="tr-TR" altLang="en-US" smtClean="0"/>
              <a:t>Bir sürüde yetiştirilen genç erkeklerin küçük bir kısmı ile genç dişilerin büyük  bir kısmı damızlık olarak alıkonur. </a:t>
            </a:r>
          </a:p>
          <a:p>
            <a:pPr eaLnBrk="1" hangingPunct="1"/>
            <a:r>
              <a:rPr lang="tr-TR" altLang="en-US" smtClean="0"/>
              <a:t>Damızlık dışı kalan genç erkek ve dişiler ile ayıklama sonucu damızlıktan çıkarılan erkek ve dişiler besiye alınarak işletmeye gelir sağlanır </a:t>
            </a:r>
          </a:p>
        </p:txBody>
      </p:sp>
    </p:spTree>
    <p:extLst>
      <p:ext uri="{BB962C8B-B14F-4D97-AF65-F5344CB8AC3E}">
        <p14:creationId xmlns:p14="http://schemas.microsoft.com/office/powerpoint/2010/main" val="40535762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2"/>
          <p:cNvSpPr>
            <a:spLocks noGrp="1" noChangeArrowheads="1"/>
          </p:cNvSpPr>
          <p:nvPr>
            <p:ph type="title"/>
          </p:nvPr>
        </p:nvSpPr>
        <p:spPr/>
        <p:txBody>
          <a:bodyPr/>
          <a:lstStyle/>
          <a:p>
            <a:pPr eaLnBrk="1" hangingPunct="1"/>
            <a:r>
              <a:rPr lang="tr-TR" altLang="en-US" sz="4000" b="1"/>
              <a:t>Dölverimini Etkileyen Faktörler</a:t>
            </a:r>
            <a:r>
              <a:rPr lang="tr-TR" altLang="en-US" sz="4000"/>
              <a:t/>
            </a:r>
            <a:br>
              <a:rPr lang="tr-TR" altLang="en-US" sz="4000"/>
            </a:br>
            <a:endParaRPr lang="tr-TR" altLang="en-US" sz="4000"/>
          </a:p>
        </p:txBody>
      </p:sp>
      <p:sp>
        <p:nvSpPr>
          <p:cNvPr id="382979" name="Rectangle 3"/>
          <p:cNvSpPr>
            <a:spLocks noGrp="1" noChangeArrowheads="1"/>
          </p:cNvSpPr>
          <p:nvPr>
            <p:ph type="body" idx="1"/>
          </p:nvPr>
        </p:nvSpPr>
        <p:spPr/>
        <p:txBody>
          <a:bodyPr/>
          <a:lstStyle/>
          <a:p>
            <a:pPr eaLnBrk="1" hangingPunct="1">
              <a:buFontTx/>
              <a:buNone/>
            </a:pPr>
            <a:r>
              <a:rPr lang="tr-TR" altLang="en-US" smtClean="0"/>
              <a:t>Dölverimini;</a:t>
            </a:r>
          </a:p>
          <a:p>
            <a:pPr eaLnBrk="1" hangingPunct="1">
              <a:buFontTx/>
              <a:buNone/>
            </a:pPr>
            <a:r>
              <a:rPr lang="tr-TR" altLang="en-US" smtClean="0"/>
              <a:t> anaç hayvanların </a:t>
            </a:r>
            <a:r>
              <a:rPr lang="tr-TR" altLang="en-US" b="1" smtClean="0"/>
              <a:t>ırkı, yaşı, vücut yapısı ve kondisyonu, anatomik bozukluklar ve hastalıklar</a:t>
            </a:r>
            <a:r>
              <a:rPr lang="tr-TR" altLang="en-US" smtClean="0"/>
              <a:t> gibi canlıya ait faktörler ile yetiştirme dönemi, bakım ve besleme, çevre sıcaklığı ve ışık gibi canlının bulunduğu ortama ait faktörler etkilemektedir.</a:t>
            </a:r>
          </a:p>
        </p:txBody>
      </p:sp>
    </p:spTree>
    <p:extLst>
      <p:ext uri="{BB962C8B-B14F-4D97-AF65-F5344CB8AC3E}">
        <p14:creationId xmlns:p14="http://schemas.microsoft.com/office/powerpoint/2010/main" val="11749041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p:txBody>
          <a:bodyPr/>
          <a:lstStyle/>
          <a:p>
            <a:pPr eaLnBrk="1" hangingPunct="1"/>
            <a:r>
              <a:rPr lang="tr-TR" altLang="en-US" sz="4000" b="1"/>
              <a:t>Dölverimini Artırma Yolları</a:t>
            </a:r>
            <a:r>
              <a:rPr lang="tr-TR" altLang="en-US" sz="4000"/>
              <a:t/>
            </a:r>
            <a:br>
              <a:rPr lang="tr-TR" altLang="en-US" sz="4000"/>
            </a:br>
            <a:endParaRPr lang="tr-TR" altLang="en-US" sz="4000"/>
          </a:p>
        </p:txBody>
      </p:sp>
      <p:sp>
        <p:nvSpPr>
          <p:cNvPr id="384003" name="Rectangle 3"/>
          <p:cNvSpPr>
            <a:spLocks noGrp="1" noChangeArrowheads="1"/>
          </p:cNvSpPr>
          <p:nvPr>
            <p:ph type="body" idx="1"/>
          </p:nvPr>
        </p:nvSpPr>
        <p:spPr/>
        <p:txBody>
          <a:bodyPr/>
          <a:lstStyle/>
          <a:p>
            <a:pPr eaLnBrk="1" hangingPunct="1"/>
            <a:endParaRPr lang="tr-TR" altLang="en-US" smtClean="0"/>
          </a:p>
          <a:p>
            <a:pPr eaLnBrk="1" hangingPunct="1"/>
            <a:endParaRPr lang="tr-TR" altLang="en-US" smtClean="0"/>
          </a:p>
          <a:p>
            <a:pPr eaLnBrk="1" hangingPunct="1"/>
            <a:r>
              <a:rPr lang="tr-TR" altLang="en-US" smtClean="0"/>
              <a:t>Dölveriminin artırılması genetik yapının ve çevrenin ıslahı ile mümkündür.</a:t>
            </a:r>
            <a:endParaRPr lang="tr-TR" altLang="en-US" b="1" smtClean="0"/>
          </a:p>
          <a:p>
            <a:pPr eaLnBrk="1" hangingPunct="1">
              <a:buFontTx/>
              <a:buNone/>
            </a:pPr>
            <a:endParaRPr lang="tr-TR" altLang="en-US" smtClean="0"/>
          </a:p>
        </p:txBody>
      </p:sp>
    </p:spTree>
    <p:extLst>
      <p:ext uri="{BB962C8B-B14F-4D97-AF65-F5344CB8AC3E}">
        <p14:creationId xmlns:p14="http://schemas.microsoft.com/office/powerpoint/2010/main" val="12100662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p:txBody>
          <a:bodyPr/>
          <a:lstStyle/>
          <a:p>
            <a:pPr eaLnBrk="1" hangingPunct="1"/>
            <a:r>
              <a:rPr lang="tr-TR" altLang="en-US" sz="4000" b="1"/>
              <a:t>Çevre ve Hayvan</a:t>
            </a:r>
            <a:br>
              <a:rPr lang="tr-TR" altLang="en-US" sz="4000" b="1"/>
            </a:br>
            <a:endParaRPr lang="tr-TR" altLang="en-US" sz="4000" b="1"/>
          </a:p>
        </p:txBody>
      </p:sp>
      <p:sp>
        <p:nvSpPr>
          <p:cNvPr id="385027" name="Rectangle 3"/>
          <p:cNvSpPr>
            <a:spLocks noGrp="1" noChangeArrowheads="1"/>
          </p:cNvSpPr>
          <p:nvPr>
            <p:ph type="body" idx="1"/>
          </p:nvPr>
        </p:nvSpPr>
        <p:spPr/>
        <p:txBody>
          <a:bodyPr/>
          <a:lstStyle/>
          <a:p>
            <a:pPr eaLnBrk="1" hangingPunct="1">
              <a:lnSpc>
                <a:spcPct val="80000"/>
              </a:lnSpc>
              <a:buFontTx/>
              <a:buNone/>
            </a:pPr>
            <a:r>
              <a:rPr lang="tr-TR" altLang="en-US" sz="2400" u="sng"/>
              <a:t>Canlıların yaşadıkları ortamlara ve bu ortamlardaki çeşitli faktörlerin bütününe çevre denir.</a:t>
            </a:r>
            <a:r>
              <a:rPr lang="tr-TR" altLang="en-US" sz="2400"/>
              <a:t> </a:t>
            </a:r>
          </a:p>
          <a:p>
            <a:pPr eaLnBrk="1" hangingPunct="1">
              <a:lnSpc>
                <a:spcPct val="80000"/>
              </a:lnSpc>
              <a:buFontTx/>
              <a:buNone/>
            </a:pPr>
            <a:r>
              <a:rPr lang="tr-TR" altLang="en-US" sz="2400"/>
              <a:t>Çevre; cansız faktörler, canlı faktörler ve beslenme faktörleri olmak üzere üç gruptaki faktörlerden oluşan, değişken ve kompleks bir ortamdır.</a:t>
            </a:r>
          </a:p>
          <a:p>
            <a:pPr eaLnBrk="1" hangingPunct="1">
              <a:lnSpc>
                <a:spcPct val="80000"/>
              </a:lnSpc>
              <a:buFontTx/>
              <a:buNone/>
            </a:pPr>
            <a:r>
              <a:rPr lang="tr-TR" altLang="en-US" sz="2400"/>
              <a:t>Cansız faktörler; iklim etkileri (sıcaklık, nem, basınç, ışık, yağış, rüzgar) ile coğrafi faktörlerden  (arazi, toprak , su ve rakım)  meydana gelir.</a:t>
            </a:r>
          </a:p>
          <a:p>
            <a:pPr eaLnBrk="1" hangingPunct="1">
              <a:lnSpc>
                <a:spcPct val="80000"/>
              </a:lnSpc>
              <a:buFontTx/>
              <a:buNone/>
            </a:pPr>
            <a:r>
              <a:rPr lang="tr-TR" altLang="en-US" sz="2400"/>
              <a:t>Canlı faktörler; benzer veya farklı türlerdeki canlılardan oluşur. Bu canlılar içinde mikro yapılardan çok gelişmiş yapılara kadar çeşitli canlılar bulunur.</a:t>
            </a:r>
          </a:p>
          <a:p>
            <a:pPr eaLnBrk="1" hangingPunct="1">
              <a:lnSpc>
                <a:spcPct val="80000"/>
              </a:lnSpc>
              <a:buFontTx/>
              <a:buNone/>
            </a:pPr>
            <a:r>
              <a:rPr lang="tr-TR" altLang="en-US" sz="2400"/>
              <a:t>Beslenme faktörleri; canlıların beslenmesini sağlayan, doğada yetişen bitkiler ile insanlar tarafından üretilen çeşitli yem maddeleri ve katkı maddelerinden oluşur.</a:t>
            </a:r>
          </a:p>
        </p:txBody>
      </p:sp>
    </p:spTree>
    <p:extLst>
      <p:ext uri="{BB962C8B-B14F-4D97-AF65-F5344CB8AC3E}">
        <p14:creationId xmlns:p14="http://schemas.microsoft.com/office/powerpoint/2010/main" val="40120314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Rectangle 2"/>
          <p:cNvSpPr>
            <a:spLocks noGrp="1" noChangeArrowheads="1"/>
          </p:cNvSpPr>
          <p:nvPr>
            <p:ph type="title"/>
          </p:nvPr>
        </p:nvSpPr>
        <p:spPr/>
        <p:txBody>
          <a:bodyPr/>
          <a:lstStyle/>
          <a:p>
            <a:pPr eaLnBrk="1" hangingPunct="1"/>
            <a:r>
              <a:rPr lang="tr-TR" altLang="en-US" sz="4000" b="1"/>
              <a:t>Adaptasyon</a:t>
            </a:r>
            <a:r>
              <a:rPr lang="tr-TR" altLang="en-US" sz="4000"/>
              <a:t/>
            </a:r>
            <a:br>
              <a:rPr lang="tr-TR" altLang="en-US" sz="4000"/>
            </a:br>
            <a:endParaRPr lang="tr-TR" altLang="en-US" sz="4000"/>
          </a:p>
        </p:txBody>
      </p:sp>
      <p:sp>
        <p:nvSpPr>
          <p:cNvPr id="386051" name="Rectangle 3"/>
          <p:cNvSpPr>
            <a:spLocks noGrp="1" noChangeArrowheads="1"/>
          </p:cNvSpPr>
          <p:nvPr>
            <p:ph type="body" idx="1"/>
          </p:nvPr>
        </p:nvSpPr>
        <p:spPr/>
        <p:txBody>
          <a:bodyPr/>
          <a:lstStyle/>
          <a:p>
            <a:pPr eaLnBrk="1" hangingPunct="1">
              <a:buFontTx/>
              <a:buNone/>
            </a:pPr>
            <a:endParaRPr lang="tr-TR" altLang="en-US" smtClean="0"/>
          </a:p>
        </p:txBody>
      </p:sp>
    </p:spTree>
    <p:extLst>
      <p:ext uri="{BB962C8B-B14F-4D97-AF65-F5344CB8AC3E}">
        <p14:creationId xmlns:p14="http://schemas.microsoft.com/office/powerpoint/2010/main" val="42440391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2"/>
          <p:cNvSpPr>
            <a:spLocks noGrp="1" noChangeArrowheads="1"/>
          </p:cNvSpPr>
          <p:nvPr>
            <p:ph type="title"/>
          </p:nvPr>
        </p:nvSpPr>
        <p:spPr/>
        <p:txBody>
          <a:bodyPr/>
          <a:lstStyle/>
          <a:p>
            <a:pPr eaLnBrk="1" hangingPunct="1"/>
            <a:r>
              <a:rPr lang="tr-TR" altLang="en-US" b="1" smtClean="0"/>
              <a:t>Akklimatizasyon;</a:t>
            </a:r>
          </a:p>
        </p:txBody>
      </p:sp>
      <p:sp>
        <p:nvSpPr>
          <p:cNvPr id="387075" name="Rectangle 3"/>
          <p:cNvSpPr>
            <a:spLocks noGrp="1" noChangeArrowheads="1"/>
          </p:cNvSpPr>
          <p:nvPr>
            <p:ph type="body" idx="1"/>
          </p:nvPr>
        </p:nvSpPr>
        <p:spPr/>
        <p:txBody>
          <a:bodyPr/>
          <a:lstStyle/>
          <a:p>
            <a:pPr eaLnBrk="1" hangingPunct="1">
              <a:buFontTx/>
              <a:buNone/>
            </a:pPr>
            <a:r>
              <a:rPr lang="tr-TR" altLang="en-US" smtClean="0"/>
              <a:t> </a:t>
            </a:r>
          </a:p>
        </p:txBody>
      </p:sp>
    </p:spTree>
    <p:extLst>
      <p:ext uri="{BB962C8B-B14F-4D97-AF65-F5344CB8AC3E}">
        <p14:creationId xmlns:p14="http://schemas.microsoft.com/office/powerpoint/2010/main" val="60860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Rectangle 2"/>
          <p:cNvSpPr>
            <a:spLocks noGrp="1" noChangeArrowheads="1"/>
          </p:cNvSpPr>
          <p:nvPr>
            <p:ph type="title"/>
          </p:nvPr>
        </p:nvSpPr>
        <p:spPr/>
        <p:txBody>
          <a:bodyPr/>
          <a:lstStyle/>
          <a:p>
            <a:pPr eaLnBrk="1" hangingPunct="1"/>
            <a:r>
              <a:rPr lang="tr-TR" altLang="en-US" sz="4000" b="1"/>
              <a:t>Tenasüp </a:t>
            </a:r>
            <a:r>
              <a:rPr lang="tr-TR" altLang="en-US" sz="4000"/>
              <a:t>(proportion)</a:t>
            </a:r>
            <a:br>
              <a:rPr lang="tr-TR" altLang="en-US" sz="4000"/>
            </a:br>
            <a:endParaRPr lang="tr-TR" altLang="en-US" sz="4000"/>
          </a:p>
        </p:txBody>
      </p:sp>
      <p:sp>
        <p:nvSpPr>
          <p:cNvPr id="351235" name="Rectangle 3"/>
          <p:cNvSpPr>
            <a:spLocks noGrp="1" noChangeArrowheads="1"/>
          </p:cNvSpPr>
          <p:nvPr>
            <p:ph type="body" idx="1"/>
          </p:nvPr>
        </p:nvSpPr>
        <p:spPr/>
        <p:txBody>
          <a:bodyPr/>
          <a:lstStyle/>
          <a:p>
            <a:pPr eaLnBrk="1" hangingPunct="1"/>
            <a:r>
              <a:rPr lang="tr-TR" altLang="en-US" smtClean="0"/>
              <a:t>Vücudun çeşitli bölümleri arasındaki uyumluluğa </a:t>
            </a:r>
            <a:r>
              <a:rPr lang="tr-TR" altLang="en-US" b="1" smtClean="0"/>
              <a:t>tenasüp </a:t>
            </a:r>
            <a:r>
              <a:rPr lang="tr-TR" altLang="en-US" smtClean="0"/>
              <a:t> denir. </a:t>
            </a:r>
          </a:p>
        </p:txBody>
      </p:sp>
    </p:spTree>
    <p:extLst>
      <p:ext uri="{BB962C8B-B14F-4D97-AF65-F5344CB8AC3E}">
        <p14:creationId xmlns:p14="http://schemas.microsoft.com/office/powerpoint/2010/main" val="38212163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Rectangle 2"/>
          <p:cNvSpPr>
            <a:spLocks noGrp="1" noChangeArrowheads="1"/>
          </p:cNvSpPr>
          <p:nvPr>
            <p:ph type="title"/>
          </p:nvPr>
        </p:nvSpPr>
        <p:spPr/>
        <p:txBody>
          <a:bodyPr/>
          <a:lstStyle/>
          <a:p>
            <a:pPr eaLnBrk="1" hangingPunct="1"/>
            <a:r>
              <a:rPr lang="tr-TR" altLang="en-US" b="1" smtClean="0"/>
              <a:t>Sıcaklığın Etkisi</a:t>
            </a:r>
          </a:p>
        </p:txBody>
      </p:sp>
      <p:sp>
        <p:nvSpPr>
          <p:cNvPr id="388099" name="Rectangle 3"/>
          <p:cNvSpPr>
            <a:spLocks noGrp="1" noChangeArrowheads="1"/>
          </p:cNvSpPr>
          <p:nvPr>
            <p:ph type="body" idx="1"/>
          </p:nvPr>
        </p:nvSpPr>
        <p:spPr/>
        <p:txBody>
          <a:bodyPr/>
          <a:lstStyle/>
          <a:p>
            <a:pPr eaLnBrk="1" hangingPunct="1">
              <a:lnSpc>
                <a:spcPct val="90000"/>
              </a:lnSpc>
            </a:pPr>
            <a:endParaRPr lang="tr-TR" altLang="en-US"/>
          </a:p>
        </p:txBody>
      </p:sp>
    </p:spTree>
    <p:extLst>
      <p:ext uri="{BB962C8B-B14F-4D97-AF65-F5344CB8AC3E}">
        <p14:creationId xmlns:p14="http://schemas.microsoft.com/office/powerpoint/2010/main" val="10740107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Rectangle 2"/>
          <p:cNvSpPr>
            <a:spLocks noGrp="1" noChangeArrowheads="1"/>
          </p:cNvSpPr>
          <p:nvPr>
            <p:ph type="title"/>
          </p:nvPr>
        </p:nvSpPr>
        <p:spPr/>
        <p:txBody>
          <a:bodyPr/>
          <a:lstStyle/>
          <a:p>
            <a:pPr eaLnBrk="1" hangingPunct="1"/>
            <a:r>
              <a:rPr lang="tr-TR" altLang="en-US" b="1" smtClean="0"/>
              <a:t>Sıcaklığa Uyum</a:t>
            </a:r>
          </a:p>
        </p:txBody>
      </p:sp>
      <p:sp>
        <p:nvSpPr>
          <p:cNvPr id="389123" name="Rectangle 3"/>
          <p:cNvSpPr>
            <a:spLocks noGrp="1" noChangeArrowheads="1"/>
          </p:cNvSpPr>
          <p:nvPr>
            <p:ph type="body" idx="1"/>
          </p:nvPr>
        </p:nvSpPr>
        <p:spPr/>
        <p:txBody>
          <a:bodyPr/>
          <a:lstStyle/>
          <a:p>
            <a:pPr eaLnBrk="1" hangingPunct="1">
              <a:lnSpc>
                <a:spcPct val="90000"/>
              </a:lnSpc>
            </a:pPr>
            <a:endParaRPr lang="tr-TR" altLang="en-US" sz="2400"/>
          </a:p>
        </p:txBody>
      </p:sp>
    </p:spTree>
    <p:extLst>
      <p:ext uri="{BB962C8B-B14F-4D97-AF65-F5344CB8AC3E}">
        <p14:creationId xmlns:p14="http://schemas.microsoft.com/office/powerpoint/2010/main" val="27056229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6" name="Rectangle 2"/>
          <p:cNvSpPr>
            <a:spLocks noGrp="1" noChangeArrowheads="1"/>
          </p:cNvSpPr>
          <p:nvPr>
            <p:ph type="title"/>
          </p:nvPr>
        </p:nvSpPr>
        <p:spPr/>
        <p:txBody>
          <a:bodyPr/>
          <a:lstStyle/>
          <a:p>
            <a:pPr eaLnBrk="1" hangingPunct="1"/>
            <a:endParaRPr lang="en-US" altLang="en-US" smtClean="0"/>
          </a:p>
        </p:txBody>
      </p:sp>
      <p:sp>
        <p:nvSpPr>
          <p:cNvPr id="390147" name="Rectangle 3"/>
          <p:cNvSpPr>
            <a:spLocks noGrp="1" noChangeArrowheads="1"/>
          </p:cNvSpPr>
          <p:nvPr>
            <p:ph type="body" idx="1"/>
          </p:nvPr>
        </p:nvSpPr>
        <p:spPr/>
        <p:txBody>
          <a:bodyPr/>
          <a:lstStyle/>
          <a:p>
            <a:pPr eaLnBrk="1" hangingPunct="1"/>
            <a:r>
              <a:rPr lang="tr-TR" altLang="en-US" b="1" smtClean="0"/>
              <a:t>Isı kaybının fiziksel düzenlenmesi </a:t>
            </a:r>
            <a:r>
              <a:rPr lang="tr-TR" altLang="en-US" smtClean="0"/>
              <a:t> radyasyon, </a:t>
            </a:r>
          </a:p>
          <a:p>
            <a:pPr eaLnBrk="1" hangingPunct="1"/>
            <a:r>
              <a:rPr lang="tr-TR" altLang="en-US" smtClean="0"/>
              <a:t>konveksiyon, </a:t>
            </a:r>
          </a:p>
          <a:p>
            <a:pPr eaLnBrk="1" hangingPunct="1"/>
            <a:r>
              <a:rPr lang="tr-TR" altLang="en-US" smtClean="0"/>
              <a:t>kondüksiyon ve </a:t>
            </a:r>
          </a:p>
          <a:p>
            <a:pPr eaLnBrk="1" hangingPunct="1"/>
            <a:r>
              <a:rPr lang="tr-TR" altLang="en-US" smtClean="0"/>
              <a:t>evaporasyon (buharlaşma) yolu ile olur.</a:t>
            </a:r>
          </a:p>
          <a:p>
            <a:pPr eaLnBrk="1" hangingPunct="1"/>
            <a:endParaRPr lang="tr-TR" altLang="en-US" smtClean="0"/>
          </a:p>
          <a:p>
            <a:pPr eaLnBrk="1" hangingPunct="1"/>
            <a:endParaRPr lang="tr-TR" altLang="en-US" smtClean="0"/>
          </a:p>
        </p:txBody>
      </p:sp>
    </p:spTree>
    <p:extLst>
      <p:ext uri="{BB962C8B-B14F-4D97-AF65-F5344CB8AC3E}">
        <p14:creationId xmlns:p14="http://schemas.microsoft.com/office/powerpoint/2010/main" val="1457754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Rectangle 2"/>
          <p:cNvSpPr>
            <a:spLocks noGrp="1" noChangeArrowheads="1"/>
          </p:cNvSpPr>
          <p:nvPr>
            <p:ph type="title"/>
          </p:nvPr>
        </p:nvSpPr>
        <p:spPr/>
        <p:txBody>
          <a:bodyPr/>
          <a:lstStyle/>
          <a:p>
            <a:pPr eaLnBrk="1" hangingPunct="1"/>
            <a:r>
              <a:rPr lang="tr-TR" altLang="en-US" sz="4000" b="1"/>
              <a:t>Üreme</a:t>
            </a:r>
            <a:r>
              <a:rPr lang="tr-TR" altLang="en-US" sz="4000"/>
              <a:t/>
            </a:r>
            <a:br>
              <a:rPr lang="tr-TR" altLang="en-US" sz="4000"/>
            </a:br>
            <a:endParaRPr lang="tr-TR" altLang="en-US" sz="4000"/>
          </a:p>
        </p:txBody>
      </p:sp>
      <p:sp>
        <p:nvSpPr>
          <p:cNvPr id="352259" name="Rectangle 3"/>
          <p:cNvSpPr>
            <a:spLocks noGrp="1" noChangeArrowheads="1"/>
          </p:cNvSpPr>
          <p:nvPr>
            <p:ph type="body" idx="1"/>
          </p:nvPr>
        </p:nvSpPr>
        <p:spPr/>
        <p:txBody>
          <a:bodyPr/>
          <a:lstStyle/>
          <a:p>
            <a:pPr eaLnBrk="1" hangingPunct="1"/>
            <a:r>
              <a:rPr lang="tr-TR" altLang="en-US" smtClean="0"/>
              <a:t>Canlıların, döl verebilme kabiliyetine sahip yeni canlılar meydana getirmesine kadar görülen biyolojik olaylar serisine üreme kabiliyeti denir. </a:t>
            </a:r>
          </a:p>
          <a:p>
            <a:pPr eaLnBrk="1" hangingPunct="1"/>
            <a:r>
              <a:rPr lang="tr-TR" altLang="en-US" smtClean="0"/>
              <a:t>Üreme kabiliyeti  canlıların temel fizyolojik özelliklerinden biridir. </a:t>
            </a:r>
          </a:p>
        </p:txBody>
      </p:sp>
    </p:spTree>
    <p:extLst>
      <p:ext uri="{BB962C8B-B14F-4D97-AF65-F5344CB8AC3E}">
        <p14:creationId xmlns:p14="http://schemas.microsoft.com/office/powerpoint/2010/main" val="127513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Rectangle 2"/>
          <p:cNvSpPr>
            <a:spLocks noGrp="1" noChangeArrowheads="1"/>
          </p:cNvSpPr>
          <p:nvPr>
            <p:ph type="title"/>
          </p:nvPr>
        </p:nvSpPr>
        <p:spPr/>
        <p:txBody>
          <a:bodyPr/>
          <a:lstStyle/>
          <a:p>
            <a:pPr eaLnBrk="1" hangingPunct="1"/>
            <a:r>
              <a:rPr lang="tr-TR" altLang="en-US" sz="4000" b="1"/>
              <a:t>Üreme Faaliyetleri</a:t>
            </a:r>
            <a:r>
              <a:rPr lang="tr-TR" altLang="en-US" sz="4000"/>
              <a:t/>
            </a:r>
            <a:br>
              <a:rPr lang="tr-TR" altLang="en-US" sz="4000"/>
            </a:br>
            <a:endParaRPr lang="tr-TR" altLang="en-US" sz="4000"/>
          </a:p>
        </p:txBody>
      </p:sp>
      <p:sp>
        <p:nvSpPr>
          <p:cNvPr id="353283" name="Rectangle 3"/>
          <p:cNvSpPr>
            <a:spLocks noGrp="1" noChangeArrowheads="1"/>
          </p:cNvSpPr>
          <p:nvPr>
            <p:ph type="body" idx="1"/>
          </p:nvPr>
        </p:nvSpPr>
        <p:spPr/>
        <p:txBody>
          <a:bodyPr/>
          <a:lstStyle/>
          <a:p>
            <a:pPr eaLnBrk="1" hangingPunct="1">
              <a:lnSpc>
                <a:spcPct val="90000"/>
              </a:lnSpc>
            </a:pPr>
            <a:r>
              <a:rPr lang="tr-TR" altLang="en-US" u="sng"/>
              <a:t>Genç hayvanlarda üreme faaliyetlerinin başladığı dönem ergenlik (</a:t>
            </a:r>
            <a:r>
              <a:rPr lang="tr-TR" altLang="en-US" b="1" u="sng"/>
              <a:t>puberta</a:t>
            </a:r>
            <a:r>
              <a:rPr lang="tr-TR" altLang="en-US" u="sng"/>
              <a:t>) çağıdır.</a:t>
            </a:r>
            <a:r>
              <a:rPr lang="tr-TR" altLang="en-US"/>
              <a:t> </a:t>
            </a:r>
          </a:p>
          <a:p>
            <a:pPr eaLnBrk="1" hangingPunct="1">
              <a:lnSpc>
                <a:spcPct val="90000"/>
              </a:lnSpc>
            </a:pPr>
            <a:r>
              <a:rPr lang="tr-TR" altLang="en-US"/>
              <a:t>Bu dönemde genç erkekler sperm, genç dişiler ovum meydana getirebilme kabiliyetindedir ve çiftleşme isteği gösterir. </a:t>
            </a:r>
          </a:p>
          <a:p>
            <a:pPr eaLnBrk="1" hangingPunct="1">
              <a:lnSpc>
                <a:spcPct val="90000"/>
              </a:lnSpc>
            </a:pPr>
            <a:r>
              <a:rPr lang="tr-TR" altLang="en-US"/>
              <a:t>Ancak damızlıkta kullanılmaları uygun değildir. </a:t>
            </a:r>
            <a:r>
              <a:rPr lang="tr-TR" altLang="en-US" u="sng"/>
              <a:t>Cinsel faaliyetlerin optimum düzeye çıktığı dönem ise </a:t>
            </a:r>
            <a:r>
              <a:rPr lang="tr-TR" altLang="en-US" b="1" u="sng"/>
              <a:t>cinsel olgunluk</a:t>
            </a:r>
            <a:r>
              <a:rPr lang="tr-TR" altLang="en-US" u="sng"/>
              <a:t> çağıdır.</a:t>
            </a:r>
          </a:p>
          <a:p>
            <a:pPr eaLnBrk="1" hangingPunct="1">
              <a:lnSpc>
                <a:spcPct val="90000"/>
              </a:lnSpc>
            </a:pPr>
            <a:r>
              <a:rPr lang="tr-TR" altLang="en-US"/>
              <a:t>Dolayısıyla ergenlik ve cinsel olgunluk dönemleri birbirini izleyen  dönemlerdir. </a:t>
            </a:r>
          </a:p>
        </p:txBody>
      </p:sp>
    </p:spTree>
    <p:extLst>
      <p:ext uri="{BB962C8B-B14F-4D97-AF65-F5344CB8AC3E}">
        <p14:creationId xmlns:p14="http://schemas.microsoft.com/office/powerpoint/2010/main" val="2428165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6" name="Rectangle 2"/>
          <p:cNvSpPr>
            <a:spLocks noGrp="1" noChangeArrowheads="1"/>
          </p:cNvSpPr>
          <p:nvPr>
            <p:ph type="title"/>
          </p:nvPr>
        </p:nvSpPr>
        <p:spPr/>
        <p:txBody>
          <a:bodyPr/>
          <a:lstStyle/>
          <a:p>
            <a:pPr eaLnBrk="1" hangingPunct="1"/>
            <a:endParaRPr lang="en-US" altLang="en-US" smtClean="0"/>
          </a:p>
        </p:txBody>
      </p:sp>
      <p:sp>
        <p:nvSpPr>
          <p:cNvPr id="354307" name="Rectangle 3"/>
          <p:cNvSpPr>
            <a:spLocks noGrp="1" noChangeArrowheads="1"/>
          </p:cNvSpPr>
          <p:nvPr>
            <p:ph type="body" idx="1"/>
          </p:nvPr>
        </p:nvSpPr>
        <p:spPr/>
        <p:txBody>
          <a:bodyPr/>
          <a:lstStyle/>
          <a:p>
            <a:pPr eaLnBrk="1" hangingPunct="1">
              <a:lnSpc>
                <a:spcPct val="90000"/>
              </a:lnSpc>
            </a:pPr>
            <a:r>
              <a:rPr lang="tr-TR" altLang="en-US" sz="2400"/>
              <a:t>Ergenlik ve cinsel olgunluk çağları; tür, ırk, cinsiyet ve bakım-beslenme düzeyine göre değişir. </a:t>
            </a:r>
          </a:p>
          <a:p>
            <a:pPr eaLnBrk="1" hangingPunct="1">
              <a:lnSpc>
                <a:spcPct val="90000"/>
              </a:lnSpc>
            </a:pPr>
            <a:r>
              <a:rPr lang="tr-TR" altLang="en-US" sz="2400"/>
              <a:t>Genellikle küçük yapılı ve hayat süresi kısa olan  türlerin hayvanları, büyük yapılı ve hayat süresi uzun olanlara göre; </a:t>
            </a:r>
          </a:p>
          <a:p>
            <a:pPr eaLnBrk="1" hangingPunct="1">
              <a:lnSpc>
                <a:spcPct val="90000"/>
              </a:lnSpc>
            </a:pPr>
            <a:r>
              <a:rPr lang="tr-TR" altLang="en-US" sz="2400"/>
              <a:t>erken gelişen ırkların hayvanları geç gelişenlere göre; </a:t>
            </a:r>
          </a:p>
          <a:p>
            <a:pPr eaLnBrk="1" hangingPunct="1">
              <a:lnSpc>
                <a:spcPct val="90000"/>
              </a:lnSpc>
            </a:pPr>
            <a:r>
              <a:rPr lang="tr-TR" altLang="en-US" sz="2400"/>
              <a:t>erkekler dişilere göre; </a:t>
            </a:r>
          </a:p>
          <a:p>
            <a:pPr eaLnBrk="1" hangingPunct="1">
              <a:lnSpc>
                <a:spcPct val="90000"/>
              </a:lnSpc>
            </a:pPr>
            <a:r>
              <a:rPr lang="tr-TR" altLang="en-US" sz="2400"/>
              <a:t>iyi şartlarda büyütülenler, kötü şartlarda büyütülenlere göre daha erken ergenliğe ve cinsel olgunluğa ulaşır.  </a:t>
            </a:r>
          </a:p>
        </p:txBody>
      </p:sp>
    </p:spTree>
    <p:extLst>
      <p:ext uri="{BB962C8B-B14F-4D97-AF65-F5344CB8AC3E}">
        <p14:creationId xmlns:p14="http://schemas.microsoft.com/office/powerpoint/2010/main" val="3607705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2"/>
          <p:cNvSpPr>
            <a:spLocks noGrp="1" noChangeArrowheads="1"/>
          </p:cNvSpPr>
          <p:nvPr>
            <p:ph type="title"/>
          </p:nvPr>
        </p:nvSpPr>
        <p:spPr/>
        <p:txBody>
          <a:bodyPr/>
          <a:lstStyle/>
          <a:p>
            <a:pPr eaLnBrk="1" hangingPunct="1"/>
            <a:endParaRPr lang="en-US" altLang="en-US" smtClean="0"/>
          </a:p>
        </p:txBody>
      </p:sp>
      <p:sp>
        <p:nvSpPr>
          <p:cNvPr id="355331" name="Rectangle 3"/>
          <p:cNvSpPr>
            <a:spLocks noGrp="1" noChangeArrowheads="1"/>
          </p:cNvSpPr>
          <p:nvPr>
            <p:ph type="body" idx="1"/>
          </p:nvPr>
        </p:nvSpPr>
        <p:spPr/>
        <p:txBody>
          <a:bodyPr/>
          <a:lstStyle/>
          <a:p>
            <a:pPr eaLnBrk="1" hangingPunct="1"/>
            <a:r>
              <a:rPr lang="tr-TR" altLang="en-US" smtClean="0"/>
              <a:t>Büyüme döneminde yetersiz beslenenler iyi beslenenlere göre;  </a:t>
            </a:r>
          </a:p>
          <a:p>
            <a:pPr eaLnBrk="1" hangingPunct="1"/>
            <a:r>
              <a:rPr lang="tr-TR" altLang="en-US" smtClean="0"/>
              <a:t>geç gelişen yerli ırklar, erken gelişen kültür ırklarına göre cinsel olgunluğa daha geç ulaşırlar. </a:t>
            </a:r>
          </a:p>
          <a:p>
            <a:pPr eaLnBrk="1" hangingPunct="1"/>
            <a:r>
              <a:rPr lang="tr-TR" altLang="en-US" smtClean="0"/>
              <a:t>Bu nedenle ergenliğe ve cinsel olgunluğa ulaşma zamanları çeşitli türlerde ve ırklarında farklıdır. </a:t>
            </a:r>
          </a:p>
          <a:p>
            <a:pPr eaLnBrk="1" hangingPunct="1"/>
            <a:endParaRPr lang="tr-TR" altLang="en-US" smtClean="0"/>
          </a:p>
          <a:p>
            <a:pPr eaLnBrk="1" hangingPunct="1"/>
            <a:endParaRPr lang="tr-TR" altLang="en-US" smtClean="0"/>
          </a:p>
        </p:txBody>
      </p:sp>
    </p:spTree>
    <p:extLst>
      <p:ext uri="{BB962C8B-B14F-4D97-AF65-F5344CB8AC3E}">
        <p14:creationId xmlns:p14="http://schemas.microsoft.com/office/powerpoint/2010/main" val="2653730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Rectangle 2"/>
          <p:cNvSpPr>
            <a:spLocks noGrp="1" noChangeArrowheads="1"/>
          </p:cNvSpPr>
          <p:nvPr>
            <p:ph type="title"/>
          </p:nvPr>
        </p:nvSpPr>
        <p:spPr/>
        <p:txBody>
          <a:bodyPr/>
          <a:lstStyle/>
          <a:p>
            <a:pPr eaLnBrk="1" hangingPunct="1"/>
            <a:endParaRPr lang="en-US" altLang="en-US" smtClean="0"/>
          </a:p>
        </p:txBody>
      </p:sp>
      <p:sp>
        <p:nvSpPr>
          <p:cNvPr id="356355" name="Rectangle 3"/>
          <p:cNvSpPr>
            <a:spLocks noGrp="1" noChangeArrowheads="1"/>
          </p:cNvSpPr>
          <p:nvPr>
            <p:ph type="body" idx="1"/>
          </p:nvPr>
        </p:nvSpPr>
        <p:spPr/>
        <p:txBody>
          <a:bodyPr/>
          <a:lstStyle/>
          <a:p>
            <a:pPr eaLnBrk="1" hangingPunct="1">
              <a:lnSpc>
                <a:spcPct val="90000"/>
              </a:lnSpc>
            </a:pPr>
            <a:r>
              <a:rPr lang="tr-TR" altLang="en-US" sz="2400"/>
              <a:t>Damızlıkta ilk defa kullanma; hayvanın cinsel olgunluğa ulaştığında ve vücut gelişimine  zarar  vermeyeceği bir dönemde yapılır. Böylece damızlıkta ilk kullanılma yaşı, </a:t>
            </a:r>
            <a:r>
              <a:rPr lang="tr-TR" altLang="en-US" sz="2400" u="sng"/>
              <a:t>hayvanların gelişmelerinde, verimlerinde ve konstitüsyonlarında önemli bir gerilemeye yol açmadan yetiştirmede kullanılabilecekleri en erken yaş olarak tanımlanabilir. </a:t>
            </a:r>
          </a:p>
          <a:p>
            <a:pPr eaLnBrk="1" hangingPunct="1">
              <a:lnSpc>
                <a:spcPct val="90000"/>
              </a:lnSpc>
            </a:pPr>
            <a:r>
              <a:rPr lang="tr-TR" altLang="en-US" sz="2400"/>
              <a:t>Dolayısıyla cinsel olgunluk çağı ile damızlıkta ilk kullanma yaşı aynı şeylerdir. </a:t>
            </a:r>
          </a:p>
          <a:p>
            <a:pPr eaLnBrk="1" hangingPunct="1">
              <a:lnSpc>
                <a:spcPct val="90000"/>
              </a:lnSpc>
            </a:pPr>
            <a:r>
              <a:rPr lang="tr-TR" altLang="en-US" sz="2400"/>
              <a:t>Genç hayvanlar ırklarına ait ortalama ergin canlı ağırlığın % 70-75 ine ulaştıkları yaşta damızlıkta kullanılmalarında sakınca yoktur. Kültür ırklarında bu oran % 60 civarlarına kadar indirilebilmektedir. </a:t>
            </a:r>
          </a:p>
        </p:txBody>
      </p:sp>
    </p:spTree>
    <p:extLst>
      <p:ext uri="{BB962C8B-B14F-4D97-AF65-F5344CB8AC3E}">
        <p14:creationId xmlns:p14="http://schemas.microsoft.com/office/powerpoint/2010/main" val="407190187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2174</Words>
  <Application>Microsoft Office PowerPoint</Application>
  <PresentationFormat>Geniş ekran</PresentationFormat>
  <Paragraphs>144</Paragraphs>
  <Slides>42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42</vt:i4>
      </vt:variant>
    </vt:vector>
  </HeadingPairs>
  <TitlesOfParts>
    <vt:vector size="46" baseType="lpstr">
      <vt:lpstr>Arial</vt:lpstr>
      <vt:lpstr>Calibri</vt:lpstr>
      <vt:lpstr>Calibri Light</vt:lpstr>
      <vt:lpstr>Office Teması</vt:lpstr>
      <vt:lpstr>Konstitüsyon</vt:lpstr>
      <vt:lpstr>PowerPoint Sunusu</vt:lpstr>
      <vt:lpstr> Mizaç (Huy) </vt:lpstr>
      <vt:lpstr>Tenasüp (proportion) </vt:lpstr>
      <vt:lpstr>Üreme </vt:lpstr>
      <vt:lpstr>Üreme Faaliyetleri </vt:lpstr>
      <vt:lpstr>PowerPoint Sunusu</vt:lpstr>
      <vt:lpstr>PowerPoint Sunusu</vt:lpstr>
      <vt:lpstr>PowerPoint Sunusu</vt:lpstr>
      <vt:lpstr>PowerPoint Sunusu</vt:lpstr>
      <vt:lpstr>PowerPoint Sunusu</vt:lpstr>
      <vt:lpstr>PowerPoint Sunusu</vt:lpstr>
      <vt:lpstr>PowerPoint Sunusu</vt:lpstr>
      <vt:lpstr>Büyüme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Telafi Büyümesi </vt:lpstr>
      <vt:lpstr>PowerPoint Sunusu</vt:lpstr>
      <vt:lpstr>PowerPoint Sunusu</vt:lpstr>
      <vt:lpstr>Konstitüsyon </vt:lpstr>
      <vt:lpstr> Konstitüsyonun Önemi </vt:lpstr>
      <vt:lpstr> Dölverimi </vt:lpstr>
      <vt:lpstr>PowerPoint Sunusu</vt:lpstr>
      <vt:lpstr>PowerPoint Sunusu</vt:lpstr>
      <vt:lpstr>PowerPoint Sunusu</vt:lpstr>
      <vt:lpstr>PowerPoint Sunusu</vt:lpstr>
      <vt:lpstr>PowerPoint Sunusu</vt:lpstr>
      <vt:lpstr>Dölverimini Etkileyen Faktörler </vt:lpstr>
      <vt:lpstr>Dölverimini Artırma Yolları </vt:lpstr>
      <vt:lpstr>Çevre ve Hayvan </vt:lpstr>
      <vt:lpstr>Adaptasyon </vt:lpstr>
      <vt:lpstr>Akklimatizasyon;</vt:lpstr>
      <vt:lpstr>Sıcaklığın Etkisi</vt:lpstr>
      <vt:lpstr>Sıcaklığa Uyum</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Konstitüsyon</dc:title>
  <dc:creator>user</dc:creator>
  <cp:lastModifiedBy>user</cp:lastModifiedBy>
  <cp:revision>1</cp:revision>
  <dcterms:created xsi:type="dcterms:W3CDTF">2017-11-15T08:07:57Z</dcterms:created>
  <dcterms:modified xsi:type="dcterms:W3CDTF">2017-11-15T08:08:08Z</dcterms:modified>
</cp:coreProperties>
</file>