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4" r:id="rId7"/>
    <p:sldId id="262" r:id="rId8"/>
    <p:sldId id="265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20" y="-3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62798-99E2-4F44-9773-D63F9E309E3A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65768-C05A-A940-B832-402E03620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166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62798-99E2-4F44-9773-D63F9E309E3A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65768-C05A-A940-B832-402E03620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37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62798-99E2-4F44-9773-D63F9E309E3A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65768-C05A-A940-B832-402E03620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884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62798-99E2-4F44-9773-D63F9E309E3A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65768-C05A-A940-B832-402E03620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754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62798-99E2-4F44-9773-D63F9E309E3A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65768-C05A-A940-B832-402E03620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057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62798-99E2-4F44-9773-D63F9E309E3A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65768-C05A-A940-B832-402E03620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42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62798-99E2-4F44-9773-D63F9E309E3A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65768-C05A-A940-B832-402E03620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09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62798-99E2-4F44-9773-D63F9E309E3A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65768-C05A-A940-B832-402E03620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683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62798-99E2-4F44-9773-D63F9E309E3A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65768-C05A-A940-B832-402E03620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546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62798-99E2-4F44-9773-D63F9E309E3A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65768-C05A-A940-B832-402E03620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377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62798-99E2-4F44-9773-D63F9E309E3A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65768-C05A-A940-B832-402E03620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51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62798-99E2-4F44-9773-D63F9E309E3A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65768-C05A-A940-B832-402E03620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619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214313" y="357188"/>
            <a:ext cx="8715375" cy="62865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tr-TR" altLang="tr-TR" sz="2000" dirty="0" smtClean="0"/>
              <a:t>Online seyahat ya da e-turizm</a:t>
            </a:r>
          </a:p>
          <a:p>
            <a:pPr eaLnBrk="1" hangingPunct="1">
              <a:buFont typeface="Arial" charset="0"/>
              <a:buNone/>
            </a:pPr>
            <a:endParaRPr lang="tr-TR" altLang="tr-TR" sz="2000" dirty="0" smtClean="0"/>
          </a:p>
          <a:p>
            <a:pPr eaLnBrk="1" hangingPunct="1"/>
            <a:r>
              <a:rPr lang="tr-TR" altLang="tr-TR" dirty="0" smtClean="0"/>
              <a:t>Avrupa Komisyonu (</a:t>
            </a:r>
            <a:r>
              <a:rPr lang="tr-TR" altLang="tr-TR" dirty="0" err="1" smtClean="0"/>
              <a:t>Tourism</a:t>
            </a:r>
            <a:r>
              <a:rPr lang="tr-TR" altLang="tr-TR" dirty="0" smtClean="0"/>
              <a:t> Resource </a:t>
            </a:r>
            <a:r>
              <a:rPr lang="tr-TR" altLang="tr-TR" dirty="0" err="1" smtClean="0"/>
              <a:t>Centre</a:t>
            </a:r>
            <a:r>
              <a:rPr lang="tr-TR" altLang="tr-TR" dirty="0" smtClean="0"/>
              <a:t> Content </a:t>
            </a:r>
            <a:r>
              <a:rPr lang="tr-TR" altLang="tr-TR" dirty="0" err="1" smtClean="0"/>
              <a:t>Village</a:t>
            </a:r>
            <a:r>
              <a:rPr lang="tr-TR" altLang="tr-TR" dirty="0" smtClean="0"/>
              <a:t>) online seyahati kısaca, “</a:t>
            </a:r>
            <a:r>
              <a:rPr lang="tr-TR" altLang="tr-TR" dirty="0" err="1" smtClean="0"/>
              <a:t>gerçeklestirilen</a:t>
            </a:r>
            <a:r>
              <a:rPr lang="tr-TR" altLang="tr-TR" dirty="0" smtClean="0"/>
              <a:t> temel turizm hizmetlerindeki yöntemleri </a:t>
            </a:r>
            <a:r>
              <a:rPr lang="tr-TR" altLang="tr-TR" dirty="0" err="1" smtClean="0"/>
              <a:t>dönüstürmek</a:t>
            </a:r>
            <a:r>
              <a:rPr lang="tr-TR" altLang="tr-TR" dirty="0" smtClean="0"/>
              <a:t> amacıyla internet teknolojilerinin kullanılması” olarak tanımlamaktadır. </a:t>
            </a:r>
            <a:endParaRPr lang="tr-TR" altLang="tr-TR" dirty="0" smtClean="0"/>
          </a:p>
          <a:p>
            <a:pPr eaLnBrk="1" hangingPunct="1"/>
            <a:r>
              <a:rPr lang="tr-TR" altLang="tr-TR" sz="2000" b="1" dirty="0" err="1" smtClean="0"/>
              <a:t>Pg</a:t>
            </a:r>
            <a:r>
              <a:rPr lang="tr-TR" altLang="tr-TR" sz="2000" b="1" dirty="0" smtClean="0"/>
              <a:t> </a:t>
            </a:r>
            <a:r>
              <a:rPr lang="tr-TR" altLang="tr-TR" sz="2000" b="1" dirty="0" smtClean="0"/>
              <a:t>11 tablo 3</a:t>
            </a:r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417652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50"/>
            <a:ext cx="8472488" cy="6357938"/>
          </a:xfrm>
        </p:spPr>
        <p:txBody>
          <a:bodyPr rtlCol="0">
            <a:normAutofit fontScale="55000" lnSpcReduction="2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 smtClean="0"/>
              <a:t>Enformasyon Kaynagı Olarak İnternet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 smtClean="0"/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 smtClean="0"/>
              <a:t>Media-Screen &amp; GMI’ın Haziran 2006’da yaptıgı Travel Survey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 smtClean="0"/>
              <a:t>arastırmasına göre: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 smtClean="0"/>
              <a:t>Tüketicilerin % 91’i seyahat ile ilgili bir arastırma yaparken internet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 smtClean="0"/>
              <a:t>arama motoru kullanıyor.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 smtClean="0"/>
              <a:t>Seyahat ile ilgili dünyada en sık kullanılan arama motorları ve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 smtClean="0"/>
              <a:t>kullanılma oranları;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 smtClean="0"/>
              <a:t>Google % 95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 smtClean="0"/>
              <a:t>Yahoo % 32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 smtClean="0"/>
              <a:t>MSN % 16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 smtClean="0"/>
              <a:t>Forrester Research Arastırma Sirketinin 2006’da Forrester’s European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 smtClean="0"/>
              <a:t>Consumer Technology Adoption Study Q2 2006 Survey adlı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 smtClean="0"/>
              <a:t>arastırmasının sonuçları su sekildedir: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 smtClean="0"/>
              <a:t> İnternet, seyahat sektöründe artık en önemli enformasyon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 smtClean="0"/>
              <a:t>kaynagıdır.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 smtClean="0"/>
              <a:t> Avrupa, bir enformasyon kaynagı olarak interneti gittikçe artan bir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 smtClean="0"/>
              <a:t>oranda kullanmaktadır.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 smtClean="0"/>
              <a:t> Tüketicilerin seyahat enformasyonu için internete baglılıgı 2001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 smtClean="0"/>
              <a:t>den beri ikiye katlanmıstır.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 smtClean="0"/>
              <a:t>Pg 17 gra 9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078794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Aralarında Expedia, Opodo gibi şirketlerin de bulunduğu online seyahat satış portalları, Thomas Cook ve TUI gibi şirketlerden önemli miktarda pazar payı kaptılar. Yapılan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altLang="tr-TR" smtClean="0"/>
              <a:t>	tahminlere göre bu portallar, 2005'te 1.5 milyar poundluk satış yaparken,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altLang="tr-TR" smtClean="0"/>
              <a:t>	operatörlerin satışları 1.3 milyarda kaldı</a:t>
            </a:r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271824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457200" y="428625"/>
            <a:ext cx="8229600" cy="5697538"/>
          </a:xfrm>
        </p:spPr>
        <p:txBody>
          <a:bodyPr/>
          <a:lstStyle/>
          <a:p>
            <a:pPr eaLnBrk="1" hangingPunct="1"/>
            <a:r>
              <a:rPr lang="tr-TR" altLang="tr-TR" smtClean="0"/>
              <a:t>Bookers &amp; Lookers</a:t>
            </a:r>
          </a:p>
          <a:p>
            <a:pPr eaLnBrk="1" hangingPunct="1">
              <a:buFont typeface="Arial" charset="0"/>
              <a:buNone/>
            </a:pPr>
            <a:r>
              <a:rPr lang="tr-TR" altLang="tr-TR" smtClean="0"/>
              <a:t>Online seyahat sektöründe önemli bir ayrım</a:t>
            </a:r>
          </a:p>
          <a:p>
            <a:pPr eaLnBrk="1" hangingPunct="1">
              <a:buFont typeface="Arial" charset="0"/>
              <a:buNone/>
            </a:pPr>
            <a:r>
              <a:rPr lang="tr-TR" altLang="tr-TR" smtClean="0"/>
              <a:t>‘bookers’ yani online rezervasyon yapanlar</a:t>
            </a:r>
          </a:p>
          <a:p>
            <a:pPr eaLnBrk="1" hangingPunct="1">
              <a:buFont typeface="Arial" charset="0"/>
              <a:buNone/>
            </a:pPr>
            <a:r>
              <a:rPr lang="tr-TR" altLang="tr-TR" smtClean="0"/>
              <a:t>ile ‘lookers’ yani yalnızca bilgi edinmek</a:t>
            </a:r>
          </a:p>
          <a:p>
            <a:pPr eaLnBrk="1" hangingPunct="1">
              <a:buFont typeface="Arial" charset="0"/>
              <a:buNone/>
            </a:pPr>
            <a:r>
              <a:rPr lang="tr-TR" altLang="tr-TR" smtClean="0"/>
              <a:t>amacıyla interneti kullananlar arasındadır.</a:t>
            </a:r>
          </a:p>
          <a:p>
            <a:pPr eaLnBrk="1" hangingPunct="1">
              <a:buFont typeface="Arial" charset="0"/>
              <a:buNone/>
            </a:pPr>
            <a:r>
              <a:rPr lang="tr-TR" altLang="tr-TR" sz="2000" smtClean="0"/>
              <a:t>Pg 22 gra 16,  pg 23  gra 17 18 19 20</a:t>
            </a:r>
          </a:p>
          <a:p>
            <a:pPr eaLnBrk="1" hangingPunct="1">
              <a:buFont typeface="Arial" charset="0"/>
              <a:buNone/>
            </a:pPr>
            <a:endParaRPr lang="tr-TR" altLang="tr-TR" sz="2000" smtClean="0"/>
          </a:p>
          <a:p>
            <a:pPr eaLnBrk="1" hangingPunct="1">
              <a:buFont typeface="Arial" charset="0"/>
              <a:buNone/>
            </a:pPr>
            <a:endParaRPr lang="tr-TR" altLang="tr-TR" sz="2000" smtClean="0"/>
          </a:p>
          <a:p>
            <a:pPr eaLnBrk="1" hangingPunct="1">
              <a:buFont typeface="Arial" charset="0"/>
              <a:buNone/>
            </a:pPr>
            <a:endParaRPr lang="tr-TR" altLang="tr-TR" sz="2000" smtClean="0"/>
          </a:p>
        </p:txBody>
      </p:sp>
    </p:spTree>
    <p:extLst>
      <p:ext uri="{BB962C8B-B14F-4D97-AF65-F5344CB8AC3E}">
        <p14:creationId xmlns:p14="http://schemas.microsoft.com/office/powerpoint/2010/main" val="1816653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600" smtClean="0"/>
              <a:t>Sonuç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13" y="1214438"/>
            <a:ext cx="8715375" cy="5429250"/>
          </a:xfrm>
        </p:spPr>
        <p:txBody>
          <a:bodyPr rtlCol="0">
            <a:normAutofit fontScale="77500" lnSpcReduction="2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 smtClean="0"/>
              <a:t>Dünyada internet kullanıcı sayısı sabit bir ivmeyle her yıl ortalama %10-20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 smtClean="0"/>
              <a:t>oranında artmaktadır. Sayı itibariyle en fazla internet kullanıcısı Asya kıtasında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 smtClean="0"/>
              <a:t>yer almakla birlikte, internet kullanıcı sayısının toplam nüfusa oranı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 smtClean="0"/>
              <a:t>hesaplandıgında % 70’lik oranla Kuzey Amerika en yogun internet kullanıcısına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 smtClean="0"/>
              <a:t>sahip bölge konumundadır. Kuzey Amerika’yı Avustralya ve Avrupa takip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 smtClean="0"/>
              <a:t>etmektedir. Dünyanın hemen hemen her bölgesinde internet kullanıcı sayısı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 smtClean="0"/>
              <a:t>giderek artmakta, özellikle ülkelerin genç nüfusu arasında internet kullanımı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 smtClean="0"/>
              <a:t>yaygınlasmaktadır.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95645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420624" indent="-384048">
              <a:buFont typeface="Wingdings 2"/>
              <a:buChar char=""/>
              <a:defRPr/>
            </a:pPr>
            <a:r>
              <a:rPr lang="tr-TR" dirty="0"/>
              <a:t>Yeni turist’ kavramı, seyahat ve turizm alanındaki yeni </a:t>
            </a:r>
            <a:r>
              <a:rPr lang="tr-TR" dirty="0" err="1"/>
              <a:t>egilimleri</a:t>
            </a:r>
            <a:r>
              <a:rPr lang="tr-TR" dirty="0"/>
              <a:t> de</a:t>
            </a:r>
          </a:p>
          <a:p>
            <a:pPr marL="420624" indent="-384048">
              <a:buFont typeface="Wingdings 2"/>
              <a:buChar char=""/>
              <a:defRPr/>
            </a:pPr>
            <a:r>
              <a:rPr lang="tr-TR" dirty="0"/>
              <a:t>açıklamaktadır. Daha sık ve kısa süreli tatiller, tatil kararının geç verilmesi,</a:t>
            </a:r>
          </a:p>
          <a:p>
            <a:pPr marL="420624" indent="-384048">
              <a:buFont typeface="Wingdings 2"/>
              <a:buChar char=""/>
              <a:defRPr/>
            </a:pPr>
            <a:r>
              <a:rPr lang="tr-TR" dirty="0"/>
              <a:t>turistlerin teknolojiyle </a:t>
            </a:r>
            <a:r>
              <a:rPr lang="tr-TR" dirty="0" err="1"/>
              <a:t>yakınlasması</a:t>
            </a:r>
            <a:r>
              <a:rPr lang="tr-TR" dirty="0"/>
              <a:t>, interneti birinci enformasyon </a:t>
            </a:r>
            <a:r>
              <a:rPr lang="tr-TR" dirty="0" err="1"/>
              <a:t>kaynagı</a:t>
            </a:r>
            <a:r>
              <a:rPr lang="tr-TR" dirty="0"/>
              <a:t> ve</a:t>
            </a:r>
          </a:p>
          <a:p>
            <a:pPr marL="420624" indent="-384048">
              <a:buFont typeface="Wingdings 2"/>
              <a:buChar char=""/>
              <a:defRPr/>
            </a:pPr>
            <a:r>
              <a:rPr lang="tr-TR" dirty="0"/>
              <a:t>rezervasyon kanalı olarak kullanması ve </a:t>
            </a:r>
            <a:r>
              <a:rPr lang="tr-TR" dirty="0" err="1"/>
              <a:t>düsük</a:t>
            </a:r>
            <a:r>
              <a:rPr lang="tr-TR" dirty="0"/>
              <a:t> maliyetli havayollarını tercih</a:t>
            </a:r>
          </a:p>
          <a:p>
            <a:pPr marL="420624" indent="-384048">
              <a:buFont typeface="Wingdings 2"/>
              <a:buChar char=""/>
              <a:defRPr/>
            </a:pPr>
            <a:r>
              <a:rPr lang="tr-TR" dirty="0"/>
              <a:t>etmesi ‘yeni </a:t>
            </a:r>
            <a:r>
              <a:rPr lang="tr-TR" dirty="0" err="1"/>
              <a:t>turist’in</a:t>
            </a:r>
            <a:r>
              <a:rPr lang="tr-TR" dirty="0"/>
              <a:t> belirgin özellikleridir ve turizmle alanındaki </a:t>
            </a:r>
            <a:r>
              <a:rPr lang="tr-TR" dirty="0" err="1"/>
              <a:t>kurulusların</a:t>
            </a:r>
            <a:endParaRPr lang="tr-TR" dirty="0"/>
          </a:p>
          <a:p>
            <a:pPr marL="420624" indent="-384048">
              <a:buFont typeface="Wingdings 2"/>
              <a:buChar char=""/>
              <a:defRPr/>
            </a:pPr>
            <a:r>
              <a:rPr lang="tr-TR" dirty="0"/>
              <a:t>stratejilerine yön vermektedir. Artık geleneksel seyahat acenteleri online</a:t>
            </a:r>
          </a:p>
          <a:p>
            <a:pPr marL="420624" indent="-384048">
              <a:buFont typeface="Wingdings 2"/>
              <a:buChar char=""/>
              <a:defRPr/>
            </a:pPr>
            <a:r>
              <a:rPr lang="tr-TR" dirty="0"/>
              <a:t>kanallara daha fazla önem vermekte yahut geleneksel havayolu firmaları tıpkı</a:t>
            </a:r>
          </a:p>
          <a:p>
            <a:pPr marL="420624" indent="-384048">
              <a:buFont typeface="Wingdings 2"/>
              <a:buChar char=""/>
              <a:defRPr/>
            </a:pPr>
            <a:r>
              <a:rPr lang="tr-TR" dirty="0" err="1"/>
              <a:t>düsük</a:t>
            </a:r>
            <a:r>
              <a:rPr lang="tr-TR" dirty="0"/>
              <a:t> maliyetli havayolu firmaları gibi esnek ücretlendirme politikasını</a:t>
            </a:r>
          </a:p>
          <a:p>
            <a:pPr marL="420624" indent="-384048">
              <a:buFont typeface="Wingdings 2"/>
              <a:buChar char=""/>
              <a:defRPr/>
            </a:pPr>
            <a:r>
              <a:rPr lang="tr-TR" dirty="0"/>
              <a:t>benimsemektedir.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641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500"/>
            <a:ext cx="8472488" cy="6072188"/>
          </a:xfrm>
        </p:spPr>
        <p:txBody>
          <a:bodyPr rtlCol="0">
            <a:normAutofit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 smtClean="0"/>
              <a:t>Avrupa genelinde 2005 yılında önceki yıla göre % 46’lık artısla 28,6 milyar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 smtClean="0"/>
              <a:t>Avro’luk bir online seyahat hacmi gerçeklesmistir. Avrupa online seyahat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 smtClean="0"/>
              <a:t>pazarının 2008 yılında 61,3 milyar Avro’luk bir hacme sahip olacagı tahmin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 smtClean="0"/>
              <a:t>edilmektedir. İngiltere Avrupa’da en büyük online seyahat pazarına sahiptir.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 smtClean="0"/>
              <a:t>İkinci sırada % 20 ile Almanya gelmektedir. Bu iki ülke Avrupa toplam online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 smtClean="0"/>
              <a:t>seyahat pazarının % 54’ünü olusturmaktadır.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 smtClean="0"/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 smtClean="0"/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068903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82684" cy="4981501"/>
          </a:xfrm>
        </p:spPr>
        <p:txBody>
          <a:bodyPr>
            <a:normAutofit fontScale="55000" lnSpcReduction="20000"/>
          </a:bodyPr>
          <a:lstStyle/>
          <a:p>
            <a:pPr marL="420624" indent="-384048">
              <a:buFont typeface="Wingdings 2"/>
              <a:buChar char=""/>
              <a:defRPr/>
            </a:pPr>
            <a:r>
              <a:rPr lang="tr-TR" sz="3600" dirty="0"/>
              <a:t>İnsanların zamanlarının büyük </a:t>
            </a:r>
            <a:r>
              <a:rPr lang="tr-TR" sz="3600" dirty="0" err="1"/>
              <a:t>çoğunlugunu</a:t>
            </a:r>
            <a:r>
              <a:rPr lang="tr-TR" sz="3600" dirty="0"/>
              <a:t> </a:t>
            </a:r>
            <a:r>
              <a:rPr lang="tr-TR" sz="3600" dirty="0" err="1"/>
              <a:t>isyerlerinde</a:t>
            </a:r>
            <a:r>
              <a:rPr lang="tr-TR" sz="3600" dirty="0"/>
              <a:t> geçirmesi,</a:t>
            </a:r>
          </a:p>
          <a:p>
            <a:pPr marL="420624" indent="-384048">
              <a:buFont typeface="Wingdings 2"/>
              <a:buChar char=""/>
              <a:defRPr/>
            </a:pPr>
            <a:r>
              <a:rPr lang="tr-TR" sz="3600" dirty="0"/>
              <a:t>internet kullanımının </a:t>
            </a:r>
            <a:r>
              <a:rPr lang="tr-TR" sz="3600" dirty="0" err="1"/>
              <a:t>yaygınlasması</a:t>
            </a:r>
            <a:r>
              <a:rPr lang="tr-TR" sz="3600" dirty="0"/>
              <a:t>, fiziksel ortamlarda yer alan hemen her</a:t>
            </a:r>
          </a:p>
          <a:p>
            <a:pPr marL="420624" indent="-384048">
              <a:buFont typeface="Wingdings 2"/>
              <a:buChar char=""/>
              <a:defRPr/>
            </a:pPr>
            <a:r>
              <a:rPr lang="tr-TR" sz="3600" dirty="0" err="1"/>
              <a:t>seyin</a:t>
            </a:r>
            <a:r>
              <a:rPr lang="tr-TR" sz="3600" dirty="0"/>
              <a:t> internet ortamına aktarılması, sanal alemde ciddi bir rekabetin</a:t>
            </a:r>
          </a:p>
          <a:p>
            <a:pPr marL="420624" indent="-384048">
              <a:buFont typeface="Wingdings 2"/>
              <a:buChar char=""/>
              <a:defRPr/>
            </a:pPr>
            <a:r>
              <a:rPr lang="tr-TR" sz="3600" dirty="0" err="1"/>
              <a:t>baslaması</a:t>
            </a:r>
            <a:r>
              <a:rPr lang="tr-TR" sz="3600" dirty="0"/>
              <a:t> gibi nedenlerden ötürü insanlar artık </a:t>
            </a:r>
            <a:r>
              <a:rPr lang="tr-TR" sz="3600" dirty="0" err="1"/>
              <a:t>diger</a:t>
            </a:r>
            <a:r>
              <a:rPr lang="tr-TR" sz="3600" dirty="0"/>
              <a:t> bütün </a:t>
            </a:r>
            <a:r>
              <a:rPr lang="tr-TR" sz="3600" dirty="0" err="1"/>
              <a:t>alısverislerinde</a:t>
            </a:r>
            <a:endParaRPr lang="tr-TR" sz="3600" dirty="0"/>
          </a:p>
          <a:p>
            <a:pPr marL="420624" indent="-384048">
              <a:buFont typeface="Wingdings 2"/>
              <a:buChar char=""/>
              <a:defRPr/>
            </a:pPr>
            <a:r>
              <a:rPr lang="tr-TR" sz="3600" dirty="0" err="1"/>
              <a:t>oldugu</a:t>
            </a:r>
            <a:r>
              <a:rPr lang="tr-TR" sz="3600" dirty="0"/>
              <a:t> gibi turizm ürünü satın alma </a:t>
            </a:r>
            <a:r>
              <a:rPr lang="tr-TR" sz="3600" dirty="0" err="1"/>
              <a:t>islemlerinde</a:t>
            </a:r>
            <a:r>
              <a:rPr lang="tr-TR" sz="3600" dirty="0"/>
              <a:t> de interneti kullanmaktadır.</a:t>
            </a:r>
          </a:p>
          <a:p>
            <a:pPr marL="420624" indent="-384048">
              <a:buFont typeface="Wingdings 2"/>
              <a:buChar char=""/>
              <a:defRPr/>
            </a:pPr>
            <a:r>
              <a:rPr lang="tr-TR" sz="3600" dirty="0"/>
              <a:t>Satın alınması </a:t>
            </a:r>
            <a:r>
              <a:rPr lang="tr-TR" sz="3600" dirty="0" err="1"/>
              <a:t>düsünülen</a:t>
            </a:r>
            <a:r>
              <a:rPr lang="tr-TR" sz="3600" dirty="0"/>
              <a:t> hizmet ya da gidilmesi </a:t>
            </a:r>
            <a:r>
              <a:rPr lang="tr-TR" sz="3600" dirty="0" err="1"/>
              <a:t>düsünülen</a:t>
            </a:r>
            <a:r>
              <a:rPr lang="tr-TR" sz="3600" dirty="0"/>
              <a:t> yer ile ilgili detaylı</a:t>
            </a:r>
          </a:p>
          <a:p>
            <a:pPr marL="420624" indent="-384048">
              <a:buFont typeface="Wingdings 2"/>
              <a:buChar char=""/>
              <a:defRPr/>
            </a:pPr>
            <a:r>
              <a:rPr lang="tr-TR" sz="3600" dirty="0"/>
              <a:t>bilgi edinme ile </a:t>
            </a:r>
            <a:r>
              <a:rPr lang="tr-TR" sz="3600" dirty="0" err="1"/>
              <a:t>baslayan</a:t>
            </a:r>
            <a:r>
              <a:rPr lang="tr-TR" sz="3600" dirty="0"/>
              <a:t> süreç, en iyi fiyatı veren firmayı </a:t>
            </a:r>
            <a:r>
              <a:rPr lang="tr-TR" sz="3600" dirty="0" err="1"/>
              <a:t>arastırma</a:t>
            </a:r>
            <a:r>
              <a:rPr lang="tr-TR" sz="3600" dirty="0"/>
              <a:t> ile devam</a:t>
            </a:r>
          </a:p>
          <a:p>
            <a:pPr marL="420624" indent="-384048">
              <a:buFont typeface="Wingdings 2"/>
              <a:buChar char=""/>
              <a:defRPr/>
            </a:pPr>
            <a:r>
              <a:rPr lang="tr-TR" sz="3600" dirty="0"/>
              <a:t>etmektedir. Bu aşamada </a:t>
            </a:r>
            <a:r>
              <a:rPr lang="tr-TR" sz="3600" dirty="0" err="1"/>
              <a:t>yasanan</a:t>
            </a:r>
            <a:r>
              <a:rPr lang="tr-TR" sz="3600" dirty="0"/>
              <a:t> önemli </a:t>
            </a:r>
            <a:r>
              <a:rPr lang="tr-TR" sz="3600" dirty="0" err="1"/>
              <a:t>gelisme</a:t>
            </a:r>
            <a:r>
              <a:rPr lang="tr-TR" sz="3600" dirty="0"/>
              <a:t>, artık komisyon ödenmesine</a:t>
            </a:r>
          </a:p>
          <a:p>
            <a:pPr marL="420624" indent="-384048">
              <a:buFont typeface="Wingdings 2"/>
              <a:buChar char=""/>
              <a:defRPr/>
            </a:pPr>
            <a:r>
              <a:rPr lang="tr-TR" sz="3600" dirty="0"/>
              <a:t>gerek kalmaksızın direk hizmeti </a:t>
            </a:r>
            <a:r>
              <a:rPr lang="tr-TR" sz="3600" dirty="0" err="1"/>
              <a:t>saglayan</a:t>
            </a:r>
            <a:r>
              <a:rPr lang="tr-TR" sz="3600" dirty="0"/>
              <a:t> firmadan fiyat alabilmenizin mümkün</a:t>
            </a:r>
          </a:p>
          <a:p>
            <a:pPr marL="420624" indent="-384048">
              <a:buFont typeface="Wingdings 2"/>
              <a:buChar char=""/>
              <a:defRPr/>
            </a:pPr>
            <a:r>
              <a:rPr lang="tr-TR" sz="3600" dirty="0"/>
              <a:t>olmasıdır. Avrupa’da direk </a:t>
            </a:r>
            <a:r>
              <a:rPr lang="tr-TR" sz="3600" dirty="0" err="1"/>
              <a:t>satıslar</a:t>
            </a:r>
            <a:r>
              <a:rPr lang="tr-TR" sz="3600" dirty="0"/>
              <a:t> 1998 yılında % 44 oranında iken, 2006 yılına </a:t>
            </a:r>
            <a:r>
              <a:rPr lang="tr-TR" sz="3600" dirty="0" err="1"/>
              <a:t>gelindiginde</a:t>
            </a:r>
            <a:r>
              <a:rPr lang="tr-TR" sz="3600" dirty="0"/>
              <a:t> % 69’luk bir orana </a:t>
            </a:r>
            <a:r>
              <a:rPr lang="tr-TR" sz="3600" dirty="0" err="1"/>
              <a:t>ulasmıstır</a:t>
            </a:r>
            <a:r>
              <a:rPr lang="tr-TR" sz="3600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122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KAYNAK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</a:t>
            </a:r>
            <a:r>
              <a:rPr lang="en-US" dirty="0" err="1"/>
              <a:t>www.turizmdebusabah.com</a:t>
            </a:r>
            <a:r>
              <a:rPr lang="en-US" dirty="0"/>
              <a:t>/images/0242008_ONLiNE_SEYAHAT_PAZARi.pdf</a:t>
            </a:r>
          </a:p>
        </p:txBody>
      </p:sp>
    </p:spTree>
    <p:extLst>
      <p:ext uri="{BB962C8B-B14F-4D97-AF65-F5344CB8AC3E}">
        <p14:creationId xmlns:p14="http://schemas.microsoft.com/office/powerpoint/2010/main" val="1610069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584</Words>
  <Application>Microsoft Macintosh PowerPoint</Application>
  <PresentationFormat>On-screen Show (4:3)</PresentationFormat>
  <Paragraphs>72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Sonuç</vt:lpstr>
      <vt:lpstr>PowerPoint Presentation</vt:lpstr>
      <vt:lpstr>PowerPoint Presentation</vt:lpstr>
      <vt:lpstr>PowerPoint Presentation</vt:lpstr>
      <vt:lpstr>KAYNAK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azade</dc:creator>
  <cp:lastModifiedBy>azade</cp:lastModifiedBy>
  <cp:revision>1</cp:revision>
  <dcterms:created xsi:type="dcterms:W3CDTF">2017-10-31T20:02:09Z</dcterms:created>
  <dcterms:modified xsi:type="dcterms:W3CDTF">2017-10-31T20:05:42Z</dcterms:modified>
</cp:coreProperties>
</file>