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6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3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8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5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5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2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0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8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4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7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62798-99E2-4F44-9773-D63F9E309E3A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65768-C05A-A940-B832-402E0362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1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214313" y="357188"/>
            <a:ext cx="8715375" cy="6286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altLang="tr-TR" sz="2000" dirty="0" smtClean="0"/>
              <a:t>Online seyahat ya da e-turizm</a:t>
            </a:r>
          </a:p>
          <a:p>
            <a:pPr eaLnBrk="1" hangingPunct="1">
              <a:buFont typeface="Arial" charset="0"/>
              <a:buNone/>
            </a:pPr>
            <a:endParaRPr lang="tr-TR" altLang="tr-TR" sz="2000" dirty="0" smtClean="0"/>
          </a:p>
          <a:p>
            <a:pPr eaLnBrk="1" hangingPunct="1"/>
            <a:r>
              <a:rPr lang="tr-TR" altLang="tr-TR" dirty="0" smtClean="0"/>
              <a:t>Avrupa Komisyonu (</a:t>
            </a:r>
            <a:r>
              <a:rPr lang="tr-TR" altLang="tr-TR" dirty="0" err="1" smtClean="0"/>
              <a:t>Tourism</a:t>
            </a:r>
            <a:r>
              <a:rPr lang="tr-TR" altLang="tr-TR" dirty="0" smtClean="0"/>
              <a:t> Resource </a:t>
            </a:r>
            <a:r>
              <a:rPr lang="tr-TR" altLang="tr-TR" dirty="0" err="1" smtClean="0"/>
              <a:t>Centre</a:t>
            </a:r>
            <a:r>
              <a:rPr lang="tr-TR" altLang="tr-TR" dirty="0" smtClean="0"/>
              <a:t> Content </a:t>
            </a:r>
            <a:r>
              <a:rPr lang="tr-TR" altLang="tr-TR" dirty="0" err="1" smtClean="0"/>
              <a:t>Village</a:t>
            </a:r>
            <a:r>
              <a:rPr lang="tr-TR" altLang="tr-TR" dirty="0" smtClean="0"/>
              <a:t>) online seyahati kısaca, “</a:t>
            </a:r>
            <a:r>
              <a:rPr lang="tr-TR" altLang="tr-TR" dirty="0" err="1" smtClean="0"/>
              <a:t>gerçeklestirilen</a:t>
            </a:r>
            <a:r>
              <a:rPr lang="tr-TR" altLang="tr-TR" dirty="0" smtClean="0"/>
              <a:t> temel turizm hizmetlerindeki yöntemleri </a:t>
            </a:r>
            <a:r>
              <a:rPr lang="tr-TR" altLang="tr-TR" dirty="0" err="1" smtClean="0"/>
              <a:t>dönüstürmek</a:t>
            </a:r>
            <a:r>
              <a:rPr lang="tr-TR" altLang="tr-TR" dirty="0" smtClean="0"/>
              <a:t> amacıyla internet teknolojilerinin kullanılması” olarak tanımlamaktadır. </a:t>
            </a:r>
            <a:endParaRPr lang="tr-TR" altLang="tr-TR" dirty="0" smtClean="0"/>
          </a:p>
          <a:p>
            <a:pPr eaLnBrk="1" hangingPunct="1"/>
            <a:r>
              <a:rPr lang="tr-TR" altLang="tr-TR" sz="2000" b="1" dirty="0" err="1" smtClean="0"/>
              <a:t>Pg</a:t>
            </a:r>
            <a:r>
              <a:rPr lang="tr-TR" altLang="tr-TR" sz="2000" b="1" dirty="0" smtClean="0"/>
              <a:t> </a:t>
            </a:r>
            <a:r>
              <a:rPr lang="tr-TR" altLang="tr-TR" sz="2000" b="1" dirty="0" smtClean="0"/>
              <a:t>11 tablo 3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41765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472488" cy="6357938"/>
          </a:xfrm>
        </p:spPr>
        <p:txBody>
          <a:bodyPr rtlCol="0">
            <a:normAutofit fontScale="5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Enformasyon Kaynagı Olarak İnternet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Media-Screen &amp; GMI’ın Haziran 2006’da yaptıgı Travel Survey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arastırmasına göre: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Tüketicilerin % 91’i seyahat ile ilgili bir arastırma yaparken internet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arama motoru kullanıyor.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Seyahat ile ilgili dünyada en sık kullanılan arama motorları ve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kullanılma oranları;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Google % 95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Yahoo % 32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MSN % 16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Forrester Research Arastırma Sirketinin 2006’da Forrester’s European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Consumer Technology Adoption Study Q2 2006 Survey adlı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arastırmasının sonuçları su sekildedir: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 İnternet, seyahat sektöründe artık en önemli enformasyon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kaynagıdır.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 Avrupa, bir enformasyon kaynagı olarak interneti gittikçe artan bir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oranda kullanmaktadır.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 Tüketicilerin seyahat enformasyonu için internete baglılıgı 2001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den beri ikiye katlanmıstır.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Pg 17 gra 9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7879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Aralarında Expedia, Opodo gibi şirketlerin de bulunduğu online seyahat satış portalları, Thomas Cook ve TUI gibi şirketlerden önemli miktarda pazar payı kaptılar. Yapılan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	tahminlere göre bu portallar, 2005'te 1.5 milyar poundluk satış yaparken,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	operatörlerin satışları 1.3 milyarda kaldı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7182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eaLnBrk="1" hangingPunct="1"/>
            <a:r>
              <a:rPr lang="tr-TR" altLang="tr-TR" smtClean="0"/>
              <a:t>Bookers &amp; Lookers</a:t>
            </a:r>
          </a:p>
          <a:p>
            <a:pPr eaLnBrk="1" hangingPunct="1">
              <a:buFont typeface="Arial" charset="0"/>
              <a:buNone/>
            </a:pPr>
            <a:r>
              <a:rPr lang="tr-TR" altLang="tr-TR" smtClean="0"/>
              <a:t>Online seyahat sektöründe önemli bir ayrım</a:t>
            </a:r>
          </a:p>
          <a:p>
            <a:pPr eaLnBrk="1" hangingPunct="1">
              <a:buFont typeface="Arial" charset="0"/>
              <a:buNone/>
            </a:pPr>
            <a:r>
              <a:rPr lang="tr-TR" altLang="tr-TR" smtClean="0"/>
              <a:t>‘bookers’ yani online rezervasyon yapanlar</a:t>
            </a:r>
          </a:p>
          <a:p>
            <a:pPr eaLnBrk="1" hangingPunct="1">
              <a:buFont typeface="Arial" charset="0"/>
              <a:buNone/>
            </a:pPr>
            <a:r>
              <a:rPr lang="tr-TR" altLang="tr-TR" smtClean="0"/>
              <a:t>ile ‘lookers’ yani yalnızca bilgi edinmek</a:t>
            </a:r>
          </a:p>
          <a:p>
            <a:pPr eaLnBrk="1" hangingPunct="1">
              <a:buFont typeface="Arial" charset="0"/>
              <a:buNone/>
            </a:pPr>
            <a:r>
              <a:rPr lang="tr-TR" altLang="tr-TR" smtClean="0"/>
              <a:t>amacıyla interneti kullananlar arasındadır.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2000" smtClean="0"/>
              <a:t>Pg 22 gra 16,  pg 23  gra 17 18 19 20</a:t>
            </a:r>
          </a:p>
          <a:p>
            <a:pPr eaLnBrk="1" hangingPunct="1">
              <a:buFont typeface="Arial" charset="0"/>
              <a:buNone/>
            </a:pPr>
            <a:endParaRPr lang="tr-TR" altLang="tr-TR" sz="2000" smtClean="0"/>
          </a:p>
          <a:p>
            <a:pPr eaLnBrk="1" hangingPunct="1">
              <a:buFont typeface="Arial" charset="0"/>
              <a:buNone/>
            </a:pPr>
            <a:endParaRPr lang="tr-TR" altLang="tr-TR" sz="2000" smtClean="0"/>
          </a:p>
          <a:p>
            <a:pPr eaLnBrk="1" hangingPunct="1">
              <a:buFont typeface="Arial" charset="0"/>
              <a:buNone/>
            </a:pPr>
            <a:endParaRPr lang="tr-TR" altLang="tr-TR" sz="2000" smtClean="0"/>
          </a:p>
        </p:txBody>
      </p:sp>
    </p:spTree>
    <p:extLst>
      <p:ext uri="{BB962C8B-B14F-4D97-AF65-F5344CB8AC3E}">
        <p14:creationId xmlns:p14="http://schemas.microsoft.com/office/powerpoint/2010/main" val="181665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smtClean="0"/>
              <a:t>Sonuç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214438"/>
            <a:ext cx="8715375" cy="5429250"/>
          </a:xfrm>
        </p:spPr>
        <p:txBody>
          <a:bodyPr rtlCol="0"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Dünyada internet kullanıcı sayısı sabit bir ivmeyle her yıl ortalama %10-20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oranında artmaktadır. Sayı itibariyle en fazla internet kullanıcısı Asya kıtasında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yer almakla birlikte, internet kullanıcı sayısının toplam nüfusa oranı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hesaplandıgında % 70’lik oranla Kuzey Amerika en yogun internet kullanıcısına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sahip bölge konumundadır. Kuzey Amerika’yı Avustralya ve Avrupa takip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etmektedir. Dünyanın hemen hemen her bölgesinde internet kullanıcı sayısı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giderek artmakta, özellikle ülkelerin genç nüfusu arasında internet kullanımı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yaygınlasmaktadır.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9564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Yeni turist’ kavramı, seyahat ve turizm alanındaki yeni </a:t>
            </a:r>
            <a:r>
              <a:rPr lang="tr-TR" dirty="0" err="1"/>
              <a:t>egilimleri</a:t>
            </a:r>
            <a:r>
              <a:rPr lang="tr-TR" dirty="0"/>
              <a:t> de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açıklamaktadır. Daha sık ve kısa süreli tatiller, tatil kararının geç verilmesi,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turistlerin teknolojiyle </a:t>
            </a:r>
            <a:r>
              <a:rPr lang="tr-TR" dirty="0" err="1"/>
              <a:t>yakınlasması</a:t>
            </a:r>
            <a:r>
              <a:rPr lang="tr-TR" dirty="0"/>
              <a:t>, interneti birinci enformasyon </a:t>
            </a:r>
            <a:r>
              <a:rPr lang="tr-TR" dirty="0" err="1"/>
              <a:t>kaynagı</a:t>
            </a:r>
            <a:r>
              <a:rPr lang="tr-TR" dirty="0"/>
              <a:t> ve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rezervasyon kanalı olarak kullanması ve </a:t>
            </a:r>
            <a:r>
              <a:rPr lang="tr-TR" dirty="0" err="1"/>
              <a:t>düsük</a:t>
            </a:r>
            <a:r>
              <a:rPr lang="tr-TR" dirty="0"/>
              <a:t> maliyetli havayollarını tercih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etmesi ‘yeni </a:t>
            </a:r>
            <a:r>
              <a:rPr lang="tr-TR" dirty="0" err="1"/>
              <a:t>turist’in</a:t>
            </a:r>
            <a:r>
              <a:rPr lang="tr-TR" dirty="0"/>
              <a:t> belirgin özellikleridir ve turizmle alanındaki </a:t>
            </a:r>
            <a:r>
              <a:rPr lang="tr-TR" dirty="0" err="1"/>
              <a:t>kurulusların</a:t>
            </a:r>
            <a:endParaRPr lang="tr-TR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stratejilerine yön vermektedir. Artık geleneksel seyahat acenteleri online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kanallara daha fazla önem vermekte yahut geleneksel havayolu firmaları tıpkı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 err="1"/>
              <a:t>düsük</a:t>
            </a:r>
            <a:r>
              <a:rPr lang="tr-TR" dirty="0"/>
              <a:t> maliyetli havayolu firmaları gibi esnek ücretlendirme politikasını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dirty="0"/>
              <a:t>benimsemektedir.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4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472488" cy="6072188"/>
          </a:xfrm>
        </p:spPr>
        <p:txBody>
          <a:bodyPr rtlCol="0"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Avrupa genelinde 2005 yılında önceki yıla göre % 46’lık artısla 28,6 milyar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Avro’luk bir online seyahat hacmi gerçeklesmistir. Avrupa online seyahat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pazarının 2008 yılında 61,3 milyar Avro’luk bir hacme sahip olacagı tahmin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edilmektedir. İngiltere Avrupa’da en büyük online seyahat pazarına sahiptir.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İkinci sırada % 20 ile Almanya gelmektedir. Bu iki ülke Avrupa toplam online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seyahat pazarının % 54’ünü olusturmaktadır.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6890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2684" cy="4981501"/>
          </a:xfrm>
        </p:spPr>
        <p:txBody>
          <a:bodyPr>
            <a:normAutofit fontScale="55000" lnSpcReduction="20000"/>
          </a:bodyPr>
          <a:lstStyle/>
          <a:p>
            <a:pPr marL="420624" indent="-384048">
              <a:buFont typeface="Wingdings 2"/>
              <a:buChar char=""/>
              <a:defRPr/>
            </a:pPr>
            <a:r>
              <a:rPr lang="tr-TR" sz="3600" dirty="0"/>
              <a:t>İnsanların zamanlarının büyük </a:t>
            </a:r>
            <a:r>
              <a:rPr lang="tr-TR" sz="3600" dirty="0" err="1"/>
              <a:t>çoğunlugunu</a:t>
            </a:r>
            <a:r>
              <a:rPr lang="tr-TR" sz="3600" dirty="0"/>
              <a:t> </a:t>
            </a:r>
            <a:r>
              <a:rPr lang="tr-TR" sz="3600" dirty="0" err="1"/>
              <a:t>isyerlerinde</a:t>
            </a:r>
            <a:r>
              <a:rPr lang="tr-TR" sz="3600" dirty="0"/>
              <a:t> geçirmesi,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sz="3600" dirty="0"/>
              <a:t>internet kullanımının </a:t>
            </a:r>
            <a:r>
              <a:rPr lang="tr-TR" sz="3600" dirty="0" err="1"/>
              <a:t>yaygınlasması</a:t>
            </a:r>
            <a:r>
              <a:rPr lang="tr-TR" sz="3600" dirty="0"/>
              <a:t>, fiziksel ortamlarda yer alan hemen her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sz="3600" dirty="0" err="1"/>
              <a:t>seyin</a:t>
            </a:r>
            <a:r>
              <a:rPr lang="tr-TR" sz="3600" dirty="0"/>
              <a:t> internet ortamına aktarılması, sanal alemde ciddi bir rekabetin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sz="3600" dirty="0" err="1"/>
              <a:t>baslaması</a:t>
            </a:r>
            <a:r>
              <a:rPr lang="tr-TR" sz="3600" dirty="0"/>
              <a:t> gibi nedenlerden ötürü insanlar artık </a:t>
            </a:r>
            <a:r>
              <a:rPr lang="tr-TR" sz="3600" dirty="0" err="1"/>
              <a:t>diger</a:t>
            </a:r>
            <a:r>
              <a:rPr lang="tr-TR" sz="3600" dirty="0"/>
              <a:t> bütün </a:t>
            </a:r>
            <a:r>
              <a:rPr lang="tr-TR" sz="3600" dirty="0" err="1"/>
              <a:t>alısverislerinde</a:t>
            </a:r>
            <a:endParaRPr lang="tr-TR" sz="3600" dirty="0"/>
          </a:p>
          <a:p>
            <a:pPr marL="420624" indent="-384048">
              <a:buFont typeface="Wingdings 2"/>
              <a:buChar char=""/>
              <a:defRPr/>
            </a:pPr>
            <a:r>
              <a:rPr lang="tr-TR" sz="3600" dirty="0" err="1"/>
              <a:t>oldugu</a:t>
            </a:r>
            <a:r>
              <a:rPr lang="tr-TR" sz="3600" dirty="0"/>
              <a:t> gibi turizm ürünü satın alma </a:t>
            </a:r>
            <a:r>
              <a:rPr lang="tr-TR" sz="3600" dirty="0" err="1"/>
              <a:t>islemlerinde</a:t>
            </a:r>
            <a:r>
              <a:rPr lang="tr-TR" sz="3600" dirty="0"/>
              <a:t> de interneti kullanmaktadır.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sz="3600" dirty="0"/>
              <a:t>Satın alınması </a:t>
            </a:r>
            <a:r>
              <a:rPr lang="tr-TR" sz="3600" dirty="0" err="1"/>
              <a:t>düsünülen</a:t>
            </a:r>
            <a:r>
              <a:rPr lang="tr-TR" sz="3600" dirty="0"/>
              <a:t> hizmet ya da gidilmesi </a:t>
            </a:r>
            <a:r>
              <a:rPr lang="tr-TR" sz="3600" dirty="0" err="1"/>
              <a:t>düsünülen</a:t>
            </a:r>
            <a:r>
              <a:rPr lang="tr-TR" sz="3600" dirty="0"/>
              <a:t> yer ile ilgili detaylı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sz="3600" dirty="0"/>
              <a:t>bilgi edinme ile </a:t>
            </a:r>
            <a:r>
              <a:rPr lang="tr-TR" sz="3600" dirty="0" err="1"/>
              <a:t>baslayan</a:t>
            </a:r>
            <a:r>
              <a:rPr lang="tr-TR" sz="3600" dirty="0"/>
              <a:t> süreç, en iyi fiyatı veren firmayı </a:t>
            </a:r>
            <a:r>
              <a:rPr lang="tr-TR" sz="3600" dirty="0" err="1"/>
              <a:t>arastırma</a:t>
            </a:r>
            <a:r>
              <a:rPr lang="tr-TR" sz="3600" dirty="0"/>
              <a:t> ile devam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sz="3600" dirty="0"/>
              <a:t>etmektedir. Bu aşamada </a:t>
            </a:r>
            <a:r>
              <a:rPr lang="tr-TR" sz="3600" dirty="0" err="1"/>
              <a:t>yasanan</a:t>
            </a:r>
            <a:r>
              <a:rPr lang="tr-TR" sz="3600" dirty="0"/>
              <a:t> önemli </a:t>
            </a:r>
            <a:r>
              <a:rPr lang="tr-TR" sz="3600" dirty="0" err="1"/>
              <a:t>gelisme</a:t>
            </a:r>
            <a:r>
              <a:rPr lang="tr-TR" sz="3600" dirty="0"/>
              <a:t>, artık komisyon ödenmesine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sz="3600" dirty="0"/>
              <a:t>gerek kalmaksızın direk hizmeti </a:t>
            </a:r>
            <a:r>
              <a:rPr lang="tr-TR" sz="3600" dirty="0" err="1"/>
              <a:t>saglayan</a:t>
            </a:r>
            <a:r>
              <a:rPr lang="tr-TR" sz="3600" dirty="0"/>
              <a:t> firmadan fiyat alabilmenizin mümkün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tr-TR" sz="3600" dirty="0"/>
              <a:t>olmasıdır. Avrupa’da direk </a:t>
            </a:r>
            <a:r>
              <a:rPr lang="tr-TR" sz="3600" dirty="0" err="1"/>
              <a:t>satıslar</a:t>
            </a:r>
            <a:r>
              <a:rPr lang="tr-TR" sz="3600" dirty="0"/>
              <a:t> 1998 yılında % 44 oranında iken, 2006 yılına </a:t>
            </a:r>
            <a:r>
              <a:rPr lang="tr-TR" sz="3600" dirty="0" err="1"/>
              <a:t>gelindiginde</a:t>
            </a:r>
            <a:r>
              <a:rPr lang="tr-TR" sz="3600" dirty="0"/>
              <a:t> % 69’luk bir orana </a:t>
            </a:r>
            <a:r>
              <a:rPr lang="tr-TR" sz="3600" dirty="0" err="1"/>
              <a:t>ulasmıstır</a:t>
            </a:r>
            <a:r>
              <a:rPr lang="tr-TR" sz="3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22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www.turizmdebusabah.com</a:t>
            </a:r>
            <a:r>
              <a:rPr lang="en-US" dirty="0"/>
              <a:t>/images/0242008_ONLiNE_SEYAHAT_PAZARi.pdf</a:t>
            </a:r>
          </a:p>
        </p:txBody>
      </p:sp>
    </p:spTree>
    <p:extLst>
      <p:ext uri="{BB962C8B-B14F-4D97-AF65-F5344CB8AC3E}">
        <p14:creationId xmlns:p14="http://schemas.microsoft.com/office/powerpoint/2010/main" val="1610069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584</Words>
  <Application>Microsoft Macintosh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Sonuç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2017-10-31T20:02:09Z</dcterms:created>
  <dcterms:modified xsi:type="dcterms:W3CDTF">2017-10-31T20:05:42Z</dcterms:modified>
</cp:coreProperties>
</file>