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5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71283-C03F-4409-AEA3-FF6D42E61611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5E7B8-E3CF-4A7F-BEB1-FBA5D5F2B85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242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9144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3810000"/>
            <a:ext cx="7543800" cy="515112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dirty="0" smtClean="0"/>
              <a:t>ÖĞR.GÖR. SALİH ERDURUCAN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13064F9-79CA-47D1-B53F-F5FCC90CCA5A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44" y="826687"/>
            <a:ext cx="1145876" cy="1154513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2926709" y="1051996"/>
            <a:ext cx="4083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</a:t>
            </a:r>
          </a:p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72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CBA3E6-8BEE-4874-A0FE-E396B9D7BC75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7199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0D6A30-074D-4A23-ABBE-99BEE83EE557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564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o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fld id="{C14641C1-5877-4272-B57D-F5AB9F71C4FB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1036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Yalnızca Başlı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00EEF-5C94-480E-A90E-CA90BE2A2FFF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812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7985760" cy="627796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138555D-DD68-48E7-97C9-1BD2174B5EFB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64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0BA54047-738D-491A-8E73-6F242F86B517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081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12FBC8-DB6B-4657-BC5B-8EAF39489378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990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1671FCD-5895-4B47-9F77-1ED94C4FE3EC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13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32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7F3DF4B-C56C-45F4-A7C6-882CC05143F5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02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29A9C90-BF0B-41DF-9255-88DB54F55E0C}" type="datetime1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270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78FE4D5B-DE79-4B1E-A58D-472D2B803704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377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033486F-ECF2-4AC9-800F-728792ED50B8}" type="datetime1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994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86605"/>
            <a:ext cx="83820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066800"/>
            <a:ext cx="8382000" cy="4802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BE45CDE-7116-4A61-A246-D2A59E0793E9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381000" y="914400"/>
            <a:ext cx="7917180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757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27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892542" y="1814271"/>
            <a:ext cx="1017269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solidFill>
                  <a:srgbClr val="002060"/>
                </a:solidFill>
                <a:latin typeface="Arial"/>
                <a:cs typeface="Arial"/>
              </a:rPr>
              <a:t>12.Hafta</a:t>
            </a:r>
            <a:endParaRPr sz="200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0" name="Unvan 9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IPv6 Adresleri - </a:t>
            </a:r>
            <a:r>
              <a:rPr lang="tr-TR" dirty="0" err="1"/>
              <a:t>Ip</a:t>
            </a:r>
            <a:r>
              <a:rPr lang="tr-TR" dirty="0"/>
              <a:t> Adresi </a:t>
            </a:r>
            <a:r>
              <a:rPr lang="tr-TR" dirty="0" smtClean="0"/>
              <a:t>Atama</a:t>
            </a:r>
            <a:endParaRPr lang="tr-TR" dirty="0"/>
          </a:p>
        </p:txBody>
      </p:sp>
      <p:sp>
        <p:nvSpPr>
          <p:cNvPr id="11" name="Alt Başlık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Nbp112 </a:t>
            </a:r>
            <a:r>
              <a:rPr lang="tr-TR">
                <a:solidFill>
                  <a:schemeClr val="accent1">
                    <a:lumMod val="75000"/>
                  </a:schemeClr>
                </a:solidFill>
              </a:rPr>
              <a:t>ağ </a:t>
            </a:r>
            <a:r>
              <a:rPr lang="tr-TR" smtClean="0">
                <a:solidFill>
                  <a:schemeClr val="accent1">
                    <a:lumMod val="75000"/>
                  </a:schemeClr>
                </a:solidFill>
              </a:rPr>
              <a:t>temelleri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Internet Adresi</a:t>
            </a:r>
            <a:r>
              <a:rPr spc="-85" dirty="0"/>
              <a:t> </a:t>
            </a:r>
            <a:r>
              <a:rPr spc="-5" dirty="0"/>
              <a:t>Edinme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457200" y="1219200"/>
            <a:ext cx="7950834" cy="50025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8194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Günümüzde internet hızla büyümekte</a:t>
            </a:r>
            <a:r>
              <a:rPr sz="3200" spc="-114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buna paralel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olarak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internet üzerinde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kayıtlı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olan organizasyon,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şirket,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kurum,  üniversite, lise gibi benzeri yapılara ait  alan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adları da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hızla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artmaktadır.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sorunun üstesinden gelmek için  hiyerarşik isim yönetiminin sağlanması  gerekmektedir.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gibi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amaçlarla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DNS  (Domain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Name System-Alan İsim</a:t>
            </a:r>
            <a:r>
              <a:rPr sz="3200" spc="-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Sistemi)  oluşumu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gündeme</a:t>
            </a:r>
            <a:r>
              <a:rPr sz="32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gelmiştir.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Internet Adresi</a:t>
            </a:r>
            <a:r>
              <a:rPr spc="-85" dirty="0"/>
              <a:t> </a:t>
            </a:r>
            <a:r>
              <a:rPr spc="-5" dirty="0"/>
              <a:t>Edinme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611745" cy="4124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DNS, 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adreslerini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bilgisayar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isimlerine;  bilgisayar isimlerini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ise 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adreslerine  dönüştüren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yapıyı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oluşturur.</a:t>
            </a:r>
            <a:endParaRPr sz="3200">
              <a:latin typeface="Arial"/>
              <a:cs typeface="Arial"/>
            </a:endParaRPr>
          </a:p>
          <a:p>
            <a:pPr marL="355600" marR="6985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1984’ten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önce DNS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yoktu.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Bunun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yerine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HOSTS adında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text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dosyası  kullanılıyordu.</a:t>
            </a:r>
            <a:endParaRPr sz="3200">
              <a:latin typeface="Arial"/>
              <a:cs typeface="Arial"/>
            </a:endParaRPr>
          </a:p>
          <a:p>
            <a:pPr marL="355600" marR="189865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İnternetteki bilgisayarların isimleri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IP  adresleri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dosyaya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elle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girilmekteydi.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Internet Adresi</a:t>
            </a:r>
            <a:r>
              <a:rPr spc="-85" dirty="0"/>
              <a:t> </a:t>
            </a:r>
            <a:r>
              <a:rPr spc="-5" dirty="0"/>
              <a:t>Edinme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6787" y="1137251"/>
            <a:ext cx="7813675" cy="5099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11454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İnternetteki bilgisayarların her birinde bu  dosyanın bir eşi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bulunuyordu.</a:t>
            </a:r>
            <a:endParaRPr sz="3200" dirty="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  <a:tab pos="109791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Bir	bilgisayar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diğer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bilgisayarla</a:t>
            </a:r>
            <a:endParaRPr sz="3200" dirty="0">
              <a:latin typeface="Arial"/>
              <a:cs typeface="Arial"/>
            </a:endParaRPr>
          </a:p>
          <a:p>
            <a:pPr marL="355600" marR="5080" algn="just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iletişime geçmek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istediğinde,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 dosyaya  bakıyordu. Tabi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güncelleme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önemli  idi.</a:t>
            </a:r>
            <a:endParaRPr sz="3200" dirty="0">
              <a:latin typeface="Arial"/>
              <a:cs typeface="Arial"/>
            </a:endParaRPr>
          </a:p>
          <a:p>
            <a:pPr marL="355600" marR="38735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Bunun için dosyanın Amerika'daki aslının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bulunduğu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Stanford Üniversitesine belli  aralıklarla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bağlanılarak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kopyalama</a:t>
            </a:r>
            <a:endParaRPr sz="3200" dirty="0">
              <a:latin typeface="Arial"/>
              <a:cs typeface="Arial"/>
            </a:endParaRPr>
          </a:p>
          <a:p>
            <a:pPr marL="355600" algn="just">
              <a:lnSpc>
                <a:spcPct val="100000"/>
              </a:lnSpc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yapılıyordu.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82190" y="449009"/>
            <a:ext cx="838200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0"/>
              </a:spcBef>
            </a:pPr>
            <a:r>
              <a:rPr dirty="0"/>
              <a:t>Internet Adresi</a:t>
            </a:r>
            <a:r>
              <a:rPr spc="-85" dirty="0"/>
              <a:t> </a:t>
            </a:r>
            <a:r>
              <a:rPr spc="-5" dirty="0"/>
              <a:t>Edinme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13</a:t>
            </a:fld>
            <a:endParaRPr lang="tr-TR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611109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0955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Fakat,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internetteki bilgisayarların</a:t>
            </a:r>
            <a:r>
              <a:rPr sz="3200" spc="-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sayısı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arttıkça hem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dosyanın büyüklüğü  olağanüstü boyutlara ulaştı, hem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de  internetteki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bilgisayarların dosyayı  kopyalamak için yaptığı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bağlantılar,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Stanford'daki bilgisayarları kilitlemeye  başlamıştı.</a:t>
            </a:r>
            <a:endParaRPr sz="32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sorunlar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DNS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protokolü ile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aşılmıştır.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Internet Adresi</a:t>
            </a:r>
            <a:r>
              <a:rPr spc="-85" dirty="0"/>
              <a:t> </a:t>
            </a:r>
            <a:r>
              <a:rPr spc="-5" dirty="0"/>
              <a:t>Edinme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445474" y="1113121"/>
            <a:ext cx="7960995" cy="5147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5090" indent="-342900">
              <a:lnSpc>
                <a:spcPct val="100000"/>
              </a:lnSpc>
              <a:spcBef>
                <a:spcPts val="100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Ağdaki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bütün bilgisayarlar aynı düzeyde 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bulunduğundan,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bir bilgisayar isminin, bütün  internet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ağında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eşinin daha bulunmaması  için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DNS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dağıtık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veri tabanı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yapısını  kullanmaktadır.</a:t>
            </a:r>
            <a:endParaRPr sz="30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25"/>
              </a:spcBef>
              <a:buSzPct val="96666"/>
              <a:buFont typeface="Wingdings"/>
              <a:buChar char=""/>
              <a:tabLst>
                <a:tab pos="356235" algn="l"/>
              </a:tabLst>
            </a:pP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Bu yapı ile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bilgisayarlar bulundukları yer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ve 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ait oldukları kurumlara göre sınıflandırılır. 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Mesela,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Türkiye'deki </a:t>
            </a:r>
            <a:r>
              <a:rPr sz="3000" spc="-10" dirty="0">
                <a:solidFill>
                  <a:srgbClr val="1A1A6F"/>
                </a:solidFill>
                <a:latin typeface="Arial"/>
                <a:cs typeface="Arial"/>
              </a:rPr>
              <a:t>bilgisayarların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listesini  (.tr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domaini) Türkiye’den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sorumlu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bir DNS  makine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tutar. </a:t>
            </a:r>
            <a:r>
              <a:rPr sz="3000" dirty="0">
                <a:solidFill>
                  <a:srgbClr val="1A1A6F"/>
                </a:solidFill>
                <a:latin typeface="Arial"/>
                <a:cs typeface="Arial"/>
              </a:rPr>
              <a:t>Yine ticari kuruluşlar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için</a:t>
            </a:r>
            <a:r>
              <a:rPr sz="3000" spc="-1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1A1A6F"/>
                </a:solidFill>
                <a:latin typeface="Arial"/>
                <a:cs typeface="Arial"/>
              </a:rPr>
              <a:t>“.com”  kullanılır.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 </a:t>
            </a:r>
            <a:r>
              <a:rPr dirty="0"/>
              <a:t>Adresi</a:t>
            </a:r>
            <a:r>
              <a:rPr spc="-60" dirty="0"/>
              <a:t> </a:t>
            </a:r>
            <a:r>
              <a:rPr spc="-5" dirty="0"/>
              <a:t>Atama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993380" cy="4612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9184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bilgisayarın ağda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bulunan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farklı  cihazlarla iletişimde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bulunabilmesi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  mutlaka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adresine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sahip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olması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gerekir.</a:t>
            </a:r>
            <a:endParaRPr sz="3200">
              <a:latin typeface="Arial"/>
              <a:cs typeface="Arial"/>
            </a:endParaRPr>
          </a:p>
          <a:p>
            <a:pPr marL="355600" marR="523875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dinamik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 da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statik</a:t>
            </a:r>
            <a:r>
              <a:rPr sz="32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olmak  üzere iki farklı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şekilde</a:t>
            </a:r>
            <a:r>
              <a:rPr sz="3200" spc="-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verilebilir.</a:t>
            </a:r>
            <a:endParaRPr sz="32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Dinamik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ile yapılan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bağlantılarda,</a:t>
            </a:r>
            <a:endParaRPr sz="32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internete her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bağlantı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yapılışında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 değişir.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 </a:t>
            </a:r>
            <a:r>
              <a:rPr dirty="0"/>
              <a:t>Adresi</a:t>
            </a:r>
            <a:r>
              <a:rPr spc="-60" dirty="0"/>
              <a:t> </a:t>
            </a:r>
            <a:r>
              <a:rPr spc="-5" dirty="0"/>
              <a:t>Atama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903209" cy="4612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9245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Dinamik bağlantıda, internet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servis  sağlayıcısı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her seferde geçici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olarak IP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 havuzundan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tahsis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eder.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Statik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bağlantıda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ise internet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servis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sağlayıcıdan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rezerve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edilir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 sürekli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aynı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ile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bağlantı</a:t>
            </a:r>
            <a:r>
              <a:rPr sz="3200" spc="-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yapılır.</a:t>
            </a:r>
            <a:endParaRPr sz="3200">
              <a:latin typeface="Arial"/>
              <a:cs typeface="Arial"/>
            </a:endParaRPr>
          </a:p>
          <a:p>
            <a:pPr marL="355600" marR="186055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Bilgisayara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uzaktan erişmek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istendiğinde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adresinin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statik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olması</a:t>
            </a:r>
            <a:r>
              <a:rPr sz="3200" spc="-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gerekir.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Statik ve </a:t>
            </a:r>
            <a:r>
              <a:rPr dirty="0"/>
              <a:t>Dinamik </a:t>
            </a:r>
            <a:r>
              <a:rPr spc="-5" dirty="0"/>
              <a:t>Ip</a:t>
            </a:r>
            <a:r>
              <a:rPr spc="-40" dirty="0"/>
              <a:t> </a:t>
            </a:r>
            <a:r>
              <a:rPr spc="-5" dirty="0"/>
              <a:t>Ataması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924165" cy="4612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7366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Statik 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atamasında her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</a:t>
            </a:r>
            <a:r>
              <a:rPr sz="3200" spc="-114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elle  verildiği için aynı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verilen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cihazlarda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çakışma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problemi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yaşanabilir.</a:t>
            </a:r>
            <a:endParaRPr sz="3200">
              <a:latin typeface="Arial"/>
              <a:cs typeface="Arial"/>
            </a:endParaRPr>
          </a:p>
          <a:p>
            <a:pPr marL="355600" marR="23114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Her cihazın 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adresinin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birbirinden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farklı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olmalıdır.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yazılırken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maskesi ya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da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varsayılan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 geçidi gibi bilgiler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yanlış  yazılırsa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haberleşme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sırasında</a:t>
            </a:r>
            <a:r>
              <a:rPr sz="3200" spc="-9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problemler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yaşanmasına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neden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olur.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Bilgisayara statik </a:t>
            </a:r>
            <a:r>
              <a:rPr dirty="0"/>
              <a:t>ip</a:t>
            </a:r>
            <a:r>
              <a:rPr spc="-15" dirty="0"/>
              <a:t> </a:t>
            </a:r>
            <a:r>
              <a:rPr spc="-5" dirty="0"/>
              <a:t>ataması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630159" cy="2563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Masaüstünden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simgesine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çift</a:t>
            </a:r>
            <a:r>
              <a:rPr sz="3200" spc="-1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tıklanır,  gelen ekranda “Ağ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Paylaşım  Merkezi”’ne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girilir.</a:t>
            </a:r>
            <a:endParaRPr sz="3200">
              <a:latin typeface="Arial"/>
              <a:cs typeface="Arial"/>
            </a:endParaRPr>
          </a:p>
          <a:p>
            <a:pPr marL="355600" marR="69215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Aynı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pencerede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sol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tarafta “Bağdaştırıcı  ayarlarını değiştirin” seçeneğine</a:t>
            </a:r>
            <a:r>
              <a:rPr sz="32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tıklanır.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2060"/>
                </a:solidFill>
              </a:rPr>
              <a:t>Bilgisayara statik </a:t>
            </a:r>
            <a:r>
              <a:rPr dirty="0">
                <a:solidFill>
                  <a:srgbClr val="002060"/>
                </a:solidFill>
              </a:rPr>
              <a:t>ip</a:t>
            </a:r>
            <a:r>
              <a:rPr spc="-15" dirty="0">
                <a:solidFill>
                  <a:srgbClr val="002060"/>
                </a:solidFill>
              </a:rPr>
              <a:t> </a:t>
            </a:r>
            <a:r>
              <a:rPr spc="-5" dirty="0">
                <a:solidFill>
                  <a:srgbClr val="002060"/>
                </a:solidFill>
              </a:rPr>
              <a:t>ataması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611123" y="1269491"/>
            <a:ext cx="8229600" cy="4931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19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IPv6</a:t>
            </a:r>
            <a:r>
              <a:rPr spc="-35" dirty="0"/>
              <a:t> </a:t>
            </a:r>
            <a:r>
              <a:rPr spc="-5" dirty="0"/>
              <a:t>Adresleri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857490" cy="46120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3464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Ipv6 (IP version6), TCP/IP'nin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yeni</a:t>
            </a:r>
            <a:r>
              <a:rPr sz="3200" spc="-1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nesil  yönlendirme katmanı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protokolüdür.</a:t>
            </a:r>
            <a:endParaRPr sz="3200">
              <a:latin typeface="Arial"/>
              <a:cs typeface="Arial"/>
            </a:endParaRPr>
          </a:p>
          <a:p>
            <a:pPr marL="355600" marR="904875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Her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geçen gün internete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bağlanan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sayısının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artması 32 bitlik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mevcut Ipv4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yapısının</a:t>
            </a:r>
            <a:r>
              <a:rPr sz="3200" spc="-1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yetersiz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kalmasına neden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olmuştur.</a:t>
            </a:r>
            <a:endParaRPr sz="32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nedenle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32 bitlik Ipv4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geliştirilerek 128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bitlik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Ipv6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geliştirilmiştir.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Böylece IP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adres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alanı oldukça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genişletilmiştir.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Bilgisayara statik </a:t>
            </a:r>
            <a:r>
              <a:rPr dirty="0"/>
              <a:t>ip</a:t>
            </a:r>
            <a:r>
              <a:rPr spc="-15" dirty="0"/>
              <a:t> </a:t>
            </a:r>
            <a:r>
              <a:rPr spc="-5" dirty="0"/>
              <a:t>ataması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768590" cy="20758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Açılan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pencerede </a:t>
            </a: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“Yerel Ağ</a:t>
            </a:r>
            <a:r>
              <a:rPr sz="3200" b="1" spc="-9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Bağlantısı”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simgesi üzerine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çift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tıklanır.</a:t>
            </a:r>
            <a:endParaRPr sz="3200">
              <a:latin typeface="Arial"/>
              <a:cs typeface="Arial"/>
            </a:endParaRPr>
          </a:p>
          <a:p>
            <a:pPr marL="355600" marR="588010" indent="-342900">
              <a:lnSpc>
                <a:spcPct val="100000"/>
              </a:lnSpc>
              <a:spcBef>
                <a:spcPts val="76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Açılan ekranda </a:t>
            </a: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“TCP/Ipv4”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seçeneği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seçilerek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“Özellikler”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komutu</a:t>
            </a:r>
            <a:r>
              <a:rPr sz="3200" spc="-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tıklanır.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2060"/>
                </a:solidFill>
              </a:rPr>
              <a:t>Bilgisayara statik </a:t>
            </a:r>
            <a:r>
              <a:rPr dirty="0">
                <a:solidFill>
                  <a:srgbClr val="002060"/>
                </a:solidFill>
              </a:rPr>
              <a:t>ip</a:t>
            </a:r>
            <a:r>
              <a:rPr spc="-15" dirty="0">
                <a:solidFill>
                  <a:srgbClr val="002060"/>
                </a:solidFill>
              </a:rPr>
              <a:t> </a:t>
            </a:r>
            <a:r>
              <a:rPr spc="-5" dirty="0">
                <a:solidFill>
                  <a:srgbClr val="002060"/>
                </a:solidFill>
              </a:rPr>
              <a:t>ataması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1115567" y="1269491"/>
            <a:ext cx="4104131" cy="5126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Bilgisayara statik </a:t>
            </a:r>
            <a:r>
              <a:rPr dirty="0"/>
              <a:t>ip</a:t>
            </a:r>
            <a:r>
              <a:rPr spc="-15" dirty="0"/>
              <a:t> </a:t>
            </a:r>
            <a:r>
              <a:rPr spc="-5" dirty="0"/>
              <a:t>ataması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473315" cy="1978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Açılan ekranda </a:t>
            </a: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“Aşağıdaki Ip</a:t>
            </a:r>
            <a:r>
              <a:rPr sz="3200" b="1" spc="-19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adresini 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kullan”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seçeneği seçilir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sırasıyla IP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adresi,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Alt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maskesi ve varsayılan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  geçidi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değerleri</a:t>
            </a:r>
            <a:r>
              <a:rPr sz="3200" spc="-1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yazılır.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2060"/>
                </a:solidFill>
              </a:rPr>
              <a:t>Bilgisayara statik </a:t>
            </a:r>
            <a:r>
              <a:rPr dirty="0">
                <a:solidFill>
                  <a:srgbClr val="002060"/>
                </a:solidFill>
              </a:rPr>
              <a:t>ip</a:t>
            </a:r>
            <a:r>
              <a:rPr spc="-15" dirty="0">
                <a:solidFill>
                  <a:srgbClr val="002060"/>
                </a:solidFill>
              </a:rPr>
              <a:t> </a:t>
            </a:r>
            <a:r>
              <a:rPr spc="-5" dirty="0">
                <a:solidFill>
                  <a:srgbClr val="002060"/>
                </a:solidFill>
              </a:rPr>
              <a:t>ataması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2261616" y="1371600"/>
            <a:ext cx="4620767" cy="5026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Bilgisayara statik </a:t>
            </a:r>
            <a:r>
              <a:rPr dirty="0"/>
              <a:t>ip</a:t>
            </a:r>
            <a:r>
              <a:rPr spc="-15" dirty="0"/>
              <a:t> </a:t>
            </a:r>
            <a:r>
              <a:rPr spc="-5" dirty="0"/>
              <a:t>ataması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678420" cy="2563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7815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Yine aynı ekranda </a:t>
            </a: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“Aşağıdaki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DNS  sunucu adreslerini kullan”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seçeneği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seçilerek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ilgili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DNS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bilgileri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girilir.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Verilen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adresi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DNS adresleri örnek  olarak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yazılmıştır.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2060"/>
                </a:solidFill>
              </a:rPr>
              <a:t>Bilgisayara statik </a:t>
            </a:r>
            <a:r>
              <a:rPr dirty="0">
                <a:solidFill>
                  <a:srgbClr val="002060"/>
                </a:solidFill>
              </a:rPr>
              <a:t>ip</a:t>
            </a:r>
            <a:r>
              <a:rPr spc="-15" dirty="0">
                <a:solidFill>
                  <a:srgbClr val="002060"/>
                </a:solidFill>
              </a:rPr>
              <a:t> </a:t>
            </a:r>
            <a:r>
              <a:rPr spc="-5" dirty="0">
                <a:solidFill>
                  <a:srgbClr val="002060"/>
                </a:solidFill>
              </a:rPr>
              <a:t>ataması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2299716" y="1371600"/>
            <a:ext cx="4544567" cy="5026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Bilgisayara dinamik </a:t>
            </a:r>
            <a:r>
              <a:rPr dirty="0"/>
              <a:t>ip</a:t>
            </a:r>
            <a:r>
              <a:rPr spc="-65" dirty="0"/>
              <a:t> </a:t>
            </a:r>
            <a:r>
              <a:rPr spc="-5" dirty="0"/>
              <a:t>ataması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772400" cy="41243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Yerel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Ağ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Bağlantısı Özelliklerinin  gösterildiği ekranda </a:t>
            </a: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“Internet Protokolü  Sürüm 4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(TCP/Ipv4)”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seçeneği seçilerek  “Özellikler” butonuna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tıklanır.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1A1A6F"/>
              </a:buClr>
              <a:buFont typeface="Wingdings"/>
              <a:buChar char=""/>
            </a:pPr>
            <a:endParaRPr sz="4650">
              <a:latin typeface="Times New Roman"/>
              <a:cs typeface="Times New Roman"/>
            </a:endParaRPr>
          </a:p>
          <a:p>
            <a:pPr marL="355600" marR="192405" indent="-342900">
              <a:lnSpc>
                <a:spcPct val="100000"/>
              </a:lnSpc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Açılan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ekranda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“Otomatik olarak </a:t>
            </a: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bir</a:t>
            </a:r>
            <a:r>
              <a:rPr sz="3200" b="1" spc="-114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ip 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adresi al”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“DNS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sunucu</a:t>
            </a:r>
            <a:r>
              <a:rPr sz="3200" b="1" spc="-1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adresini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otomatik olarak al”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seçenekleri</a:t>
            </a:r>
            <a:r>
              <a:rPr sz="32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seçilir.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002060"/>
                </a:solidFill>
              </a:rPr>
              <a:t>Bilgisayara dinamik </a:t>
            </a:r>
            <a:r>
              <a:rPr dirty="0">
                <a:solidFill>
                  <a:srgbClr val="002060"/>
                </a:solidFill>
              </a:rPr>
              <a:t>ip</a:t>
            </a:r>
            <a:r>
              <a:rPr spc="-65" dirty="0">
                <a:solidFill>
                  <a:srgbClr val="002060"/>
                </a:solidFill>
              </a:rPr>
              <a:t> </a:t>
            </a:r>
            <a:r>
              <a:rPr spc="-5" dirty="0">
                <a:solidFill>
                  <a:srgbClr val="002060"/>
                </a:solidFill>
              </a:rPr>
              <a:t>ataması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3" name="object 3"/>
          <p:cNvSpPr/>
          <p:nvPr/>
        </p:nvSpPr>
        <p:spPr>
          <a:xfrm>
            <a:off x="2286000" y="1501677"/>
            <a:ext cx="3934967" cy="43708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DHCP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541259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635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DHCP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(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D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inamik </a:t>
            </a: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H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ost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Y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apılandırma 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P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rotokolü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- </a:t>
            </a: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D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ynamic </a:t>
            </a: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H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ost</a:t>
            </a:r>
            <a:r>
              <a:rPr sz="3200" spc="-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C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onfiguration 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P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rotocol)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servisi,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ağdaki istemcilere  otomatik olarak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atanmasını  sağlar.</a:t>
            </a:r>
            <a:endParaRPr sz="3200">
              <a:latin typeface="Arial"/>
              <a:cs typeface="Arial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Böylece 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adresleri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merkezi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yerden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kontrol edilir, her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istemciye tek tek</a:t>
            </a:r>
            <a:r>
              <a:rPr sz="3200" spc="-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bilgisi girilmesi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engellenir.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DHCP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813675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32434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Ağdaki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bilgisayarın ağdaki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diğer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cihazlarla iletişimde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bulunabilmesi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 IP adresinin, alt ağ  maskesinin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varsayılan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ağ geçidi</a:t>
            </a:r>
            <a:r>
              <a:rPr sz="32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gibi  bilgilerinin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olması</a:t>
            </a:r>
            <a:r>
              <a:rPr sz="3200" spc="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gerekir.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bilgilerin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her bilgisayara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elle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girilmesi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hem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vakit kaybına yol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açar hem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de</a:t>
            </a:r>
            <a:r>
              <a:rPr sz="3200" spc="-1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yanlış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yazılma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olasılığı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vardır.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29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IPv6</a:t>
            </a:r>
            <a:r>
              <a:rPr spc="-35" dirty="0"/>
              <a:t> </a:t>
            </a:r>
            <a:r>
              <a:rPr spc="-5" dirty="0"/>
              <a:t>Adresleri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722870" cy="4709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Çok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geniş kitlelerin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Ipv4’ü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kullanmasıyla  oldukça büyük bir güvenlik sorunu ortaya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çıkmıştır.</a:t>
            </a:r>
            <a:endParaRPr sz="3200">
              <a:latin typeface="Arial"/>
              <a:cs typeface="Arial"/>
            </a:endParaRPr>
          </a:p>
          <a:p>
            <a:pPr marL="355600" marR="85725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Ipv6 sayesinde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güvenlik konusu da  geliştirilmiş üst düzeye</a:t>
            </a:r>
            <a:r>
              <a:rPr sz="3200" spc="-8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çıkartılmıştır.</a:t>
            </a:r>
            <a:endParaRPr sz="3200">
              <a:latin typeface="Arial"/>
              <a:cs typeface="Arial"/>
            </a:endParaRPr>
          </a:p>
          <a:p>
            <a:pPr marL="355600" marR="68072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Özellikle Ipv4 sayısında sıkıntı</a:t>
            </a:r>
            <a:r>
              <a:rPr sz="3200" spc="-1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çeken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ülkelerde kullanılmaya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başlanmıştır.</a:t>
            </a:r>
            <a:endParaRPr sz="3200">
              <a:latin typeface="Arial"/>
              <a:cs typeface="Arial"/>
            </a:endParaRPr>
          </a:p>
          <a:p>
            <a:pPr marL="355600" marR="1807845" indent="-342900">
              <a:lnSpc>
                <a:spcPct val="100000"/>
              </a:lnSpc>
              <a:spcBef>
                <a:spcPts val="76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Birçok cihaz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üreticisi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de</a:t>
            </a:r>
            <a:r>
              <a:rPr sz="32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Ipv6’yı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desteklemeye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başlamıştır.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DHCP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8016240" cy="36366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nedenle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DHCP ile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otomatik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 ataması güvenli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kullanışlı bir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yöntemdir.</a:t>
            </a:r>
            <a:endParaRPr sz="3200">
              <a:latin typeface="Arial"/>
              <a:cs typeface="Arial"/>
            </a:endParaRPr>
          </a:p>
          <a:p>
            <a:pPr marL="355600" marR="1558925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Sisteme DHCP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kurulduktan</a:t>
            </a:r>
            <a:r>
              <a:rPr sz="3200" spc="-8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sonra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bilgisayarlara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adres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aralığı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tanımlanması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gerekir.</a:t>
            </a:r>
            <a:endParaRPr sz="3200">
              <a:latin typeface="Arial"/>
              <a:cs typeface="Arial"/>
            </a:endParaRPr>
          </a:p>
          <a:p>
            <a:pPr marL="355600" marR="522605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Dağıtılan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adreslerine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scope</a:t>
            </a:r>
            <a:r>
              <a:rPr sz="3200" spc="-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(kapsam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alanı) ismi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verilir.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DHCP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906384" cy="25634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DHCP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kullanımı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şu şekilde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gerçekleştirilir: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Bir makine DHCP sunucu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olarak</a:t>
            </a:r>
            <a:r>
              <a:rPr sz="3200" spc="-9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kurulur.</a:t>
            </a:r>
            <a:endParaRPr sz="3200">
              <a:latin typeface="Arial"/>
              <a:cs typeface="Arial"/>
            </a:endParaRPr>
          </a:p>
          <a:p>
            <a:pPr marL="355600" marR="3479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DHCP sunucuda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diğer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bilgisayarlara  dağıtılacak adresler için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bir adres aralığı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bir subnet maskesi</a:t>
            </a:r>
            <a:r>
              <a:rPr sz="3200" spc="-1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tanımlanır.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DHCP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814309" cy="4514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937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adresi 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subnet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maskesi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dışında  dağıtılabilecek parametreler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(default  gateway,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DNS ve WINS sunucu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adresleri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gibi)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tanımlanabilir.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DHCP istemci olarak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belirlenmiş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bilgisayarlar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DHCP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sunuculara  başvurduklarında adres havuzlarından  uygun bir adres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seçilerek subnet</a:t>
            </a:r>
            <a:r>
              <a:rPr sz="3200" spc="-1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maskesi  ile birlikte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istemciye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gönderilir.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DHCP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8061959" cy="5099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sırada seçimlik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bilgiler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(default gateway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adresi, WINS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sunucu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DNS sunucu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adresleri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gibi)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de istemciye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gönderilebilir.</a:t>
            </a:r>
            <a:endParaRPr sz="3200">
              <a:latin typeface="Arial"/>
              <a:cs typeface="Arial"/>
            </a:endParaRPr>
          </a:p>
          <a:p>
            <a:pPr marL="355600" marR="50800" indent="-34290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Eğer istemci bilgisayar bu adres önerisini  kabul ederse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önerilen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 istemciye belli 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süre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verilir.</a:t>
            </a:r>
            <a:endParaRPr sz="3200">
              <a:latin typeface="Arial"/>
              <a:cs typeface="Arial"/>
            </a:endParaRPr>
          </a:p>
          <a:p>
            <a:pPr marL="355600" marR="187325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Eğer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 havuzunda verilebilecek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bir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 kalmamışsa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istemci başka bir  DHCP sunucudan da adres</a:t>
            </a:r>
            <a:r>
              <a:rPr sz="3200" spc="-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alamıyorsa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TCP/IP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iletişimine</a:t>
            </a:r>
            <a:r>
              <a:rPr sz="32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geçilemez.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DHCP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8070850" cy="4514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13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DHCP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sunucudan adres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kiralama</a:t>
            </a:r>
            <a:r>
              <a:rPr sz="3200" spc="-1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işlemi  dört aşamada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gerçekleşir:</a:t>
            </a:r>
            <a:endParaRPr sz="3200">
              <a:latin typeface="Arial"/>
              <a:cs typeface="Arial"/>
            </a:endParaRPr>
          </a:p>
          <a:p>
            <a:pPr marL="527685" marR="5080" indent="-515620">
              <a:lnSpc>
                <a:spcPct val="100000"/>
              </a:lnSpc>
              <a:spcBef>
                <a:spcPts val="770"/>
              </a:spcBef>
              <a:tabLst>
                <a:tab pos="52768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1.	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İlk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olarak istemci, ‘Benim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adresi,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subnet maskesi vb.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bilgileri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içeren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TCP/IP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kurulumuna (konfigürasyon) ihtiyacım</a:t>
            </a:r>
            <a:r>
              <a:rPr sz="3200" spc="-7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var.  Eğer ortamda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DHCP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sunucu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varsa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bana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TCP/IP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kurulum parametreleri  göndersin’ anlamında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mesajı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broadcast olarak</a:t>
            </a:r>
            <a:r>
              <a:rPr sz="32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yayınlar.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DHCP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992745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47879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Bunun sebebi, hem kendisinin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 olmaması, hem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de DHCP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sunucunun  adresini bilmiyor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olmasıdır.</a:t>
            </a:r>
            <a:endParaRPr sz="3200">
              <a:latin typeface="Arial"/>
              <a:cs typeface="Arial"/>
            </a:endParaRPr>
          </a:p>
          <a:p>
            <a:pPr marL="355600" marR="787400" indent="-342900" algn="just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mesaja DHCP DISCOVER</a:t>
            </a:r>
            <a:r>
              <a:rPr sz="3200" spc="-1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(DHCP  KEŞİF) mesajı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denir.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Mesajda çıkış</a:t>
            </a:r>
            <a:r>
              <a:rPr sz="3200" spc="-1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 adresi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olarak 0.0.0.0, hedef IP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</a:t>
            </a:r>
            <a:endParaRPr sz="32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olarak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255.255.255.255 adresi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bulunur.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DHCP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813040" cy="31489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9245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Çıkış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MAC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olarak istemci kendi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MAC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adresini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yazar.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Hedef MAC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adresini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bilmediği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 buraya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FFFFFFFFFFFF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adresini</a:t>
            </a:r>
            <a:r>
              <a:rPr sz="3200" spc="-8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yazar</a:t>
            </a:r>
            <a:endParaRPr sz="3200">
              <a:latin typeface="Arial"/>
              <a:cs typeface="Arial"/>
            </a:endParaRPr>
          </a:p>
          <a:p>
            <a:pPr marL="355600" marR="1586865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(FFFFFFFFFFF:MAC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düzeyinde  broadcast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adresidir).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DHCP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8028305" cy="45148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5"/>
              </a:spcBef>
              <a:tabLst>
                <a:tab pos="52768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2.	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DHCP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DISCOVER mesajını alan DHCP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sunucu ya da sunucular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kendi adres  havuzlarını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kontrol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eder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uygun bir  adres bulurlarsa bu adresi bir öneri olarak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istemciye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gönderir.</a:t>
            </a:r>
            <a:endParaRPr sz="3200">
              <a:latin typeface="Arial"/>
              <a:cs typeface="Arial"/>
            </a:endParaRPr>
          </a:p>
          <a:p>
            <a:pPr marL="12700" marR="127000" indent="914400">
              <a:lnSpc>
                <a:spcPct val="100000"/>
              </a:lnSpc>
              <a:spcBef>
                <a:spcPts val="775"/>
              </a:spcBef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İstemcinin hazırda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 bulunmadığı için bu mesaj da broadcast  olarak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yayınlanır. Bu mesaja DHCP</a:t>
            </a:r>
            <a:r>
              <a:rPr sz="3200" spc="-1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OFFER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(DHCP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ÖNERİ) mesajı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denir.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DHCP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900034" cy="37338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9144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Mesajda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çıkış 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olarak DHCP  sunucunun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adresi, hedef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olarak  255.255.255.255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bulunur.</a:t>
            </a:r>
            <a:endParaRPr sz="3200">
              <a:latin typeface="Arial"/>
              <a:cs typeface="Arial"/>
            </a:endParaRPr>
          </a:p>
          <a:p>
            <a:pPr marL="12700" marR="184785" indent="914400">
              <a:lnSpc>
                <a:spcPct val="110000"/>
              </a:lnSpc>
              <a:spcBef>
                <a:spcPts val="390"/>
              </a:spcBef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Çıkış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MAC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olarak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DHCP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sunucunun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MAC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adresi, hedef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MAC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 olarak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da istemcinin MAC</a:t>
            </a:r>
            <a:r>
              <a:rPr sz="32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65"/>
              </a:spcBef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yer</a:t>
            </a:r>
            <a:r>
              <a:rPr sz="3200" spc="-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alır.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DHCP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>
            <a:spLocks noGrp="1"/>
          </p:cNvSpPr>
          <p:nvPr>
            <p:ph idx="4294967295"/>
          </p:nvPr>
        </p:nvSpPr>
        <p:spPr>
          <a:xfrm>
            <a:off x="0" y="1066800"/>
            <a:ext cx="8382000" cy="16192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370" marR="28575" indent="914400">
              <a:lnSpc>
                <a:spcPct val="100000"/>
              </a:lnSpc>
              <a:spcBef>
                <a:spcPts val="105"/>
              </a:spcBef>
            </a:pPr>
            <a:r>
              <a:rPr sz="2400" dirty="0"/>
              <a:t>Bu standart adreslerin yanısıra bir de  sunucu tanımlayıcı (identifier) bilgisi bulunur.  Bu da sunucunun IP adresine eşittir.</a:t>
            </a:r>
          </a:p>
          <a:p>
            <a:pPr marL="39370" marR="5080" indent="112395">
              <a:lnSpc>
                <a:spcPct val="100000"/>
              </a:lnSpc>
              <a:spcBef>
                <a:spcPts val="775"/>
              </a:spcBef>
            </a:pPr>
            <a:r>
              <a:rPr sz="2400" dirty="0"/>
              <a:t>DHCP OFFER mesajında, önerilen IP adres  bilgisinin yanısıra adres kiralama süresi de  bulunur.</a:t>
            </a:r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39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Ipv6 ile gelen</a:t>
            </a:r>
            <a:r>
              <a:rPr spc="-110" dirty="0"/>
              <a:t> </a:t>
            </a:r>
            <a:r>
              <a:rPr dirty="0"/>
              <a:t>yenilikler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>
            <a:spLocks noGrp="1"/>
          </p:cNvSpPr>
          <p:nvPr>
            <p:ph idx="4294967295"/>
          </p:nvPr>
        </p:nvSpPr>
        <p:spPr>
          <a:xfrm>
            <a:off x="417044" y="1201006"/>
            <a:ext cx="8001000" cy="3686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2270" marR="492759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403225" algn="l"/>
              </a:tabLst>
            </a:pPr>
            <a:r>
              <a:rPr sz="3000" spc="-5" dirty="0"/>
              <a:t>32 bitlik adres </a:t>
            </a:r>
            <a:r>
              <a:rPr sz="3000" dirty="0"/>
              <a:t>yapısı </a:t>
            </a:r>
            <a:r>
              <a:rPr sz="3000" spc="-5" dirty="0"/>
              <a:t>128 bite</a:t>
            </a:r>
            <a:r>
              <a:rPr sz="3000" spc="-95" dirty="0"/>
              <a:t> </a:t>
            </a:r>
            <a:r>
              <a:rPr sz="3000" dirty="0"/>
              <a:t>çıkarılmı,ş  </a:t>
            </a:r>
            <a:r>
              <a:rPr sz="3000" spc="-5" dirty="0"/>
              <a:t>böylece </a:t>
            </a:r>
            <a:r>
              <a:rPr sz="3000" dirty="0"/>
              <a:t>IP </a:t>
            </a:r>
            <a:r>
              <a:rPr sz="3000" spc="-10" dirty="0"/>
              <a:t>adres </a:t>
            </a:r>
            <a:r>
              <a:rPr sz="3000" dirty="0"/>
              <a:t>sayısı</a:t>
            </a:r>
            <a:r>
              <a:rPr sz="3000" spc="-50" dirty="0"/>
              <a:t> </a:t>
            </a:r>
            <a:r>
              <a:rPr sz="3000" spc="-5" dirty="0"/>
              <a:t>artmıştır.</a:t>
            </a:r>
          </a:p>
          <a:p>
            <a:pPr marL="382270" marR="738505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515620" algn="l"/>
              </a:tabLst>
            </a:pPr>
            <a:r>
              <a:rPr sz="3000" dirty="0"/>
              <a:t>Toplam</a:t>
            </a:r>
            <a:r>
              <a:rPr sz="2400" dirty="0"/>
              <a:t> </a:t>
            </a:r>
            <a:r>
              <a:rPr sz="2400" spc="10" dirty="0"/>
              <a:t>2</a:t>
            </a:r>
            <a:r>
              <a:rPr sz="4400" spc="15" baseline="25132" dirty="0"/>
              <a:t>128 </a:t>
            </a:r>
            <a:r>
              <a:rPr sz="3200" spc="-5" dirty="0"/>
              <a:t>adet </a:t>
            </a:r>
            <a:r>
              <a:rPr sz="3200" dirty="0"/>
              <a:t>IP adresi var </a:t>
            </a:r>
            <a:r>
              <a:rPr sz="3200" spc="-5" dirty="0"/>
              <a:t>(128</a:t>
            </a:r>
            <a:r>
              <a:rPr sz="3200" spc="-155" dirty="0"/>
              <a:t> </a:t>
            </a:r>
            <a:r>
              <a:rPr sz="3200" spc="-5" dirty="0"/>
              <a:t>bit  </a:t>
            </a:r>
            <a:r>
              <a:rPr sz="3200" spc="-10" dirty="0"/>
              <a:t>olmasından).</a:t>
            </a:r>
            <a:endParaRPr sz="3200" dirty="0"/>
          </a:p>
          <a:p>
            <a:pPr marL="40259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403225" algn="l"/>
              </a:tabLst>
            </a:pPr>
            <a:r>
              <a:rPr sz="3000" dirty="0"/>
              <a:t>Bu</a:t>
            </a:r>
            <a:r>
              <a:rPr sz="3000" spc="-15" dirty="0"/>
              <a:t> </a:t>
            </a:r>
            <a:r>
              <a:rPr sz="3000" spc="-10" dirty="0"/>
              <a:t>da</a:t>
            </a:r>
          </a:p>
          <a:p>
            <a:pPr marL="382270">
              <a:lnSpc>
                <a:spcPct val="100000"/>
              </a:lnSpc>
              <a:spcBef>
                <a:spcPts val="15"/>
              </a:spcBef>
            </a:pPr>
            <a:r>
              <a:rPr sz="2800" spc="-5" dirty="0"/>
              <a:t>340282366920938463463374607431768211456</a:t>
            </a:r>
            <a:endParaRPr sz="2800" dirty="0"/>
          </a:p>
          <a:p>
            <a:pPr marL="39370" indent="0">
              <a:lnSpc>
                <a:spcPct val="100000"/>
              </a:lnSpc>
              <a:spcBef>
                <a:spcPts val="755"/>
              </a:spcBef>
              <a:buSzPct val="96875"/>
              <a:buNone/>
              <a:tabLst>
                <a:tab pos="403225" algn="l"/>
              </a:tabLst>
            </a:pPr>
            <a:r>
              <a:rPr sz="3000" spc="-5" dirty="0"/>
              <a:t>adet </a:t>
            </a:r>
            <a:r>
              <a:rPr sz="3000" dirty="0"/>
              <a:t>IP </a:t>
            </a:r>
            <a:r>
              <a:rPr sz="3000" spc="-5" dirty="0"/>
              <a:t>adresi</a:t>
            </a:r>
            <a:r>
              <a:rPr sz="3000" spc="-35" dirty="0"/>
              <a:t> </a:t>
            </a:r>
            <a:r>
              <a:rPr sz="3000" dirty="0"/>
              <a:t>yapar.</a:t>
            </a: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DHCP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979409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52768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3.	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İstemci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kendisine ilk ulaşan</a:t>
            </a:r>
            <a:r>
              <a:rPr sz="3200" spc="-7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DHCP</a:t>
            </a:r>
            <a:endParaRPr sz="3200">
              <a:latin typeface="Arial"/>
              <a:cs typeface="Arial"/>
            </a:endParaRPr>
          </a:p>
          <a:p>
            <a:pPr marL="527685" marR="88265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OFFER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mesajını kabul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eder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bu</a:t>
            </a:r>
            <a:r>
              <a:rPr sz="32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adresi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almak istediğini göstermek için,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yine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broadcast olarak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DHCP REQUEST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(DHCP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İSTEK) mesajı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yayınlar.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Wingdings"/>
              <a:buChar char=""/>
              <a:tabLst>
                <a:tab pos="927100" algn="l"/>
                <a:tab pos="92773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mesajın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içinde adres önerisini</a:t>
            </a:r>
            <a:r>
              <a:rPr sz="3200" spc="-1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kabul  ettiği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DHCP sunucunun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bilgisi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de  bulunmaktadır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(sunucu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tanımlayıcı).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DHCP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8065770" cy="51974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3495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Eğer ortamda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DHCP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sunucu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yoksa</a:t>
            </a:r>
            <a:r>
              <a:rPr sz="32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ne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olur?</a:t>
            </a:r>
            <a:endParaRPr sz="32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DHCP OFFER mesajı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yayınlanmayacaktır.</a:t>
            </a:r>
            <a:endParaRPr sz="3200">
              <a:latin typeface="Arial"/>
              <a:cs typeface="Arial"/>
            </a:endParaRPr>
          </a:p>
          <a:p>
            <a:pPr marL="355600" marR="1228725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durumda istemci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önerisi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1  saniye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bekler.</a:t>
            </a:r>
            <a:endParaRPr sz="3200">
              <a:latin typeface="Arial"/>
              <a:cs typeface="Arial"/>
            </a:endParaRPr>
          </a:p>
          <a:p>
            <a:pPr marL="355600" marR="45847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Bir saniye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içinde öneri gelmezse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DHCP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DISCOVER mesajını üç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kez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tekrarlar (9,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13 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16. Saniyeler artı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0 ile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1000  milisaniye arasındaki rastgele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süre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sonunda).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DHCP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828915" cy="15875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Eğer toplam dört mesaj sonrasında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da</a:t>
            </a:r>
            <a:r>
              <a:rPr sz="3200" spc="-1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 öneri alamazsa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denemeden</a:t>
            </a:r>
            <a:r>
              <a:rPr sz="3200" spc="-6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vazgeçmez.</a:t>
            </a:r>
            <a:endParaRPr sz="32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Her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beş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dakikada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mesajını</a:t>
            </a:r>
            <a:r>
              <a:rPr sz="3200" spc="-1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tekrarlar.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DHCP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8014970" cy="4026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369570" indent="-515620">
              <a:lnSpc>
                <a:spcPct val="100000"/>
              </a:lnSpc>
              <a:spcBef>
                <a:spcPts val="105"/>
              </a:spcBef>
              <a:tabLst>
                <a:tab pos="52768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4.	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Son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olarak adres önerisi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kabul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edilen  DHCP sunucu, işlem tamam anlamında  bir onay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mesajı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gönderir.</a:t>
            </a:r>
            <a:endParaRPr sz="3200">
              <a:latin typeface="Arial"/>
              <a:cs typeface="Arial"/>
            </a:endParaRPr>
          </a:p>
          <a:p>
            <a:pPr marL="12700" marR="5080" indent="914400">
              <a:lnSpc>
                <a:spcPct val="100000"/>
              </a:lnSpc>
              <a:spcBef>
                <a:spcPts val="775"/>
              </a:spcBef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mesaja da DHCP ACK (DHCP  ONAY) mesajı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diyoruz.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İstemci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ancak</a:t>
            </a:r>
            <a:r>
              <a:rPr sz="3200" spc="-1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DHCP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ACK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mesajını alınca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TCP/IP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haberleşmesini  kullanabilir. DHCP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sunucudan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kullanıcıya üç  adet parametre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gönderilir.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DHCP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295058"/>
            <a:ext cx="7292340" cy="275780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869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Default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Gateway adresi</a:t>
            </a:r>
            <a:r>
              <a:rPr sz="32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(Router)</a:t>
            </a:r>
            <a:endParaRPr sz="3200">
              <a:latin typeface="Arial"/>
              <a:cs typeface="Arial"/>
            </a:endParaRPr>
          </a:p>
          <a:p>
            <a:pPr marL="527685" marR="5080" indent="-514984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WINS sunucu adresi (NetBIOS</a:t>
            </a:r>
            <a:r>
              <a:rPr sz="3200" spc="-1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Name  Servise)</a:t>
            </a:r>
            <a:endParaRPr sz="3200">
              <a:latin typeface="Arial"/>
              <a:cs typeface="Arial"/>
            </a:endParaRPr>
          </a:p>
          <a:p>
            <a:pPr marL="527685" marR="414020" indent="-514984">
              <a:lnSpc>
                <a:spcPct val="100000"/>
              </a:lnSpc>
              <a:spcBef>
                <a:spcPts val="77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DNS sunucu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(Domain</a:t>
            </a:r>
            <a:r>
              <a:rPr sz="3200" spc="-8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Name  Server)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242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DHCP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635635" y="1137251"/>
            <a:ext cx="7476490" cy="5099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165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DHCP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ile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 alımı broadcast  mesajlara dayandığı için, ağımızı  oluşturan her bölüme 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DHCP</a:t>
            </a:r>
            <a:r>
              <a:rPr sz="32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sunucu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kurmak</a:t>
            </a:r>
            <a:r>
              <a:rPr sz="32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gerekmektedir.</a:t>
            </a:r>
            <a:endParaRPr sz="3200" dirty="0">
              <a:latin typeface="Arial"/>
              <a:cs typeface="Arial"/>
            </a:endParaRPr>
          </a:p>
          <a:p>
            <a:pPr marL="355600" marR="481330" indent="-342900" algn="just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Bölümlerin birine kuracağımız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DHCP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sunucu ile diğer bölümlere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hizmet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vermek</a:t>
            </a:r>
            <a:r>
              <a:rPr sz="3200" spc="-3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mümkündür.</a:t>
            </a:r>
            <a:endParaRPr sz="32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DHCP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sunucular büyük alanlara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kurulu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olan üniversitelerde,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çeşitli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devlet  kuruluşlarında, okullarda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kurulmaktadır.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Ip Config </a:t>
            </a:r>
            <a:r>
              <a:rPr dirty="0" err="1"/>
              <a:t>Komutu</a:t>
            </a:r>
            <a:r>
              <a:rPr spc="-50" dirty="0"/>
              <a:t> </a:t>
            </a:r>
            <a:r>
              <a:rPr dirty="0" err="1" smtClean="0"/>
              <a:t>ve</a:t>
            </a:r>
            <a:r>
              <a:rPr lang="tr-TR" dirty="0"/>
              <a:t> Parametreleri</a:t>
            </a:r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91105" y="1219200"/>
            <a:ext cx="7964170" cy="35291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68605" indent="-342900">
              <a:lnSpc>
                <a:spcPct val="100000"/>
              </a:lnSpc>
              <a:spcBef>
                <a:spcPts val="312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 smtClean="0">
                <a:solidFill>
                  <a:srgbClr val="1A1A6F"/>
                </a:solidFill>
                <a:latin typeface="Arial"/>
                <a:cs typeface="Arial"/>
              </a:rPr>
              <a:t>Ipconfig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komutu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MS-DOS</a:t>
            </a:r>
            <a:r>
              <a:rPr sz="3200" spc="-6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komutudur.  Genel olarak bilgisayarın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adres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bilgilerini öğrenmeyi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sağlar.</a:t>
            </a:r>
            <a:endParaRPr sz="32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690"/>
              </a:spcBef>
            </a:pP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Başlat(Start)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-&gt;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Çalıştır(Run)</a:t>
            </a:r>
            <a:r>
              <a:rPr sz="2800" b="1" spc="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penceresinde</a:t>
            </a:r>
            <a:endParaRPr sz="2800" dirty="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cmd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yazıldığında MS-DOS ekranı</a:t>
            </a:r>
            <a:r>
              <a:rPr sz="28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açılır.</a:t>
            </a:r>
            <a:endParaRPr sz="2800" dirty="0">
              <a:latin typeface="Arial"/>
              <a:cs typeface="Arial"/>
            </a:endParaRPr>
          </a:p>
          <a:p>
            <a:pPr marL="527685" marR="5080" lvl="1" indent="-457200">
              <a:lnSpc>
                <a:spcPct val="100000"/>
              </a:lnSpc>
              <a:spcBef>
                <a:spcPts val="755"/>
              </a:spcBef>
              <a:buFont typeface="Wingdings"/>
              <a:buChar char=""/>
              <a:tabLst>
                <a:tab pos="528320" algn="l"/>
              </a:tabLst>
            </a:pP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“ipconfig”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komutu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parametresi</a:t>
            </a:r>
            <a:r>
              <a:rPr sz="3200" spc="-1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yazılırsa,  o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cihazın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adres bilgileri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ekrana</a:t>
            </a:r>
            <a:r>
              <a:rPr sz="32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gelir.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pc="-5" dirty="0" err="1">
                <a:solidFill>
                  <a:srgbClr val="002060"/>
                </a:solidFill>
              </a:rPr>
              <a:t>Ip</a:t>
            </a:r>
            <a:r>
              <a:rPr lang="tr-TR" spc="-5" dirty="0">
                <a:solidFill>
                  <a:srgbClr val="002060"/>
                </a:solidFill>
              </a:rPr>
              <a:t> </a:t>
            </a:r>
            <a:r>
              <a:rPr lang="tr-TR" spc="-5" dirty="0" err="1">
                <a:solidFill>
                  <a:srgbClr val="002060"/>
                </a:solidFill>
              </a:rPr>
              <a:t>Config</a:t>
            </a:r>
            <a:r>
              <a:rPr lang="tr-TR" spc="-5" dirty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Komutu</a:t>
            </a:r>
            <a:r>
              <a:rPr lang="tr-TR" spc="-50" dirty="0">
                <a:solidFill>
                  <a:srgbClr val="00206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ve Parametreleri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4" name="object 4"/>
          <p:cNvSpPr/>
          <p:nvPr/>
        </p:nvSpPr>
        <p:spPr>
          <a:xfrm>
            <a:off x="1115567" y="1484375"/>
            <a:ext cx="6438900" cy="43921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Unvan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pc="-5" dirty="0" err="1"/>
              <a:t>Ip</a:t>
            </a:r>
            <a:r>
              <a:rPr lang="tr-TR" spc="-5" dirty="0"/>
              <a:t> </a:t>
            </a:r>
            <a:r>
              <a:rPr lang="tr-TR" spc="-5" dirty="0" err="1"/>
              <a:t>Config</a:t>
            </a:r>
            <a:r>
              <a:rPr lang="tr-TR" spc="-5" dirty="0"/>
              <a:t> </a:t>
            </a:r>
            <a:r>
              <a:rPr lang="tr-TR" dirty="0"/>
              <a:t>Komutu</a:t>
            </a:r>
            <a:r>
              <a:rPr lang="tr-TR" spc="-50" dirty="0"/>
              <a:t> </a:t>
            </a:r>
            <a:r>
              <a:rPr lang="tr-TR" dirty="0"/>
              <a:t>ve Parametreleri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685800" y="1676400"/>
            <a:ext cx="765175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312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b="1" dirty="0" smtClean="0">
                <a:solidFill>
                  <a:srgbClr val="1A1A6F"/>
                </a:solidFill>
                <a:latin typeface="Arial"/>
                <a:cs typeface="Arial"/>
              </a:rPr>
              <a:t>"</a:t>
            </a: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ipconfig /?"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parametresi ile</a:t>
            </a:r>
            <a:r>
              <a:rPr sz="3200" spc="-1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kullanılırsa 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hangi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parametrelerle nasıl kullanılacağı  bilgisi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ekrana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gelir.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16323" y="6545995"/>
            <a:ext cx="912494" cy="170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25"/>
              </a:lnSpc>
            </a:pPr>
            <a:r>
              <a:rPr sz="1200" dirty="0">
                <a:solidFill>
                  <a:srgbClr val="1A1A6F"/>
                </a:solidFill>
                <a:latin typeface="Arial"/>
                <a:cs typeface="Arial"/>
              </a:rPr>
              <a:t>AKÜ</a:t>
            </a:r>
            <a:r>
              <a:rPr sz="1200" spc="-9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A1A6F"/>
                </a:solidFill>
                <a:latin typeface="Arial"/>
                <a:cs typeface="Arial"/>
              </a:rPr>
              <a:t>UEMYO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600200" y="1025100"/>
            <a:ext cx="5382768" cy="54101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pc="-5" dirty="0" err="1"/>
              <a:t>Ip</a:t>
            </a:r>
            <a:r>
              <a:rPr lang="tr-TR" spc="-5" dirty="0"/>
              <a:t> </a:t>
            </a:r>
            <a:r>
              <a:rPr lang="tr-TR" spc="-5" dirty="0" err="1"/>
              <a:t>Config</a:t>
            </a:r>
            <a:r>
              <a:rPr lang="tr-TR" spc="-5" dirty="0"/>
              <a:t> </a:t>
            </a:r>
            <a:r>
              <a:rPr lang="tr-TR" dirty="0"/>
              <a:t>Komutu</a:t>
            </a:r>
            <a:r>
              <a:rPr lang="tr-TR" spc="-50" dirty="0"/>
              <a:t> </a:t>
            </a:r>
            <a:r>
              <a:rPr lang="tr-TR" dirty="0"/>
              <a:t>ve Parametreleri</a:t>
            </a: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lang="tr-TR" spc="-10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49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Ipv6 ile gelen</a:t>
            </a:r>
            <a:r>
              <a:rPr spc="-110" dirty="0"/>
              <a:t> </a:t>
            </a:r>
            <a:r>
              <a:rPr dirty="0"/>
              <a:t>yenilikler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884159" cy="3246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IPv4’te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 yapılandırması elle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veya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DHCP gibi bir protokol kullanılarak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yapılır,</a:t>
            </a:r>
            <a:endParaRPr sz="3200">
              <a:latin typeface="Arial"/>
              <a:cs typeface="Arial"/>
            </a:endParaRPr>
          </a:p>
          <a:p>
            <a:pPr marL="355600" marR="180975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IPv6’da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ise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yapılandırma işlemi  protokolün içine entegre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edilmiştir.</a:t>
            </a:r>
            <a:endParaRPr sz="32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Ipv6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mobil iletişimi</a:t>
            </a:r>
            <a:r>
              <a:rPr sz="3200" spc="-5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desteklemektedir.</a:t>
            </a:r>
            <a:endParaRPr sz="32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Ipv6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ile iletişim güvenliği</a:t>
            </a:r>
            <a:r>
              <a:rPr sz="3200" spc="-5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arttırılmıştır.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Unvan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pc="-5" dirty="0" err="1"/>
              <a:t>Ip</a:t>
            </a:r>
            <a:r>
              <a:rPr lang="tr-TR" spc="-5" dirty="0"/>
              <a:t> </a:t>
            </a:r>
            <a:r>
              <a:rPr lang="tr-TR" spc="-5" dirty="0" err="1"/>
              <a:t>Config</a:t>
            </a:r>
            <a:r>
              <a:rPr lang="tr-TR" spc="-5" dirty="0"/>
              <a:t> </a:t>
            </a:r>
            <a:r>
              <a:rPr lang="tr-TR" dirty="0"/>
              <a:t>Komutu</a:t>
            </a:r>
            <a:r>
              <a:rPr lang="tr-TR" spc="-50" dirty="0"/>
              <a:t> </a:t>
            </a:r>
            <a:r>
              <a:rPr lang="tr-TR" dirty="0"/>
              <a:t>ve Parametreleri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85152" y="1143000"/>
            <a:ext cx="7973695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312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b="1" dirty="0" smtClean="0">
                <a:solidFill>
                  <a:srgbClr val="1A1A6F"/>
                </a:solidFill>
                <a:latin typeface="Arial"/>
                <a:cs typeface="Arial"/>
              </a:rPr>
              <a:t>ipconfig </a:t>
            </a: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/release"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ya da</a:t>
            </a:r>
            <a:r>
              <a:rPr sz="3200" spc="-11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b="1" dirty="0">
                <a:solidFill>
                  <a:srgbClr val="1A1A6F"/>
                </a:solidFill>
                <a:latin typeface="Arial"/>
                <a:cs typeface="Arial"/>
              </a:rPr>
              <a:t>"ipconfig</a:t>
            </a:r>
            <a:endParaRPr sz="3200" dirty="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</a:pPr>
            <a:r>
              <a:rPr sz="3200" b="1" spc="-5" dirty="0">
                <a:solidFill>
                  <a:srgbClr val="1A1A6F"/>
                </a:solidFill>
                <a:latin typeface="Arial"/>
                <a:cs typeface="Arial"/>
              </a:rPr>
              <a:t>/release6"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parametresi ile kullanılırsa,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DHCP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ile otomatik olarak alınmış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adresi 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serbest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bırakılır.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Bu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parametre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sadece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DHCP kullanan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sistemler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için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geçerlidir.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763267" y="4293108"/>
            <a:ext cx="5882639" cy="12953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50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Unvan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pc="-5" dirty="0" err="1"/>
              <a:t>Ip</a:t>
            </a:r>
            <a:r>
              <a:rPr lang="tr-TR" spc="-5" dirty="0"/>
              <a:t> </a:t>
            </a:r>
            <a:r>
              <a:rPr lang="tr-TR" spc="-5" dirty="0" err="1"/>
              <a:t>Config</a:t>
            </a:r>
            <a:r>
              <a:rPr lang="tr-TR" spc="-5" dirty="0"/>
              <a:t> </a:t>
            </a:r>
            <a:r>
              <a:rPr lang="tr-TR" dirty="0"/>
              <a:t>Komutu</a:t>
            </a:r>
            <a:r>
              <a:rPr lang="tr-TR" spc="-50" dirty="0"/>
              <a:t> </a:t>
            </a:r>
            <a:r>
              <a:rPr lang="tr-TR" dirty="0"/>
              <a:t>ve Parametreleri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381000" y="1295400"/>
            <a:ext cx="7927340" cy="216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313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b="1" spc="-5" dirty="0" smtClean="0">
                <a:solidFill>
                  <a:srgbClr val="1A1A6F"/>
                </a:solidFill>
                <a:latin typeface="Arial"/>
                <a:cs typeface="Arial"/>
              </a:rPr>
              <a:t>"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ipconfig /renew"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ya da</a:t>
            </a:r>
            <a:r>
              <a:rPr sz="2800" spc="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"ipconfig</a:t>
            </a:r>
            <a:endParaRPr sz="2800" dirty="0">
              <a:latin typeface="Arial"/>
              <a:cs typeface="Arial"/>
            </a:endParaRPr>
          </a:p>
          <a:p>
            <a:pPr marL="355600" marR="824865">
              <a:lnSpc>
                <a:spcPct val="100000"/>
              </a:lnSpc>
            </a:pPr>
            <a:r>
              <a:rPr sz="2800" b="1" spc="-5" dirty="0">
                <a:solidFill>
                  <a:srgbClr val="1A1A6F"/>
                </a:solidFill>
                <a:latin typeface="Arial"/>
                <a:cs typeface="Arial"/>
              </a:rPr>
              <a:t>/renew6"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parametresi ile kullanılırsa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DHCP 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sunucusundan yeni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bir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IP adresi alınır.</a:t>
            </a:r>
            <a:r>
              <a:rPr sz="2800" spc="-3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1A1A6F"/>
                </a:solidFill>
                <a:latin typeface="Arial"/>
                <a:cs typeface="Arial"/>
              </a:rPr>
              <a:t>Bu</a:t>
            </a:r>
            <a:endParaRPr sz="2800" dirty="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parametre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sadece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DHCP kullanan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sistemler için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geçerlidir.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64639" y="3048000"/>
            <a:ext cx="5352287" cy="3278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Slayt Numarası Yer Tutucus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51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Ağ Temelleri Ders Modülleri– MEGEP MEB (2011)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1425"/>
              </a:lnSpc>
            </a:pPr>
            <a:r>
              <a:rPr lang="tr-TR" smtClean="0"/>
              <a:t>AÜ</a:t>
            </a:r>
            <a:r>
              <a:rPr lang="tr-TR" spc="-75" smtClean="0"/>
              <a:t> N</a:t>
            </a:r>
            <a:r>
              <a:rPr lang="tr-TR" spc="-10" smtClean="0"/>
              <a:t>MYO</a:t>
            </a:r>
            <a:endParaRPr lang="tr-TR" spc="-1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pPr/>
              <a:t>52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9306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Ipv6 ile gelen</a:t>
            </a:r>
            <a:r>
              <a:rPr spc="-110" dirty="0"/>
              <a:t> </a:t>
            </a:r>
            <a:r>
              <a:rPr dirty="0"/>
              <a:t>yenilikler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787640" cy="353885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IPv6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protokolü başlığında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bulunan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8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bitlik  öncelik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(Traffic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Class)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bölümü ile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servis  kalitesi (QoS)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uygulamalarına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tam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uyumludur.</a:t>
            </a:r>
            <a:endParaRPr sz="32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Ses ve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görüntü gibi</a:t>
            </a:r>
            <a:r>
              <a:rPr sz="3200" spc="-4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gecikmeye</a:t>
            </a:r>
            <a:endParaRPr sz="3200">
              <a:latin typeface="Arial"/>
              <a:cs typeface="Arial"/>
            </a:endParaRPr>
          </a:p>
          <a:p>
            <a:pPr marL="355600" marR="113030">
              <a:lnSpc>
                <a:spcPct val="100000"/>
              </a:lnSpc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tahammülsüz bilgilerin taşınmasında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çok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kullanılışlıdır.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Ipv6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7531734" cy="4720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441325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IPv6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adresleri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her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biri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16 bit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uzunlukta olan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x:x:x:x:x:x:x:x şeklinde 8 adres parçasıyla  gösterilir.</a:t>
            </a:r>
            <a:endParaRPr sz="2800">
              <a:latin typeface="Arial"/>
              <a:cs typeface="Arial"/>
            </a:endParaRPr>
          </a:p>
          <a:p>
            <a:pPr marL="12700" marR="219075">
              <a:lnSpc>
                <a:spcPct val="120100"/>
              </a:lnSpc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Tipik bir adres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şöyle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olabilir (16'lık tabanda);  DE3:EFE0:2389:ABF0:2183:1978:DBF0:2C09</a:t>
            </a:r>
            <a:endParaRPr sz="28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Eğer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ön tarafta veya arada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değerleri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sıfır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olan  adresler varsa onlar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aşağıda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gösterildiği gibi  yazılmayabilir:</a:t>
            </a:r>
            <a:endParaRPr sz="280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0:0:0:0:0:0:0:5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 -&gt;::5</a:t>
            </a:r>
            <a:endParaRPr sz="2800">
              <a:latin typeface="Arial"/>
              <a:cs typeface="Arial"/>
            </a:endParaRPr>
          </a:p>
          <a:p>
            <a:pPr marL="413384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2893:0:0:0:0:0:0:1075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-&gt;</a:t>
            </a:r>
            <a:r>
              <a:rPr sz="2800" spc="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2893::1075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Ipv6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2377"/>
            <a:ext cx="7886065" cy="4319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2700" indent="-34290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Yalnız burada unutulmaması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gereken</a:t>
            </a:r>
            <a:r>
              <a:rPr sz="3200" spc="-12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şey 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birden fazla kolona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izin</a:t>
            </a:r>
            <a:r>
              <a:rPr sz="3200" spc="-2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verilmiyor.</a:t>
            </a:r>
            <a:endParaRPr sz="3200">
              <a:latin typeface="Arial"/>
              <a:cs typeface="Arial"/>
            </a:endParaRPr>
          </a:p>
          <a:p>
            <a:pPr marL="375920" indent="-36322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Yani 2001:98::1::1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olmaz.</a:t>
            </a:r>
            <a:endParaRPr sz="320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Nedeni de açık.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Kaç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tane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sıfır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olduğu </a:t>
            </a:r>
            <a:r>
              <a:rPr sz="3200" spc="-10" dirty="0">
                <a:solidFill>
                  <a:srgbClr val="1A1A6F"/>
                </a:solidFill>
                <a:latin typeface="Arial"/>
                <a:cs typeface="Arial"/>
              </a:rPr>
              <a:t>belli  değil.</a:t>
            </a:r>
            <a:endParaRPr sz="3200">
              <a:latin typeface="Arial"/>
              <a:cs typeface="Arial"/>
            </a:endParaRPr>
          </a:p>
          <a:p>
            <a:pPr marL="355600" marR="11430" indent="-342900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Aynı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zamanda </a:t>
            </a:r>
            <a:r>
              <a:rPr sz="3200" dirty="0">
                <a:solidFill>
                  <a:srgbClr val="1A1A6F"/>
                </a:solidFill>
                <a:latin typeface="Arial"/>
                <a:cs typeface="Arial"/>
              </a:rPr>
              <a:t>IPv4 ile uyumlu</a:t>
            </a:r>
            <a:r>
              <a:rPr sz="3200" spc="-105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adreslerde  yazılabilir.</a:t>
            </a:r>
            <a:endParaRPr sz="3200">
              <a:latin typeface="Arial"/>
              <a:cs typeface="Arial"/>
            </a:endParaRPr>
          </a:p>
          <a:p>
            <a:pPr marL="488315" indent="-475615">
              <a:lnSpc>
                <a:spcPct val="100000"/>
              </a:lnSpc>
              <a:spcBef>
                <a:spcPts val="770"/>
              </a:spcBef>
              <a:buSzPct val="96875"/>
              <a:buFont typeface="Wingdings"/>
              <a:buChar char=""/>
              <a:tabLst>
                <a:tab pos="488950" algn="l"/>
              </a:tabLst>
            </a:pP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2001:98:0:1:0:12:144.122.199.90</a:t>
            </a:r>
            <a:r>
              <a:rPr sz="3200" spc="-4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3200" spc="-5" dirty="0">
                <a:solidFill>
                  <a:srgbClr val="1A1A6F"/>
                </a:solidFill>
                <a:latin typeface="Arial"/>
                <a:cs typeface="Arial"/>
              </a:rPr>
              <a:t>gibi.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8724900" y="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76200">
            <a:solidFill>
              <a:srgbClr val="90B54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Ipv6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lang="tr-TR" smtClean="0"/>
              <a:t>A.Ü. NMYO</a:t>
            </a:r>
            <a:endParaRPr spc="-10" dirty="0"/>
          </a:p>
        </p:txBody>
      </p:sp>
      <p:sp>
        <p:nvSpPr>
          <p:cNvPr id="10" name="object 10"/>
          <p:cNvSpPr txBox="1"/>
          <p:nvPr/>
        </p:nvSpPr>
        <p:spPr>
          <a:xfrm>
            <a:off x="535940" y="1395424"/>
            <a:ext cx="7992745" cy="13061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"/>
              <a:tabLst>
                <a:tab pos="356235" algn="l"/>
              </a:tabLst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IPv6'da 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0:0:0:0:0:0:0:0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adresi boş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 adres,</a:t>
            </a:r>
            <a:endParaRPr sz="2800">
              <a:latin typeface="Arial"/>
              <a:cs typeface="Arial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0:0:0:0:0:0:0:1 adresi de yerel çevrim </a:t>
            </a:r>
            <a:r>
              <a:rPr sz="2800" spc="5" dirty="0">
                <a:solidFill>
                  <a:srgbClr val="1A1A6F"/>
                </a:solidFill>
                <a:latin typeface="Arial"/>
                <a:cs typeface="Arial"/>
              </a:rPr>
              <a:t>(loopback) 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için saklı tutulmuş özel</a:t>
            </a:r>
            <a:r>
              <a:rPr sz="2800" dirty="0">
                <a:solidFill>
                  <a:srgbClr val="1A1A6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1A1A6F"/>
                </a:solidFill>
                <a:latin typeface="Arial"/>
                <a:cs typeface="Arial"/>
              </a:rPr>
              <a:t>adreslerdir.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D8215618-A6B4-4840-A8AF-6A1674FE9DCA}" vid="{CF697EED-BB01-4411-A691-07731E57A95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22</TotalTime>
  <Words>1836</Words>
  <Application>Microsoft Office PowerPoint</Application>
  <PresentationFormat>Ekran Gösterisi (4:3)</PresentationFormat>
  <Paragraphs>285</Paragraphs>
  <Slides>52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52</vt:i4>
      </vt:variant>
    </vt:vector>
  </HeadingPairs>
  <TitlesOfParts>
    <vt:vector size="57" baseType="lpstr">
      <vt:lpstr>Arial</vt:lpstr>
      <vt:lpstr>Calibri</vt:lpstr>
      <vt:lpstr>Times New Roman</vt:lpstr>
      <vt:lpstr>Wingdings</vt:lpstr>
      <vt:lpstr>NMYO</vt:lpstr>
      <vt:lpstr>IPv6 Adresleri - Ip Adresi Atama</vt:lpstr>
      <vt:lpstr>IPv6 Adresleri</vt:lpstr>
      <vt:lpstr>IPv6 Adresleri</vt:lpstr>
      <vt:lpstr>Ipv6 ile gelen yenilikler</vt:lpstr>
      <vt:lpstr>Ipv6 ile gelen yenilikler</vt:lpstr>
      <vt:lpstr>Ipv6 ile gelen yenilikler</vt:lpstr>
      <vt:lpstr>Ipv6</vt:lpstr>
      <vt:lpstr>Ipv6</vt:lpstr>
      <vt:lpstr>Ipv6</vt:lpstr>
      <vt:lpstr>Internet Adresi Edinme</vt:lpstr>
      <vt:lpstr>Internet Adresi Edinme</vt:lpstr>
      <vt:lpstr>Internet Adresi Edinme</vt:lpstr>
      <vt:lpstr>Internet Adresi Edinme</vt:lpstr>
      <vt:lpstr>Internet Adresi Edinme</vt:lpstr>
      <vt:lpstr>Ip Adresi Atama</vt:lpstr>
      <vt:lpstr>Ip Adresi Atama</vt:lpstr>
      <vt:lpstr>Statik ve Dinamik Ip Ataması</vt:lpstr>
      <vt:lpstr>Bilgisayara statik ip ataması</vt:lpstr>
      <vt:lpstr>Bilgisayara statik ip ataması</vt:lpstr>
      <vt:lpstr>Bilgisayara statik ip ataması</vt:lpstr>
      <vt:lpstr>Bilgisayara statik ip ataması</vt:lpstr>
      <vt:lpstr>Bilgisayara statik ip ataması</vt:lpstr>
      <vt:lpstr>Bilgisayara statik ip ataması</vt:lpstr>
      <vt:lpstr>Bilgisayara statik ip ataması</vt:lpstr>
      <vt:lpstr>Bilgisayara statik ip ataması</vt:lpstr>
      <vt:lpstr>Bilgisayara dinamik ip ataması</vt:lpstr>
      <vt:lpstr>Bilgisayara dinamik ip ataması</vt:lpstr>
      <vt:lpstr>DHCP</vt:lpstr>
      <vt:lpstr>DHCP</vt:lpstr>
      <vt:lpstr>DHCP</vt:lpstr>
      <vt:lpstr>DHCP</vt:lpstr>
      <vt:lpstr>DHCP</vt:lpstr>
      <vt:lpstr>DHCP</vt:lpstr>
      <vt:lpstr>DHCP</vt:lpstr>
      <vt:lpstr>DHCP</vt:lpstr>
      <vt:lpstr>DHCP</vt:lpstr>
      <vt:lpstr>DHCP</vt:lpstr>
      <vt:lpstr>DHCP</vt:lpstr>
      <vt:lpstr>DHCP</vt:lpstr>
      <vt:lpstr>DHCP</vt:lpstr>
      <vt:lpstr>DHCP</vt:lpstr>
      <vt:lpstr>DHCP</vt:lpstr>
      <vt:lpstr>DHCP</vt:lpstr>
      <vt:lpstr>DHCP</vt:lpstr>
      <vt:lpstr>DHCP</vt:lpstr>
      <vt:lpstr>Ip Config Komutu ve Parametreleri</vt:lpstr>
      <vt:lpstr>Ip Config Komutu ve Parametreleri</vt:lpstr>
      <vt:lpstr>Ip Config Komutu ve Parametreleri</vt:lpstr>
      <vt:lpstr>Ip Config Komutu ve Parametreleri</vt:lpstr>
      <vt:lpstr>Ip Config Komutu ve Parametreleri</vt:lpstr>
      <vt:lpstr>Ip Config Komutu ve Parametreleri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Gln</dc:creator>
  <cp:lastModifiedBy>Windows Kullanıcısı</cp:lastModifiedBy>
  <cp:revision>5</cp:revision>
  <dcterms:created xsi:type="dcterms:W3CDTF">2019-02-08T11:08:24Z</dcterms:created>
  <dcterms:modified xsi:type="dcterms:W3CDTF">2020-01-29T10:26:45Z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2017-12-12T00:00:00Z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2019-02-08T00:00:00Z</vt:filetime>
  </property>
</Properties>
</file>