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8" r:id="rId3"/>
    <p:sldId id="273" r:id="rId4"/>
    <p:sldId id="274" r:id="rId5"/>
    <p:sldId id="275" r:id="rId6"/>
    <p:sldId id="276" r:id="rId7"/>
    <p:sldId id="282" r:id="rId8"/>
    <p:sldId id="277" r:id="rId9"/>
    <p:sldId id="278" r:id="rId10"/>
    <p:sldId id="289" r:id="rId11"/>
    <p:sldId id="288" r:id="rId12"/>
    <p:sldId id="290" r:id="rId13"/>
    <p:sldId id="291" r:id="rId14"/>
    <p:sldId id="292" r:id="rId15"/>
    <p:sldId id="287" r:id="rId16"/>
    <p:sldId id="279" r:id="rId17"/>
    <p:sldId id="280" r:id="rId18"/>
    <p:sldId id="293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8EC36-0895-49C3-A01E-0FAEB817BDBB}" type="doc">
      <dgm:prSet loTypeId="urn:microsoft.com/office/officeart/2005/8/layout/cycle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DC9DA23-BE06-4A67-90DA-5AE42291194D}">
      <dgm:prSet phldrT="[Metin]" custT="1"/>
      <dgm:spPr/>
      <dgm:t>
        <a:bodyPr/>
        <a:lstStyle/>
        <a:p>
          <a:r>
            <a:rPr lang="tr-TR" sz="3000" dirty="0" smtClean="0"/>
            <a:t>PROTEİN</a:t>
          </a:r>
          <a:endParaRPr lang="tr-TR" sz="3000" dirty="0"/>
        </a:p>
      </dgm:t>
    </dgm:pt>
    <dgm:pt modelId="{71187353-9379-4637-818F-13BA56D0AEF8}" type="parTrans" cxnId="{32706703-064F-4B53-8D30-0BB7DEE6AF67}">
      <dgm:prSet/>
      <dgm:spPr/>
      <dgm:t>
        <a:bodyPr/>
        <a:lstStyle/>
        <a:p>
          <a:endParaRPr lang="tr-TR"/>
        </a:p>
      </dgm:t>
    </dgm:pt>
    <dgm:pt modelId="{CC799F8F-CDBA-472B-856E-2504E411A29C}" type="sibTrans" cxnId="{32706703-064F-4B53-8D30-0BB7DEE6AF67}">
      <dgm:prSet/>
      <dgm:spPr/>
      <dgm:t>
        <a:bodyPr/>
        <a:lstStyle/>
        <a:p>
          <a:endParaRPr lang="tr-TR"/>
        </a:p>
      </dgm:t>
    </dgm:pt>
    <dgm:pt modelId="{3DFBE3F7-4D52-4319-8BBD-733018E62A89}">
      <dgm:prSet phldrT="[Metin]" custT="1"/>
      <dgm:spPr/>
      <dgm:t>
        <a:bodyPr/>
        <a:lstStyle/>
        <a:p>
          <a:r>
            <a:rPr lang="tr-TR" sz="3000" dirty="0" smtClean="0"/>
            <a:t>YAĞ</a:t>
          </a:r>
          <a:endParaRPr lang="tr-TR" sz="3000" dirty="0"/>
        </a:p>
      </dgm:t>
    </dgm:pt>
    <dgm:pt modelId="{EC11004D-AD6A-4695-A4D7-D81A2E46F951}" type="parTrans" cxnId="{A596CDBC-4318-456F-9A66-4F6E02DE4FB0}">
      <dgm:prSet/>
      <dgm:spPr/>
      <dgm:t>
        <a:bodyPr/>
        <a:lstStyle/>
        <a:p>
          <a:endParaRPr lang="tr-TR"/>
        </a:p>
      </dgm:t>
    </dgm:pt>
    <dgm:pt modelId="{6B12A20A-4B29-4B24-A7EC-23FA4C8EC618}" type="sibTrans" cxnId="{A596CDBC-4318-456F-9A66-4F6E02DE4FB0}">
      <dgm:prSet/>
      <dgm:spPr/>
      <dgm:t>
        <a:bodyPr/>
        <a:lstStyle/>
        <a:p>
          <a:endParaRPr lang="tr-TR"/>
        </a:p>
      </dgm:t>
    </dgm:pt>
    <dgm:pt modelId="{81FBF62A-C1E1-43A7-B002-E8E506EC2DB4}">
      <dgm:prSet phldrT="[Metin]" custT="1"/>
      <dgm:spPr/>
      <dgm:t>
        <a:bodyPr/>
        <a:lstStyle/>
        <a:p>
          <a:r>
            <a:rPr lang="tr-TR" sz="3000" dirty="0" smtClean="0"/>
            <a:t>VİTAMİNLER</a:t>
          </a:r>
          <a:endParaRPr lang="tr-TR" sz="3000" dirty="0"/>
        </a:p>
      </dgm:t>
    </dgm:pt>
    <dgm:pt modelId="{A86803DA-8D78-48B0-A818-EBF853B4CC6A}" type="parTrans" cxnId="{89BB14C5-6984-4E68-89A5-02AF20DFDF6A}">
      <dgm:prSet/>
      <dgm:spPr/>
      <dgm:t>
        <a:bodyPr/>
        <a:lstStyle/>
        <a:p>
          <a:endParaRPr lang="tr-TR"/>
        </a:p>
      </dgm:t>
    </dgm:pt>
    <dgm:pt modelId="{8586E949-B2FE-4154-8462-28F5581969E7}" type="sibTrans" cxnId="{89BB14C5-6984-4E68-89A5-02AF20DFDF6A}">
      <dgm:prSet/>
      <dgm:spPr/>
      <dgm:t>
        <a:bodyPr/>
        <a:lstStyle/>
        <a:p>
          <a:endParaRPr lang="tr-TR"/>
        </a:p>
      </dgm:t>
    </dgm:pt>
    <dgm:pt modelId="{A0D29618-39E9-436F-A7F4-C562ACDC1CBE}">
      <dgm:prSet phldrT="[Metin]" custT="1"/>
      <dgm:spPr/>
      <dgm:t>
        <a:bodyPr/>
        <a:lstStyle/>
        <a:p>
          <a:r>
            <a:rPr lang="tr-TR" sz="3000" dirty="0" smtClean="0"/>
            <a:t>MİNERALLER</a:t>
          </a:r>
          <a:endParaRPr lang="tr-TR" sz="3000" dirty="0"/>
        </a:p>
      </dgm:t>
    </dgm:pt>
    <dgm:pt modelId="{DF7E4C8E-86EA-405B-BABE-0EADA526C896}" type="parTrans" cxnId="{ECC14675-8350-403E-9812-C0153332C446}">
      <dgm:prSet/>
      <dgm:spPr/>
      <dgm:t>
        <a:bodyPr/>
        <a:lstStyle/>
        <a:p>
          <a:endParaRPr lang="tr-TR"/>
        </a:p>
      </dgm:t>
    </dgm:pt>
    <dgm:pt modelId="{32C2EE64-8B9B-48DC-8F9E-A5BB6171C0CD}" type="sibTrans" cxnId="{ECC14675-8350-403E-9812-C0153332C446}">
      <dgm:prSet/>
      <dgm:spPr/>
      <dgm:t>
        <a:bodyPr/>
        <a:lstStyle/>
        <a:p>
          <a:endParaRPr lang="tr-TR"/>
        </a:p>
      </dgm:t>
    </dgm:pt>
    <dgm:pt modelId="{D32D1E1D-068B-40D1-9424-669651DF72F7}">
      <dgm:prSet phldrT="[Metin]" custT="1"/>
      <dgm:spPr/>
      <dgm:t>
        <a:bodyPr/>
        <a:lstStyle/>
        <a:p>
          <a:r>
            <a:rPr lang="tr-TR" sz="3000" dirty="0" smtClean="0"/>
            <a:t>KARBONHİDRAT</a:t>
          </a:r>
          <a:endParaRPr lang="tr-TR" sz="3000" dirty="0"/>
        </a:p>
      </dgm:t>
    </dgm:pt>
    <dgm:pt modelId="{83F571C2-1081-4BF0-8ABA-B63F6AA321DB}" type="parTrans" cxnId="{C5D88540-3C71-4149-BAF3-ADD2789B15CF}">
      <dgm:prSet/>
      <dgm:spPr/>
      <dgm:t>
        <a:bodyPr/>
        <a:lstStyle/>
        <a:p>
          <a:endParaRPr lang="tr-TR"/>
        </a:p>
      </dgm:t>
    </dgm:pt>
    <dgm:pt modelId="{13A96119-BCF7-4198-8C4B-A6869601325D}" type="sibTrans" cxnId="{C5D88540-3C71-4149-BAF3-ADD2789B15CF}">
      <dgm:prSet/>
      <dgm:spPr/>
      <dgm:t>
        <a:bodyPr/>
        <a:lstStyle/>
        <a:p>
          <a:endParaRPr lang="tr-TR"/>
        </a:p>
      </dgm:t>
    </dgm:pt>
    <dgm:pt modelId="{45050CFD-09E5-4AAD-B509-FA6E0CF682E3}" type="pres">
      <dgm:prSet presAssocID="{E678EC36-0895-49C3-A01E-0FAEB817BD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0816B40-C85D-4C45-8803-1C8E930672C9}" type="pres">
      <dgm:prSet presAssocID="{2DC9DA23-BE06-4A67-90DA-5AE42291194D}" presName="node" presStyleLbl="node1" presStyleIdx="0" presStyleCnt="5" custScaleX="14616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0F937E-D80A-488B-A450-3997FCE4CF13}" type="pres">
      <dgm:prSet presAssocID="{2DC9DA23-BE06-4A67-90DA-5AE42291194D}" presName="spNode" presStyleCnt="0"/>
      <dgm:spPr/>
    </dgm:pt>
    <dgm:pt modelId="{0BB1D051-9F70-4A7D-A64F-374A9B472B51}" type="pres">
      <dgm:prSet presAssocID="{CC799F8F-CDBA-472B-856E-2504E411A29C}" presName="sibTrans" presStyleLbl="sibTrans1D1" presStyleIdx="0" presStyleCnt="5"/>
      <dgm:spPr/>
      <dgm:t>
        <a:bodyPr/>
        <a:lstStyle/>
        <a:p>
          <a:endParaRPr lang="tr-TR"/>
        </a:p>
      </dgm:t>
    </dgm:pt>
    <dgm:pt modelId="{06C97D97-7D3C-4B43-A40A-06FA11FF8CD4}" type="pres">
      <dgm:prSet presAssocID="{3DFBE3F7-4D52-4319-8BBD-733018E62A89}" presName="node" presStyleLbl="node1" presStyleIdx="1" presStyleCnt="5" custScaleX="1754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62F442-3DA4-4BA4-9D88-25D6F467B429}" type="pres">
      <dgm:prSet presAssocID="{3DFBE3F7-4D52-4319-8BBD-733018E62A89}" presName="spNode" presStyleCnt="0"/>
      <dgm:spPr/>
    </dgm:pt>
    <dgm:pt modelId="{B4B33566-E43F-4523-A9CC-935C4FF1B706}" type="pres">
      <dgm:prSet presAssocID="{6B12A20A-4B29-4B24-A7EC-23FA4C8EC618}" presName="sibTrans" presStyleLbl="sibTrans1D1" presStyleIdx="1" presStyleCnt="5"/>
      <dgm:spPr/>
      <dgm:t>
        <a:bodyPr/>
        <a:lstStyle/>
        <a:p>
          <a:endParaRPr lang="tr-TR"/>
        </a:p>
      </dgm:t>
    </dgm:pt>
    <dgm:pt modelId="{95DD1A7A-78FD-47A2-BBC6-7E28A2FDCF8F}" type="pres">
      <dgm:prSet presAssocID="{81FBF62A-C1E1-43A7-B002-E8E506EC2DB4}" presName="node" presStyleLbl="node1" presStyleIdx="2" presStyleCnt="5" custScaleX="1514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FADD79-57A5-4486-9C17-76982E3AC10E}" type="pres">
      <dgm:prSet presAssocID="{81FBF62A-C1E1-43A7-B002-E8E506EC2DB4}" presName="spNode" presStyleCnt="0"/>
      <dgm:spPr/>
    </dgm:pt>
    <dgm:pt modelId="{093245AD-57EF-4978-941C-F181D72BC752}" type="pres">
      <dgm:prSet presAssocID="{8586E949-B2FE-4154-8462-28F5581969E7}" presName="sibTrans" presStyleLbl="sibTrans1D1" presStyleIdx="2" presStyleCnt="5"/>
      <dgm:spPr/>
      <dgm:t>
        <a:bodyPr/>
        <a:lstStyle/>
        <a:p>
          <a:endParaRPr lang="tr-TR"/>
        </a:p>
      </dgm:t>
    </dgm:pt>
    <dgm:pt modelId="{E303F66F-D784-46CB-B8F7-4336CBBA6407}" type="pres">
      <dgm:prSet presAssocID="{A0D29618-39E9-436F-A7F4-C562ACDC1CBE}" presName="node" presStyleLbl="node1" presStyleIdx="3" presStyleCnt="5" custScaleX="1434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8FF039-C00A-4E43-9957-AE1DD1D6D70F}" type="pres">
      <dgm:prSet presAssocID="{A0D29618-39E9-436F-A7F4-C562ACDC1CBE}" presName="spNode" presStyleCnt="0"/>
      <dgm:spPr/>
    </dgm:pt>
    <dgm:pt modelId="{BBA79CFC-30FD-494E-A4CB-332B981DB8D5}" type="pres">
      <dgm:prSet presAssocID="{32C2EE64-8B9B-48DC-8F9E-A5BB6171C0CD}" presName="sibTrans" presStyleLbl="sibTrans1D1" presStyleIdx="3" presStyleCnt="5"/>
      <dgm:spPr/>
      <dgm:t>
        <a:bodyPr/>
        <a:lstStyle/>
        <a:p>
          <a:endParaRPr lang="tr-TR"/>
        </a:p>
      </dgm:t>
    </dgm:pt>
    <dgm:pt modelId="{5639EBEA-C0E1-4C87-87EA-A92AFC2CE28C}" type="pres">
      <dgm:prSet presAssocID="{D32D1E1D-068B-40D1-9424-669651DF72F7}" presName="node" presStyleLbl="node1" presStyleIdx="4" presStyleCnt="5" custScaleX="1800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3FAFFE-9975-4ABD-B860-1B6604D44B5E}" type="pres">
      <dgm:prSet presAssocID="{D32D1E1D-068B-40D1-9424-669651DF72F7}" presName="spNode" presStyleCnt="0"/>
      <dgm:spPr/>
    </dgm:pt>
    <dgm:pt modelId="{FCF534C3-8945-493E-B1C1-C478BD296BE2}" type="pres">
      <dgm:prSet presAssocID="{13A96119-BCF7-4198-8C4B-A6869601325D}" presName="sibTrans" presStyleLbl="sibTrans1D1" presStyleIdx="4" presStyleCnt="5"/>
      <dgm:spPr/>
      <dgm:t>
        <a:bodyPr/>
        <a:lstStyle/>
        <a:p>
          <a:endParaRPr lang="tr-TR"/>
        </a:p>
      </dgm:t>
    </dgm:pt>
  </dgm:ptLst>
  <dgm:cxnLst>
    <dgm:cxn modelId="{52377821-B6AA-46F3-8E30-EC7AB073B434}" type="presOf" srcId="{E678EC36-0895-49C3-A01E-0FAEB817BDBB}" destId="{45050CFD-09E5-4AAD-B509-FA6E0CF682E3}" srcOrd="0" destOrd="0" presId="urn:microsoft.com/office/officeart/2005/8/layout/cycle6"/>
    <dgm:cxn modelId="{A596CDBC-4318-456F-9A66-4F6E02DE4FB0}" srcId="{E678EC36-0895-49C3-A01E-0FAEB817BDBB}" destId="{3DFBE3F7-4D52-4319-8BBD-733018E62A89}" srcOrd="1" destOrd="0" parTransId="{EC11004D-AD6A-4695-A4D7-D81A2E46F951}" sibTransId="{6B12A20A-4B29-4B24-A7EC-23FA4C8EC618}"/>
    <dgm:cxn modelId="{FE978874-4EB1-4DAC-BE33-0333C74C9638}" type="presOf" srcId="{81FBF62A-C1E1-43A7-B002-E8E506EC2DB4}" destId="{95DD1A7A-78FD-47A2-BBC6-7E28A2FDCF8F}" srcOrd="0" destOrd="0" presId="urn:microsoft.com/office/officeart/2005/8/layout/cycle6"/>
    <dgm:cxn modelId="{F956A25A-6BE1-4B51-82BF-DBC900555538}" type="presOf" srcId="{D32D1E1D-068B-40D1-9424-669651DF72F7}" destId="{5639EBEA-C0E1-4C87-87EA-A92AFC2CE28C}" srcOrd="0" destOrd="0" presId="urn:microsoft.com/office/officeart/2005/8/layout/cycle6"/>
    <dgm:cxn modelId="{063C29F6-FC81-4545-A4B4-4F3D769B28AA}" type="presOf" srcId="{6B12A20A-4B29-4B24-A7EC-23FA4C8EC618}" destId="{B4B33566-E43F-4523-A9CC-935C4FF1B706}" srcOrd="0" destOrd="0" presId="urn:microsoft.com/office/officeart/2005/8/layout/cycle6"/>
    <dgm:cxn modelId="{02DF8E17-9D1A-4EFF-AC27-A9C6C9C48A40}" type="presOf" srcId="{2DC9DA23-BE06-4A67-90DA-5AE42291194D}" destId="{A0816B40-C85D-4C45-8803-1C8E930672C9}" srcOrd="0" destOrd="0" presId="urn:microsoft.com/office/officeart/2005/8/layout/cycle6"/>
    <dgm:cxn modelId="{DBA90571-C306-4F24-A7B5-22FA9035A23C}" type="presOf" srcId="{8586E949-B2FE-4154-8462-28F5581969E7}" destId="{093245AD-57EF-4978-941C-F181D72BC752}" srcOrd="0" destOrd="0" presId="urn:microsoft.com/office/officeart/2005/8/layout/cycle6"/>
    <dgm:cxn modelId="{32706703-064F-4B53-8D30-0BB7DEE6AF67}" srcId="{E678EC36-0895-49C3-A01E-0FAEB817BDBB}" destId="{2DC9DA23-BE06-4A67-90DA-5AE42291194D}" srcOrd="0" destOrd="0" parTransId="{71187353-9379-4637-818F-13BA56D0AEF8}" sibTransId="{CC799F8F-CDBA-472B-856E-2504E411A29C}"/>
    <dgm:cxn modelId="{ECC14675-8350-403E-9812-C0153332C446}" srcId="{E678EC36-0895-49C3-A01E-0FAEB817BDBB}" destId="{A0D29618-39E9-436F-A7F4-C562ACDC1CBE}" srcOrd="3" destOrd="0" parTransId="{DF7E4C8E-86EA-405B-BABE-0EADA526C896}" sibTransId="{32C2EE64-8B9B-48DC-8F9E-A5BB6171C0CD}"/>
    <dgm:cxn modelId="{89BB14C5-6984-4E68-89A5-02AF20DFDF6A}" srcId="{E678EC36-0895-49C3-A01E-0FAEB817BDBB}" destId="{81FBF62A-C1E1-43A7-B002-E8E506EC2DB4}" srcOrd="2" destOrd="0" parTransId="{A86803DA-8D78-48B0-A818-EBF853B4CC6A}" sibTransId="{8586E949-B2FE-4154-8462-28F5581969E7}"/>
    <dgm:cxn modelId="{E07DD312-B571-4840-A33B-9129BCC5D672}" type="presOf" srcId="{CC799F8F-CDBA-472B-856E-2504E411A29C}" destId="{0BB1D051-9F70-4A7D-A64F-374A9B472B51}" srcOrd="0" destOrd="0" presId="urn:microsoft.com/office/officeart/2005/8/layout/cycle6"/>
    <dgm:cxn modelId="{9331757E-235D-4B6D-AA78-E8758E649CF9}" type="presOf" srcId="{A0D29618-39E9-436F-A7F4-C562ACDC1CBE}" destId="{E303F66F-D784-46CB-B8F7-4336CBBA6407}" srcOrd="0" destOrd="0" presId="urn:microsoft.com/office/officeart/2005/8/layout/cycle6"/>
    <dgm:cxn modelId="{C5D88540-3C71-4149-BAF3-ADD2789B15CF}" srcId="{E678EC36-0895-49C3-A01E-0FAEB817BDBB}" destId="{D32D1E1D-068B-40D1-9424-669651DF72F7}" srcOrd="4" destOrd="0" parTransId="{83F571C2-1081-4BF0-8ABA-B63F6AA321DB}" sibTransId="{13A96119-BCF7-4198-8C4B-A6869601325D}"/>
    <dgm:cxn modelId="{480123F7-E9BA-46AD-9CB3-F6EE15F3CDA6}" type="presOf" srcId="{3DFBE3F7-4D52-4319-8BBD-733018E62A89}" destId="{06C97D97-7D3C-4B43-A40A-06FA11FF8CD4}" srcOrd="0" destOrd="0" presId="urn:microsoft.com/office/officeart/2005/8/layout/cycle6"/>
    <dgm:cxn modelId="{B692C48C-B153-4BBA-B891-235F9F0BDF4B}" type="presOf" srcId="{32C2EE64-8B9B-48DC-8F9E-A5BB6171C0CD}" destId="{BBA79CFC-30FD-494E-A4CB-332B981DB8D5}" srcOrd="0" destOrd="0" presId="urn:microsoft.com/office/officeart/2005/8/layout/cycle6"/>
    <dgm:cxn modelId="{E2C63F15-E940-4529-8EC7-BD02D9AC227C}" type="presOf" srcId="{13A96119-BCF7-4198-8C4B-A6869601325D}" destId="{FCF534C3-8945-493E-B1C1-C478BD296BE2}" srcOrd="0" destOrd="0" presId="urn:microsoft.com/office/officeart/2005/8/layout/cycle6"/>
    <dgm:cxn modelId="{BF7D30BA-1A65-4836-86F8-106C7146DF92}" type="presParOf" srcId="{45050CFD-09E5-4AAD-B509-FA6E0CF682E3}" destId="{A0816B40-C85D-4C45-8803-1C8E930672C9}" srcOrd="0" destOrd="0" presId="urn:microsoft.com/office/officeart/2005/8/layout/cycle6"/>
    <dgm:cxn modelId="{BC38A4F7-9F21-4C52-9C78-FEC532EF91ED}" type="presParOf" srcId="{45050CFD-09E5-4AAD-B509-FA6E0CF682E3}" destId="{780F937E-D80A-488B-A450-3997FCE4CF13}" srcOrd="1" destOrd="0" presId="urn:microsoft.com/office/officeart/2005/8/layout/cycle6"/>
    <dgm:cxn modelId="{0E7E7830-0C11-4F37-A4AE-A83225924B28}" type="presParOf" srcId="{45050CFD-09E5-4AAD-B509-FA6E0CF682E3}" destId="{0BB1D051-9F70-4A7D-A64F-374A9B472B51}" srcOrd="2" destOrd="0" presId="urn:microsoft.com/office/officeart/2005/8/layout/cycle6"/>
    <dgm:cxn modelId="{C53E4319-51DF-4C76-854D-D2B19214C9EF}" type="presParOf" srcId="{45050CFD-09E5-4AAD-B509-FA6E0CF682E3}" destId="{06C97D97-7D3C-4B43-A40A-06FA11FF8CD4}" srcOrd="3" destOrd="0" presId="urn:microsoft.com/office/officeart/2005/8/layout/cycle6"/>
    <dgm:cxn modelId="{ECA98FC5-9111-487C-A010-847893252092}" type="presParOf" srcId="{45050CFD-09E5-4AAD-B509-FA6E0CF682E3}" destId="{1662F442-3DA4-4BA4-9D88-25D6F467B429}" srcOrd="4" destOrd="0" presId="urn:microsoft.com/office/officeart/2005/8/layout/cycle6"/>
    <dgm:cxn modelId="{D149E93A-3FBB-490E-8582-8BC9C1CA5751}" type="presParOf" srcId="{45050CFD-09E5-4AAD-B509-FA6E0CF682E3}" destId="{B4B33566-E43F-4523-A9CC-935C4FF1B706}" srcOrd="5" destOrd="0" presId="urn:microsoft.com/office/officeart/2005/8/layout/cycle6"/>
    <dgm:cxn modelId="{1D6098F5-6909-4D77-8D24-3550AB9AAF14}" type="presParOf" srcId="{45050CFD-09E5-4AAD-B509-FA6E0CF682E3}" destId="{95DD1A7A-78FD-47A2-BBC6-7E28A2FDCF8F}" srcOrd="6" destOrd="0" presId="urn:microsoft.com/office/officeart/2005/8/layout/cycle6"/>
    <dgm:cxn modelId="{FF47B1E3-6DF3-4B3D-9A27-89AB424F8B69}" type="presParOf" srcId="{45050CFD-09E5-4AAD-B509-FA6E0CF682E3}" destId="{23FADD79-57A5-4486-9C17-76982E3AC10E}" srcOrd="7" destOrd="0" presId="urn:microsoft.com/office/officeart/2005/8/layout/cycle6"/>
    <dgm:cxn modelId="{0B00FDD4-951E-427A-84B0-4CBC95B5C548}" type="presParOf" srcId="{45050CFD-09E5-4AAD-B509-FA6E0CF682E3}" destId="{093245AD-57EF-4978-941C-F181D72BC752}" srcOrd="8" destOrd="0" presId="urn:microsoft.com/office/officeart/2005/8/layout/cycle6"/>
    <dgm:cxn modelId="{2AD88A9E-F90C-4A21-82B6-97EC8326E33A}" type="presParOf" srcId="{45050CFD-09E5-4AAD-B509-FA6E0CF682E3}" destId="{E303F66F-D784-46CB-B8F7-4336CBBA6407}" srcOrd="9" destOrd="0" presId="urn:microsoft.com/office/officeart/2005/8/layout/cycle6"/>
    <dgm:cxn modelId="{27D6D399-766F-4422-81E5-E988FC745CE0}" type="presParOf" srcId="{45050CFD-09E5-4AAD-B509-FA6E0CF682E3}" destId="{D98FF039-C00A-4E43-9957-AE1DD1D6D70F}" srcOrd="10" destOrd="0" presId="urn:microsoft.com/office/officeart/2005/8/layout/cycle6"/>
    <dgm:cxn modelId="{5AD70273-61E9-4725-A28F-7F516D89A7D1}" type="presParOf" srcId="{45050CFD-09E5-4AAD-B509-FA6E0CF682E3}" destId="{BBA79CFC-30FD-494E-A4CB-332B981DB8D5}" srcOrd="11" destOrd="0" presId="urn:microsoft.com/office/officeart/2005/8/layout/cycle6"/>
    <dgm:cxn modelId="{17BC9FB5-7A57-434D-8648-31E3ADFF038E}" type="presParOf" srcId="{45050CFD-09E5-4AAD-B509-FA6E0CF682E3}" destId="{5639EBEA-C0E1-4C87-87EA-A92AFC2CE28C}" srcOrd="12" destOrd="0" presId="urn:microsoft.com/office/officeart/2005/8/layout/cycle6"/>
    <dgm:cxn modelId="{1330DF4B-9813-4932-BB10-7FE4DC67F03E}" type="presParOf" srcId="{45050CFD-09E5-4AAD-B509-FA6E0CF682E3}" destId="{3A3FAFFE-9975-4ABD-B860-1B6604D44B5E}" srcOrd="13" destOrd="0" presId="urn:microsoft.com/office/officeart/2005/8/layout/cycle6"/>
    <dgm:cxn modelId="{1D543D35-ADC4-47AF-A0ED-06CBABEA1D98}" type="presParOf" srcId="{45050CFD-09E5-4AAD-B509-FA6E0CF682E3}" destId="{FCF534C3-8945-493E-B1C1-C478BD296BE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37C7A8-4DA8-4BBA-A513-911C2D71DCB8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648C7E63-8706-4A31-9DA2-42F74F752A39}">
      <dgm:prSet phldrT="[Metin]"/>
      <dgm:spPr/>
      <dgm:t>
        <a:bodyPr/>
        <a:lstStyle/>
        <a:p>
          <a:r>
            <a:rPr lang="tr-TR" dirty="0" err="1" smtClean="0"/>
            <a:t>Monosakkaritler</a:t>
          </a:r>
          <a:endParaRPr lang="tr-TR" dirty="0"/>
        </a:p>
      </dgm:t>
    </dgm:pt>
    <dgm:pt modelId="{E4D3B3B0-A59D-449E-87EE-80F33BBD0B0A}" type="parTrans" cxnId="{9E8C0629-8F81-4F63-A05C-AD6AF16CD167}">
      <dgm:prSet/>
      <dgm:spPr/>
      <dgm:t>
        <a:bodyPr/>
        <a:lstStyle/>
        <a:p>
          <a:endParaRPr lang="tr-TR"/>
        </a:p>
      </dgm:t>
    </dgm:pt>
    <dgm:pt modelId="{2BFA65E9-0BAC-4996-B245-6BD924DA1A05}" type="sibTrans" cxnId="{9E8C0629-8F81-4F63-A05C-AD6AF16CD167}">
      <dgm:prSet/>
      <dgm:spPr/>
      <dgm:t>
        <a:bodyPr/>
        <a:lstStyle/>
        <a:p>
          <a:endParaRPr lang="tr-TR"/>
        </a:p>
      </dgm:t>
    </dgm:pt>
    <dgm:pt modelId="{BA4B6B66-28D4-4C9F-9A91-2AF473CC4FB0}">
      <dgm:prSet phldrT="[Metin]" custT="1"/>
      <dgm:spPr/>
      <dgm:t>
        <a:bodyPr/>
        <a:lstStyle/>
        <a:p>
          <a:r>
            <a:rPr lang="tr-TR" sz="2400" dirty="0" smtClean="0"/>
            <a:t>Glikoz (Üzüm şekeri) </a:t>
          </a:r>
          <a:endParaRPr lang="tr-TR" sz="2400" dirty="0"/>
        </a:p>
      </dgm:t>
    </dgm:pt>
    <dgm:pt modelId="{E6C92988-076D-496C-8216-420DC8CDE67F}" type="parTrans" cxnId="{42786214-9FEB-47B8-AB26-F1129EDB35BA}">
      <dgm:prSet/>
      <dgm:spPr/>
      <dgm:t>
        <a:bodyPr/>
        <a:lstStyle/>
        <a:p>
          <a:endParaRPr lang="tr-TR"/>
        </a:p>
      </dgm:t>
    </dgm:pt>
    <dgm:pt modelId="{B6B78943-5F8A-4C17-81E4-8A1900A26358}" type="sibTrans" cxnId="{42786214-9FEB-47B8-AB26-F1129EDB35BA}">
      <dgm:prSet/>
      <dgm:spPr/>
      <dgm:t>
        <a:bodyPr/>
        <a:lstStyle/>
        <a:p>
          <a:endParaRPr lang="tr-TR"/>
        </a:p>
      </dgm:t>
    </dgm:pt>
    <dgm:pt modelId="{37678CAF-0344-4E5E-901B-AA6235FECD53}">
      <dgm:prSet phldrT="[Metin]" custT="1"/>
      <dgm:spPr/>
      <dgm:t>
        <a:bodyPr/>
        <a:lstStyle/>
        <a:p>
          <a:r>
            <a:rPr lang="tr-TR" sz="2400" dirty="0" err="1" smtClean="0"/>
            <a:t>Fruktoz</a:t>
          </a:r>
          <a:r>
            <a:rPr lang="tr-TR" sz="2400" dirty="0" smtClean="0"/>
            <a:t> (Meyve şekeri) gibi basit şekerler</a:t>
          </a:r>
          <a:endParaRPr lang="tr-TR" sz="2400" dirty="0"/>
        </a:p>
      </dgm:t>
    </dgm:pt>
    <dgm:pt modelId="{3A16EEF0-D77B-4F91-AF0A-74E4B7BC57F2}" type="parTrans" cxnId="{42B4742A-ACD2-4450-BC35-6CD15C89CAFF}">
      <dgm:prSet/>
      <dgm:spPr/>
      <dgm:t>
        <a:bodyPr/>
        <a:lstStyle/>
        <a:p>
          <a:endParaRPr lang="tr-TR"/>
        </a:p>
      </dgm:t>
    </dgm:pt>
    <dgm:pt modelId="{85AF7A98-82CB-44F9-9E7C-BB056CF6E897}" type="sibTrans" cxnId="{42B4742A-ACD2-4450-BC35-6CD15C89CAFF}">
      <dgm:prSet/>
      <dgm:spPr/>
      <dgm:t>
        <a:bodyPr/>
        <a:lstStyle/>
        <a:p>
          <a:endParaRPr lang="tr-TR"/>
        </a:p>
      </dgm:t>
    </dgm:pt>
    <dgm:pt modelId="{52E13BC2-B4B0-418A-9337-16254383A478}">
      <dgm:prSet phldrT="[Metin]"/>
      <dgm:spPr/>
      <dgm:t>
        <a:bodyPr/>
        <a:lstStyle/>
        <a:p>
          <a:r>
            <a:rPr lang="tr-TR" dirty="0" err="1" smtClean="0"/>
            <a:t>Disakkaritler</a:t>
          </a:r>
          <a:r>
            <a:rPr lang="tr-TR" dirty="0" smtClean="0"/>
            <a:t> </a:t>
          </a:r>
          <a:endParaRPr lang="tr-TR" dirty="0"/>
        </a:p>
      </dgm:t>
    </dgm:pt>
    <dgm:pt modelId="{7264D085-3B9A-4917-8A61-29F98D7080F7}" type="parTrans" cxnId="{F0DB2F95-0179-4D2B-BB50-4938D717A442}">
      <dgm:prSet/>
      <dgm:spPr/>
      <dgm:t>
        <a:bodyPr/>
        <a:lstStyle/>
        <a:p>
          <a:endParaRPr lang="tr-TR"/>
        </a:p>
      </dgm:t>
    </dgm:pt>
    <dgm:pt modelId="{94B91161-4E88-4AC7-BF2E-E5F27B02139F}" type="sibTrans" cxnId="{F0DB2F95-0179-4D2B-BB50-4938D717A442}">
      <dgm:prSet/>
      <dgm:spPr/>
      <dgm:t>
        <a:bodyPr/>
        <a:lstStyle/>
        <a:p>
          <a:endParaRPr lang="tr-TR"/>
        </a:p>
      </dgm:t>
    </dgm:pt>
    <dgm:pt modelId="{EC972DC0-1603-41D9-B27F-8026F83FC5BB}">
      <dgm:prSet phldrT="[Metin]" custT="1"/>
      <dgm:spPr/>
      <dgm:t>
        <a:bodyPr/>
        <a:lstStyle/>
        <a:p>
          <a:r>
            <a:rPr lang="tr-TR" sz="2400" dirty="0" err="1" smtClean="0"/>
            <a:t>Sakkaroz</a:t>
          </a:r>
          <a:r>
            <a:rPr lang="tr-TR" sz="2400" dirty="0" smtClean="0"/>
            <a:t> (Çay şekeri) </a:t>
          </a:r>
          <a:endParaRPr lang="tr-TR" sz="2400" dirty="0"/>
        </a:p>
      </dgm:t>
    </dgm:pt>
    <dgm:pt modelId="{18017B60-648D-4D1A-A7F5-E3FB8CD54151}" type="parTrans" cxnId="{31AD1399-0A3B-4779-A7EF-533A07F608DB}">
      <dgm:prSet/>
      <dgm:spPr/>
      <dgm:t>
        <a:bodyPr/>
        <a:lstStyle/>
        <a:p>
          <a:endParaRPr lang="tr-TR"/>
        </a:p>
      </dgm:t>
    </dgm:pt>
    <dgm:pt modelId="{F98D3B84-9DE3-490B-912C-0FD52A07FC55}" type="sibTrans" cxnId="{31AD1399-0A3B-4779-A7EF-533A07F608DB}">
      <dgm:prSet/>
      <dgm:spPr/>
      <dgm:t>
        <a:bodyPr/>
        <a:lstStyle/>
        <a:p>
          <a:endParaRPr lang="tr-TR"/>
        </a:p>
      </dgm:t>
    </dgm:pt>
    <dgm:pt modelId="{B2BD8042-7866-494A-9CE0-FA0709CB3DB8}">
      <dgm:prSet phldrT="[Metin]" custT="1"/>
      <dgm:spPr/>
      <dgm:t>
        <a:bodyPr/>
        <a:lstStyle/>
        <a:p>
          <a:r>
            <a:rPr lang="tr-TR" sz="2400" dirty="0" smtClean="0"/>
            <a:t>Laktoz (Süt şekeri)</a:t>
          </a:r>
          <a:endParaRPr lang="tr-TR" sz="2400" dirty="0"/>
        </a:p>
      </dgm:t>
    </dgm:pt>
    <dgm:pt modelId="{F509901C-1DC0-4680-ACED-058CC23D5342}" type="parTrans" cxnId="{2E6417EC-DBCD-4D10-B1BF-A395ED206926}">
      <dgm:prSet/>
      <dgm:spPr/>
      <dgm:t>
        <a:bodyPr/>
        <a:lstStyle/>
        <a:p>
          <a:endParaRPr lang="tr-TR"/>
        </a:p>
      </dgm:t>
    </dgm:pt>
    <dgm:pt modelId="{D5AE9F3C-0870-422B-8EF6-7C8F534FC4C3}" type="sibTrans" cxnId="{2E6417EC-DBCD-4D10-B1BF-A395ED206926}">
      <dgm:prSet/>
      <dgm:spPr/>
      <dgm:t>
        <a:bodyPr/>
        <a:lstStyle/>
        <a:p>
          <a:endParaRPr lang="tr-TR"/>
        </a:p>
      </dgm:t>
    </dgm:pt>
    <dgm:pt modelId="{A9891A24-4607-492F-980B-B9E59DA6A2CD}">
      <dgm:prSet phldrT="[Metin]"/>
      <dgm:spPr/>
      <dgm:t>
        <a:bodyPr/>
        <a:lstStyle/>
        <a:p>
          <a:r>
            <a:rPr lang="tr-TR" dirty="0" err="1" smtClean="0"/>
            <a:t>Polisakkaritler</a:t>
          </a:r>
          <a:r>
            <a:rPr lang="tr-TR" dirty="0" smtClean="0"/>
            <a:t> </a:t>
          </a:r>
          <a:endParaRPr lang="tr-TR" dirty="0"/>
        </a:p>
      </dgm:t>
    </dgm:pt>
    <dgm:pt modelId="{80DD191D-D872-4128-96D6-48C4FE3A4E20}" type="parTrans" cxnId="{389C9E6F-EC85-494E-807A-7E7215F3451A}">
      <dgm:prSet/>
      <dgm:spPr/>
      <dgm:t>
        <a:bodyPr/>
        <a:lstStyle/>
        <a:p>
          <a:endParaRPr lang="tr-TR"/>
        </a:p>
      </dgm:t>
    </dgm:pt>
    <dgm:pt modelId="{C8C78779-D1DA-4CE3-BE67-8524A35B2B0D}" type="sibTrans" cxnId="{389C9E6F-EC85-494E-807A-7E7215F3451A}">
      <dgm:prSet/>
      <dgm:spPr/>
      <dgm:t>
        <a:bodyPr/>
        <a:lstStyle/>
        <a:p>
          <a:endParaRPr lang="tr-TR"/>
        </a:p>
      </dgm:t>
    </dgm:pt>
    <dgm:pt modelId="{0857A78F-01C9-40F0-9488-3B2389C23FB4}">
      <dgm:prSet phldrT="[Metin]"/>
      <dgm:spPr/>
      <dgm:t>
        <a:bodyPr/>
        <a:lstStyle/>
        <a:p>
          <a:r>
            <a:rPr lang="tr-TR" dirty="0" smtClean="0"/>
            <a:t>Nişasta (Bitkilerde depo karbonhidratlar)</a:t>
          </a:r>
          <a:endParaRPr lang="tr-TR" dirty="0"/>
        </a:p>
      </dgm:t>
    </dgm:pt>
    <dgm:pt modelId="{DD1346FF-594E-4FBE-BED3-1EB3BCE017ED}" type="parTrans" cxnId="{9B3A09C8-B6CC-4ABC-A2E9-D7BF31F26EE2}">
      <dgm:prSet/>
      <dgm:spPr/>
      <dgm:t>
        <a:bodyPr/>
        <a:lstStyle/>
        <a:p>
          <a:endParaRPr lang="tr-TR"/>
        </a:p>
      </dgm:t>
    </dgm:pt>
    <dgm:pt modelId="{B1B06C13-3D36-42FB-922A-71A75B0F9477}" type="sibTrans" cxnId="{9B3A09C8-B6CC-4ABC-A2E9-D7BF31F26EE2}">
      <dgm:prSet/>
      <dgm:spPr/>
      <dgm:t>
        <a:bodyPr/>
        <a:lstStyle/>
        <a:p>
          <a:endParaRPr lang="tr-TR"/>
        </a:p>
      </dgm:t>
    </dgm:pt>
    <dgm:pt modelId="{EEAF3624-FC99-4861-8698-89AB9BE6E8C2}">
      <dgm:prSet phldrT="[Metin]"/>
      <dgm:spPr/>
      <dgm:t>
        <a:bodyPr/>
        <a:lstStyle/>
        <a:p>
          <a:r>
            <a:rPr lang="tr-TR" dirty="0" smtClean="0"/>
            <a:t>Selüloz (Posa)</a:t>
          </a:r>
          <a:endParaRPr lang="tr-TR" dirty="0"/>
        </a:p>
      </dgm:t>
    </dgm:pt>
    <dgm:pt modelId="{80B81384-5C78-4AF5-B67D-694A2DA86936}" type="parTrans" cxnId="{791B15E6-C09E-44D5-8E98-F1FB1D39BAB9}">
      <dgm:prSet/>
      <dgm:spPr/>
      <dgm:t>
        <a:bodyPr/>
        <a:lstStyle/>
        <a:p>
          <a:endParaRPr lang="tr-TR"/>
        </a:p>
      </dgm:t>
    </dgm:pt>
    <dgm:pt modelId="{824A9652-7378-4341-9CC7-586611D889E2}" type="sibTrans" cxnId="{791B15E6-C09E-44D5-8E98-F1FB1D39BAB9}">
      <dgm:prSet/>
      <dgm:spPr/>
      <dgm:t>
        <a:bodyPr/>
        <a:lstStyle/>
        <a:p>
          <a:endParaRPr lang="tr-TR"/>
        </a:p>
      </dgm:t>
    </dgm:pt>
    <dgm:pt modelId="{B6E4AA2A-BF71-49E6-AA11-E1930BFAD8B8}">
      <dgm:prSet phldrT="[Metin]"/>
      <dgm:spPr/>
      <dgm:t>
        <a:bodyPr/>
        <a:lstStyle/>
        <a:p>
          <a:r>
            <a:rPr lang="tr-TR" dirty="0" smtClean="0"/>
            <a:t>Glikojen (Kas ve karaciğerdeki depo </a:t>
          </a:r>
          <a:r>
            <a:rPr lang="tr-TR" dirty="0" err="1" smtClean="0"/>
            <a:t>kabonhidratlar</a:t>
          </a:r>
          <a:r>
            <a:rPr lang="tr-TR" dirty="0" smtClean="0"/>
            <a:t>)</a:t>
          </a:r>
          <a:endParaRPr lang="tr-TR" dirty="0"/>
        </a:p>
      </dgm:t>
    </dgm:pt>
    <dgm:pt modelId="{C60AE0FC-4572-486E-A786-5D801730F372}" type="parTrans" cxnId="{9AA10B2C-4653-4A12-9C38-146EB04644EE}">
      <dgm:prSet/>
      <dgm:spPr/>
      <dgm:t>
        <a:bodyPr/>
        <a:lstStyle/>
        <a:p>
          <a:endParaRPr lang="tr-TR"/>
        </a:p>
      </dgm:t>
    </dgm:pt>
    <dgm:pt modelId="{59152AE9-6BC4-41BD-A89F-04F67FC2DF21}" type="sibTrans" cxnId="{9AA10B2C-4653-4A12-9C38-146EB04644EE}">
      <dgm:prSet/>
      <dgm:spPr/>
      <dgm:t>
        <a:bodyPr/>
        <a:lstStyle/>
        <a:p>
          <a:endParaRPr lang="tr-TR"/>
        </a:p>
      </dgm:t>
    </dgm:pt>
    <dgm:pt modelId="{E1F347B7-B6B5-495E-A08C-6060F68CA8FC}" type="pres">
      <dgm:prSet presAssocID="{E337C7A8-4DA8-4BBA-A513-911C2D71DC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531992B-B699-4F1B-BEF0-801DE37354F4}" type="pres">
      <dgm:prSet presAssocID="{648C7E63-8706-4A31-9DA2-42F74F752A39}" presName="linNode" presStyleCnt="0"/>
      <dgm:spPr/>
    </dgm:pt>
    <dgm:pt modelId="{2DFF03E2-7170-44BE-B7C4-B30D88160004}" type="pres">
      <dgm:prSet presAssocID="{648C7E63-8706-4A31-9DA2-42F74F752A3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DE7BED-5BDE-4723-B434-8EC5B789DB41}" type="pres">
      <dgm:prSet presAssocID="{648C7E63-8706-4A31-9DA2-42F74F752A3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2D8953-DF65-4AD0-911C-D1C32C1B7DB1}" type="pres">
      <dgm:prSet presAssocID="{2BFA65E9-0BAC-4996-B245-6BD924DA1A05}" presName="sp" presStyleCnt="0"/>
      <dgm:spPr/>
    </dgm:pt>
    <dgm:pt modelId="{FA7B23F7-4BFC-45A8-A2C1-284D0AD4D89C}" type="pres">
      <dgm:prSet presAssocID="{52E13BC2-B4B0-418A-9337-16254383A478}" presName="linNode" presStyleCnt="0"/>
      <dgm:spPr/>
    </dgm:pt>
    <dgm:pt modelId="{A9E1E15C-9DDD-4E02-87FB-C8B6EE66B39B}" type="pres">
      <dgm:prSet presAssocID="{52E13BC2-B4B0-418A-9337-16254383A47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7AC2F1-3BAB-4461-91CE-C6B6036804D9}" type="pres">
      <dgm:prSet presAssocID="{52E13BC2-B4B0-418A-9337-16254383A47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FE602F-5ACC-4108-BD41-AED341C0946C}" type="pres">
      <dgm:prSet presAssocID="{94B91161-4E88-4AC7-BF2E-E5F27B02139F}" presName="sp" presStyleCnt="0"/>
      <dgm:spPr/>
    </dgm:pt>
    <dgm:pt modelId="{1DEFC344-DE78-4D05-A801-22169516AB31}" type="pres">
      <dgm:prSet presAssocID="{A9891A24-4607-492F-980B-B9E59DA6A2CD}" presName="linNode" presStyleCnt="0"/>
      <dgm:spPr/>
    </dgm:pt>
    <dgm:pt modelId="{95863B21-64A8-49F4-A552-50884BA0EC0C}" type="pres">
      <dgm:prSet presAssocID="{A9891A24-4607-492F-980B-B9E59DA6A2C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2FE5DA-BE2A-454A-A9D2-DCB0C5308F37}" type="pres">
      <dgm:prSet presAssocID="{A9891A24-4607-492F-980B-B9E59DA6A2C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0DB2F95-0179-4D2B-BB50-4938D717A442}" srcId="{E337C7A8-4DA8-4BBA-A513-911C2D71DCB8}" destId="{52E13BC2-B4B0-418A-9337-16254383A478}" srcOrd="1" destOrd="0" parTransId="{7264D085-3B9A-4917-8A61-29F98D7080F7}" sibTransId="{94B91161-4E88-4AC7-BF2E-E5F27B02139F}"/>
    <dgm:cxn modelId="{1DE5AC85-56EF-4065-B6BC-CC265576B2A2}" type="presOf" srcId="{B6E4AA2A-BF71-49E6-AA11-E1930BFAD8B8}" destId="{EA2FE5DA-BE2A-454A-A9D2-DCB0C5308F37}" srcOrd="0" destOrd="2" presId="urn:microsoft.com/office/officeart/2005/8/layout/vList5"/>
    <dgm:cxn modelId="{42B4742A-ACD2-4450-BC35-6CD15C89CAFF}" srcId="{648C7E63-8706-4A31-9DA2-42F74F752A39}" destId="{37678CAF-0344-4E5E-901B-AA6235FECD53}" srcOrd="1" destOrd="0" parTransId="{3A16EEF0-D77B-4F91-AF0A-74E4B7BC57F2}" sibTransId="{85AF7A98-82CB-44F9-9E7C-BB056CF6E897}"/>
    <dgm:cxn modelId="{2E6417EC-DBCD-4D10-B1BF-A395ED206926}" srcId="{52E13BC2-B4B0-418A-9337-16254383A478}" destId="{B2BD8042-7866-494A-9CE0-FA0709CB3DB8}" srcOrd="1" destOrd="0" parTransId="{F509901C-1DC0-4680-ACED-058CC23D5342}" sibTransId="{D5AE9F3C-0870-422B-8EF6-7C8F534FC4C3}"/>
    <dgm:cxn modelId="{E2D70974-02EB-4344-97E3-0816AE05F781}" type="presOf" srcId="{B2BD8042-7866-494A-9CE0-FA0709CB3DB8}" destId="{3A7AC2F1-3BAB-4461-91CE-C6B6036804D9}" srcOrd="0" destOrd="1" presId="urn:microsoft.com/office/officeart/2005/8/layout/vList5"/>
    <dgm:cxn modelId="{9E8C0629-8F81-4F63-A05C-AD6AF16CD167}" srcId="{E337C7A8-4DA8-4BBA-A513-911C2D71DCB8}" destId="{648C7E63-8706-4A31-9DA2-42F74F752A39}" srcOrd="0" destOrd="0" parTransId="{E4D3B3B0-A59D-449E-87EE-80F33BBD0B0A}" sibTransId="{2BFA65E9-0BAC-4996-B245-6BD924DA1A05}"/>
    <dgm:cxn modelId="{389C9E6F-EC85-494E-807A-7E7215F3451A}" srcId="{E337C7A8-4DA8-4BBA-A513-911C2D71DCB8}" destId="{A9891A24-4607-492F-980B-B9E59DA6A2CD}" srcOrd="2" destOrd="0" parTransId="{80DD191D-D872-4128-96D6-48C4FE3A4E20}" sibTransId="{C8C78779-D1DA-4CE3-BE67-8524A35B2B0D}"/>
    <dgm:cxn modelId="{791B15E6-C09E-44D5-8E98-F1FB1D39BAB9}" srcId="{A9891A24-4607-492F-980B-B9E59DA6A2CD}" destId="{EEAF3624-FC99-4861-8698-89AB9BE6E8C2}" srcOrd="1" destOrd="0" parTransId="{80B81384-5C78-4AF5-B67D-694A2DA86936}" sibTransId="{824A9652-7378-4341-9CC7-586611D889E2}"/>
    <dgm:cxn modelId="{96FE8904-4F0D-45FF-A148-E98D46C95973}" type="presOf" srcId="{0857A78F-01C9-40F0-9488-3B2389C23FB4}" destId="{EA2FE5DA-BE2A-454A-A9D2-DCB0C5308F37}" srcOrd="0" destOrd="0" presId="urn:microsoft.com/office/officeart/2005/8/layout/vList5"/>
    <dgm:cxn modelId="{6F4EE0B8-C7E5-4907-8D36-A4076505F7FD}" type="presOf" srcId="{648C7E63-8706-4A31-9DA2-42F74F752A39}" destId="{2DFF03E2-7170-44BE-B7C4-B30D88160004}" srcOrd="0" destOrd="0" presId="urn:microsoft.com/office/officeart/2005/8/layout/vList5"/>
    <dgm:cxn modelId="{66383C5D-A239-4D92-ADD6-F556992DF944}" type="presOf" srcId="{52E13BC2-B4B0-418A-9337-16254383A478}" destId="{A9E1E15C-9DDD-4E02-87FB-C8B6EE66B39B}" srcOrd="0" destOrd="0" presId="urn:microsoft.com/office/officeart/2005/8/layout/vList5"/>
    <dgm:cxn modelId="{26A5734A-D96F-4EDB-B911-19FC12BB316C}" type="presOf" srcId="{37678CAF-0344-4E5E-901B-AA6235FECD53}" destId="{87DE7BED-5BDE-4723-B434-8EC5B789DB41}" srcOrd="0" destOrd="1" presId="urn:microsoft.com/office/officeart/2005/8/layout/vList5"/>
    <dgm:cxn modelId="{31AD1399-0A3B-4779-A7EF-533A07F608DB}" srcId="{52E13BC2-B4B0-418A-9337-16254383A478}" destId="{EC972DC0-1603-41D9-B27F-8026F83FC5BB}" srcOrd="0" destOrd="0" parTransId="{18017B60-648D-4D1A-A7F5-E3FB8CD54151}" sibTransId="{F98D3B84-9DE3-490B-912C-0FD52A07FC55}"/>
    <dgm:cxn modelId="{D280D4C9-BC11-4249-B474-5C494C527283}" type="presOf" srcId="{BA4B6B66-28D4-4C9F-9A91-2AF473CC4FB0}" destId="{87DE7BED-5BDE-4723-B434-8EC5B789DB41}" srcOrd="0" destOrd="0" presId="urn:microsoft.com/office/officeart/2005/8/layout/vList5"/>
    <dgm:cxn modelId="{6F4A5AC8-65D2-49B9-94AA-A9B523C6F327}" type="presOf" srcId="{A9891A24-4607-492F-980B-B9E59DA6A2CD}" destId="{95863B21-64A8-49F4-A552-50884BA0EC0C}" srcOrd="0" destOrd="0" presId="urn:microsoft.com/office/officeart/2005/8/layout/vList5"/>
    <dgm:cxn modelId="{BCCEFA87-F802-45FD-9407-808D1120A0FD}" type="presOf" srcId="{E337C7A8-4DA8-4BBA-A513-911C2D71DCB8}" destId="{E1F347B7-B6B5-495E-A08C-6060F68CA8FC}" srcOrd="0" destOrd="0" presId="urn:microsoft.com/office/officeart/2005/8/layout/vList5"/>
    <dgm:cxn modelId="{9B3A09C8-B6CC-4ABC-A2E9-D7BF31F26EE2}" srcId="{A9891A24-4607-492F-980B-B9E59DA6A2CD}" destId="{0857A78F-01C9-40F0-9488-3B2389C23FB4}" srcOrd="0" destOrd="0" parTransId="{DD1346FF-594E-4FBE-BED3-1EB3BCE017ED}" sibTransId="{B1B06C13-3D36-42FB-922A-71A75B0F9477}"/>
    <dgm:cxn modelId="{42786214-9FEB-47B8-AB26-F1129EDB35BA}" srcId="{648C7E63-8706-4A31-9DA2-42F74F752A39}" destId="{BA4B6B66-28D4-4C9F-9A91-2AF473CC4FB0}" srcOrd="0" destOrd="0" parTransId="{E6C92988-076D-496C-8216-420DC8CDE67F}" sibTransId="{B6B78943-5F8A-4C17-81E4-8A1900A26358}"/>
    <dgm:cxn modelId="{9AA10B2C-4653-4A12-9C38-146EB04644EE}" srcId="{A9891A24-4607-492F-980B-B9E59DA6A2CD}" destId="{B6E4AA2A-BF71-49E6-AA11-E1930BFAD8B8}" srcOrd="2" destOrd="0" parTransId="{C60AE0FC-4572-486E-A786-5D801730F372}" sibTransId="{59152AE9-6BC4-41BD-A89F-04F67FC2DF21}"/>
    <dgm:cxn modelId="{CCFBF6AA-3924-43D2-AD95-DD95A4FF7CD4}" type="presOf" srcId="{EC972DC0-1603-41D9-B27F-8026F83FC5BB}" destId="{3A7AC2F1-3BAB-4461-91CE-C6B6036804D9}" srcOrd="0" destOrd="0" presId="urn:microsoft.com/office/officeart/2005/8/layout/vList5"/>
    <dgm:cxn modelId="{0FD22072-3671-4855-AC06-99D15DBA45BE}" type="presOf" srcId="{EEAF3624-FC99-4861-8698-89AB9BE6E8C2}" destId="{EA2FE5DA-BE2A-454A-A9D2-DCB0C5308F37}" srcOrd="0" destOrd="1" presId="urn:microsoft.com/office/officeart/2005/8/layout/vList5"/>
    <dgm:cxn modelId="{3A964316-07C7-4225-A715-69C1A5D83DDC}" type="presParOf" srcId="{E1F347B7-B6B5-495E-A08C-6060F68CA8FC}" destId="{3531992B-B699-4F1B-BEF0-801DE37354F4}" srcOrd="0" destOrd="0" presId="urn:microsoft.com/office/officeart/2005/8/layout/vList5"/>
    <dgm:cxn modelId="{05541DBF-1CDC-40C3-A0DD-2ABB6FCA1341}" type="presParOf" srcId="{3531992B-B699-4F1B-BEF0-801DE37354F4}" destId="{2DFF03E2-7170-44BE-B7C4-B30D88160004}" srcOrd="0" destOrd="0" presId="urn:microsoft.com/office/officeart/2005/8/layout/vList5"/>
    <dgm:cxn modelId="{09CFA7FD-2CF1-41A8-908A-D9883DF9CD0B}" type="presParOf" srcId="{3531992B-B699-4F1B-BEF0-801DE37354F4}" destId="{87DE7BED-5BDE-4723-B434-8EC5B789DB41}" srcOrd="1" destOrd="0" presId="urn:microsoft.com/office/officeart/2005/8/layout/vList5"/>
    <dgm:cxn modelId="{F8956442-F8E7-456B-99EB-86773F9B4A02}" type="presParOf" srcId="{E1F347B7-B6B5-495E-A08C-6060F68CA8FC}" destId="{C82D8953-DF65-4AD0-911C-D1C32C1B7DB1}" srcOrd="1" destOrd="0" presId="urn:microsoft.com/office/officeart/2005/8/layout/vList5"/>
    <dgm:cxn modelId="{6108A39A-0513-4269-A182-B64E9607523E}" type="presParOf" srcId="{E1F347B7-B6B5-495E-A08C-6060F68CA8FC}" destId="{FA7B23F7-4BFC-45A8-A2C1-284D0AD4D89C}" srcOrd="2" destOrd="0" presId="urn:microsoft.com/office/officeart/2005/8/layout/vList5"/>
    <dgm:cxn modelId="{9B4DCFF7-A06D-49D4-BDF2-553C39B2F9E4}" type="presParOf" srcId="{FA7B23F7-4BFC-45A8-A2C1-284D0AD4D89C}" destId="{A9E1E15C-9DDD-4E02-87FB-C8B6EE66B39B}" srcOrd="0" destOrd="0" presId="urn:microsoft.com/office/officeart/2005/8/layout/vList5"/>
    <dgm:cxn modelId="{6ED047DE-CD92-4DFE-A85B-AD31B397DAFB}" type="presParOf" srcId="{FA7B23F7-4BFC-45A8-A2C1-284D0AD4D89C}" destId="{3A7AC2F1-3BAB-4461-91CE-C6B6036804D9}" srcOrd="1" destOrd="0" presId="urn:microsoft.com/office/officeart/2005/8/layout/vList5"/>
    <dgm:cxn modelId="{43726954-C15D-4B77-BAB4-D2B83F0529E6}" type="presParOf" srcId="{E1F347B7-B6B5-495E-A08C-6060F68CA8FC}" destId="{B3FE602F-5ACC-4108-BD41-AED341C0946C}" srcOrd="3" destOrd="0" presId="urn:microsoft.com/office/officeart/2005/8/layout/vList5"/>
    <dgm:cxn modelId="{C3A48F48-C3F9-4C86-B955-B9692D89267B}" type="presParOf" srcId="{E1F347B7-B6B5-495E-A08C-6060F68CA8FC}" destId="{1DEFC344-DE78-4D05-A801-22169516AB31}" srcOrd="4" destOrd="0" presId="urn:microsoft.com/office/officeart/2005/8/layout/vList5"/>
    <dgm:cxn modelId="{8E2FBDE4-E54B-4427-8F36-48EF973A0FF3}" type="presParOf" srcId="{1DEFC344-DE78-4D05-A801-22169516AB31}" destId="{95863B21-64A8-49F4-A552-50884BA0EC0C}" srcOrd="0" destOrd="0" presId="urn:microsoft.com/office/officeart/2005/8/layout/vList5"/>
    <dgm:cxn modelId="{B3F6D0DC-F4A3-477C-B9F4-B2D742FDB61F}" type="presParOf" srcId="{1DEFC344-DE78-4D05-A801-22169516AB31}" destId="{EA2FE5DA-BE2A-454A-A9D2-DCB0C5308F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78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811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664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80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19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260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56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14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749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838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2FB5B-6B45-4982-9B0C-C77438855CDF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5A48D-7AC7-41DB-B0C2-B29DFF686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63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539" y="104501"/>
            <a:ext cx="4805746" cy="480574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06284" y="4572001"/>
            <a:ext cx="9757955" cy="1559624"/>
          </a:xfrm>
        </p:spPr>
        <p:txBody>
          <a:bodyPr>
            <a:noAutofit/>
          </a:bodyPr>
          <a:lstStyle/>
          <a:p>
            <a:r>
              <a:rPr lang="tr-TR" sz="4000" dirty="0" smtClean="0"/>
              <a:t>Spor ve Sağlık</a:t>
            </a:r>
            <a:br>
              <a:rPr lang="tr-TR" sz="4000" dirty="0" smtClean="0"/>
            </a:br>
            <a:r>
              <a:rPr lang="tr-TR" sz="4000" dirty="0" smtClean="0"/>
              <a:t>Sağlıklı Beslenme </a:t>
            </a:r>
            <a:r>
              <a:rPr lang="tr-TR" sz="4000" dirty="0" smtClean="0"/>
              <a:t>I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2000" dirty="0" smtClean="0"/>
              <a:t>Dr. Burcu ERTAŞ DÖLEK</a:t>
            </a:r>
          </a:p>
        </p:txBody>
      </p:sp>
    </p:spTree>
    <p:extLst>
      <p:ext uri="{BB962C8B-B14F-4D97-AF65-F5344CB8AC3E}">
        <p14:creationId xmlns:p14="http://schemas.microsoft.com/office/powerpoint/2010/main" val="31130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Karbonhidratlar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3215640" y="2008505"/>
            <a:ext cx="260604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Çikolata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Meyve suları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Tatlılar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Unlu gıdalar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Mercimek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Patates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Yulaf ezmesi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Peynir hariç süt ürünleri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990600" y="1978025"/>
            <a:ext cx="2606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mtClean="0"/>
              <a:t>Nişasta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mtClean="0"/>
              <a:t>Makarna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mtClean="0"/>
              <a:t>Buğday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mtClean="0"/>
              <a:t>Pirinç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mtClean="0"/>
              <a:t>Nohut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mtClean="0"/>
              <a:t>Kurufasulye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mtClean="0"/>
              <a:t>Şeker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mtClean="0"/>
              <a:t>Bal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mtClean="0"/>
              <a:t>Reçel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mtClean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5974080" y="2056457"/>
            <a:ext cx="2606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Muz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Pancar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Havuç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Kuruyemişler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Portakal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Elma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Bezelye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Şekerli içecekler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9" y="1554479"/>
            <a:ext cx="4407281" cy="512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332" y="1534319"/>
            <a:ext cx="41433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9265920" y="1813560"/>
            <a:ext cx="2407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Ve</a:t>
            </a:r>
          </a:p>
          <a:p>
            <a:r>
              <a:rPr lang="tr-TR" sz="2800" dirty="0" smtClean="0"/>
              <a:t>……</a:t>
            </a:r>
          </a:p>
          <a:p>
            <a:r>
              <a:rPr lang="tr-TR" sz="2800" dirty="0" smtClean="0"/>
              <a:t>….</a:t>
            </a:r>
          </a:p>
          <a:p>
            <a:r>
              <a:rPr lang="tr-TR" sz="2800" dirty="0" smtClean="0"/>
              <a:t>….</a:t>
            </a:r>
          </a:p>
          <a:p>
            <a:r>
              <a:rPr lang="tr-TR" sz="2800" dirty="0" smtClean="0"/>
              <a:t>….</a:t>
            </a:r>
          </a:p>
          <a:p>
            <a:r>
              <a:rPr lang="tr-TR" sz="2800" dirty="0" smtClean="0"/>
              <a:t>….</a:t>
            </a:r>
          </a:p>
          <a:p>
            <a:r>
              <a:rPr lang="tr-TR" sz="2800" dirty="0" smtClean="0"/>
              <a:t>….</a:t>
            </a:r>
          </a:p>
          <a:p>
            <a:r>
              <a:rPr lang="tr-TR" sz="2800" dirty="0" smtClean="0"/>
              <a:t>….</a:t>
            </a:r>
          </a:p>
          <a:p>
            <a:r>
              <a:rPr lang="tr-TR" sz="2800" dirty="0" smtClean="0"/>
              <a:t>….</a:t>
            </a:r>
          </a:p>
          <a:p>
            <a:r>
              <a:rPr lang="tr-TR" sz="28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9041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24" y="4761874"/>
            <a:ext cx="2870100" cy="212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Karbonhidratlar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364364" y="1568283"/>
            <a:ext cx="10069132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Şekerler, Şurup ve Tatlandırıcılar:</a:t>
            </a:r>
            <a:r>
              <a:rPr lang="tr-TR" dirty="0"/>
              <a:t> </a:t>
            </a:r>
            <a:r>
              <a:rPr lang="tr-TR" dirty="0">
                <a:solidFill>
                  <a:srgbClr val="FF0000"/>
                </a:solidFill>
              </a:rPr>
              <a:t>%100 </a:t>
            </a:r>
            <a:r>
              <a:rPr lang="tr-TR" dirty="0" smtClean="0">
                <a:solidFill>
                  <a:srgbClr val="FF0000"/>
                </a:solidFill>
              </a:rPr>
              <a:t>karbonhidrattan </a:t>
            </a:r>
            <a:r>
              <a:rPr lang="tr-TR" dirty="0"/>
              <a:t>oluşur. Bir çay kaşığı şeker ortalama 4 gram karbonhidrat içerir</a:t>
            </a:r>
            <a:r>
              <a:rPr lang="tr-TR" dirty="0" smtClean="0"/>
              <a:t>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tr-TR" b="1" dirty="0"/>
              <a:t>Çikolata: </a:t>
            </a:r>
            <a:r>
              <a:rPr lang="tr-TR" dirty="0"/>
              <a:t>Hacmi ve yapılışına göre değişir. 36 gramlık çikolata 35.5 gram karbonhidrat içerir</a:t>
            </a:r>
            <a:r>
              <a:rPr lang="tr-TR" dirty="0" smtClean="0"/>
              <a:t>. </a:t>
            </a:r>
            <a:r>
              <a:rPr lang="tr-TR" dirty="0" smtClean="0">
                <a:solidFill>
                  <a:srgbClr val="FF0000"/>
                </a:solidFill>
              </a:rPr>
              <a:t>Yaklaşık %90-95</a:t>
            </a:r>
            <a:endParaRPr lang="tr-TR" dirty="0">
              <a:solidFill>
                <a:srgbClr val="FF0000"/>
              </a:solidFill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tr-TR" b="1" dirty="0"/>
              <a:t>Kuru Elma: </a:t>
            </a:r>
            <a:r>
              <a:rPr lang="tr-TR" dirty="0"/>
              <a:t>60 gramlık elmanın 56.1 gramı karbonhidrattır. Bol miktarda karbonhidrat içeren kuru elma, sindirim sistemi için faydalıdır</a:t>
            </a:r>
            <a:r>
              <a:rPr lang="tr-TR" dirty="0" smtClean="0"/>
              <a:t>. </a:t>
            </a:r>
            <a:r>
              <a:rPr lang="tr-TR" dirty="0">
                <a:solidFill>
                  <a:srgbClr val="FF0000"/>
                </a:solidFill>
              </a:rPr>
              <a:t>Yaklaşık %90-95</a:t>
            </a:r>
          </a:p>
          <a:p>
            <a:pPr marL="0" indent="0" fontAlgn="base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2" y="4512205"/>
            <a:ext cx="3733798" cy="212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80" y="4761874"/>
            <a:ext cx="3726444" cy="2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4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Karbonhidratlar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681216" y="6176963"/>
            <a:ext cx="516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i="1" dirty="0" smtClean="0"/>
              <a:t>Yaşam Boyu Spor</a:t>
            </a:r>
          </a:p>
          <a:p>
            <a:pPr algn="r"/>
            <a:r>
              <a:rPr lang="tr-TR" sz="1200" b="1" i="1" dirty="0" err="1" smtClean="0"/>
              <a:t>Öğr</a:t>
            </a:r>
            <a:r>
              <a:rPr lang="tr-TR" sz="1200" b="1" i="1" dirty="0" smtClean="0"/>
              <a:t>. Gör. Dr. Elif ÖZ</a:t>
            </a:r>
            <a:endParaRPr lang="tr-TR" sz="1200" b="1" i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10832" y="1459865"/>
            <a:ext cx="10515600" cy="4351338"/>
          </a:xfrm>
        </p:spPr>
        <p:txBody>
          <a:bodyPr/>
          <a:lstStyle/>
          <a:p>
            <a:pPr fontAlgn="base"/>
            <a:r>
              <a:rPr lang="tr-TR" b="1" dirty="0"/>
              <a:t>Tahıllar: </a:t>
            </a:r>
            <a:r>
              <a:rPr lang="tr-TR" dirty="0"/>
              <a:t>100 gram tahıl ortalama 90 gr karbonhidrat </a:t>
            </a:r>
            <a:r>
              <a:rPr lang="tr-TR" dirty="0" smtClean="0"/>
              <a:t>içerir </a:t>
            </a:r>
            <a:r>
              <a:rPr lang="tr-TR" dirty="0" smtClean="0">
                <a:solidFill>
                  <a:srgbClr val="FF0000"/>
                </a:solidFill>
              </a:rPr>
              <a:t>(%90). </a:t>
            </a:r>
            <a:r>
              <a:rPr lang="tr-TR" dirty="0"/>
              <a:t>Bir su bardağının 4/3 kadar tahıl ortalama 28.5 karbonhidrat içermektedir.</a:t>
            </a:r>
          </a:p>
          <a:p>
            <a:pPr fontAlgn="base"/>
            <a:r>
              <a:rPr lang="tr-TR" b="1" dirty="0"/>
              <a:t>Aperatifler ( yağsız, patates cips): </a:t>
            </a:r>
            <a:r>
              <a:rPr lang="tr-TR" dirty="0">
                <a:solidFill>
                  <a:srgbClr val="FF0000"/>
                </a:solidFill>
              </a:rPr>
              <a:t>%84’ü karbonhidratlardan </a:t>
            </a:r>
            <a:r>
              <a:rPr lang="tr-TR" dirty="0"/>
              <a:t>oluşur 100 gramda </a:t>
            </a:r>
            <a:r>
              <a:rPr lang="tr-TR" dirty="0" smtClean="0"/>
              <a:t>ortalama </a:t>
            </a:r>
            <a:r>
              <a:rPr lang="tr-TR" dirty="0"/>
              <a:t>89 gram karbonhidrat bulunur.</a:t>
            </a:r>
          </a:p>
          <a:p>
            <a:pPr fontAlgn="base"/>
            <a:r>
              <a:rPr lang="tr-TR" b="1" dirty="0"/>
              <a:t>Çerezler ve Pastalar (Yağsız Yulaflı Bisküviler): </a:t>
            </a:r>
            <a:r>
              <a:rPr lang="tr-TR" dirty="0">
                <a:solidFill>
                  <a:srgbClr val="FF0000"/>
                </a:solidFill>
              </a:rPr>
              <a:t>%79’u karbonhidrattır</a:t>
            </a:r>
            <a:r>
              <a:rPr lang="tr-TR" dirty="0"/>
              <a:t>. Ayrıca 100 gram pasta ve çerez ortalama 79 gram karbonhidrat içermektedir.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184" y="4916691"/>
            <a:ext cx="3890962" cy="190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343"/>
            <a:ext cx="3644264" cy="19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846" y="4916690"/>
            <a:ext cx="2875154" cy="190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60" y="4916691"/>
            <a:ext cx="3330890" cy="192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3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Karbonhidratlar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681216" y="6176963"/>
            <a:ext cx="516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i="1" dirty="0" smtClean="0"/>
              <a:t>Yaşam Boyu Spor</a:t>
            </a:r>
          </a:p>
          <a:p>
            <a:pPr algn="r"/>
            <a:r>
              <a:rPr lang="tr-TR" sz="1200" b="1" i="1" dirty="0" err="1" smtClean="0"/>
              <a:t>Öğr</a:t>
            </a:r>
            <a:r>
              <a:rPr lang="tr-TR" sz="1200" b="1" i="1" dirty="0" smtClean="0"/>
              <a:t>. Gör. Dr. Elif ÖZ</a:t>
            </a:r>
            <a:endParaRPr lang="tr-TR" sz="1200" b="1" i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10832" y="1319645"/>
            <a:ext cx="10515600" cy="4351338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tr-TR" b="1" dirty="0"/>
              <a:t>Un ( Pirinç Unu): </a:t>
            </a:r>
            <a:r>
              <a:rPr lang="tr-TR" dirty="0"/>
              <a:t>Karbonhidrat oranı oldukça yüksektir. 100 gram unun 80 gramı karbonhidrattır ve aynı şekilde </a:t>
            </a:r>
            <a:r>
              <a:rPr lang="tr-TR" dirty="0">
                <a:solidFill>
                  <a:srgbClr val="FF0000"/>
                </a:solidFill>
              </a:rPr>
              <a:t>%80 karbonhidrat </a:t>
            </a:r>
            <a:r>
              <a:rPr lang="tr-TR" dirty="0"/>
              <a:t>oluşturur. 158 gramlık bir su bardağı un ortalama 130 gram karbonhidrat içerir</a:t>
            </a:r>
            <a:r>
              <a:rPr lang="tr-TR" dirty="0" smtClean="0"/>
              <a:t>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tr-TR" b="1" dirty="0"/>
              <a:t>Reçel ve Marmelatlar: </a:t>
            </a:r>
            <a:r>
              <a:rPr lang="tr-TR" dirty="0">
                <a:solidFill>
                  <a:srgbClr val="FF0000"/>
                </a:solidFill>
              </a:rPr>
              <a:t>%70’i karbonhidrat </a:t>
            </a:r>
            <a:r>
              <a:rPr lang="tr-TR" dirty="0"/>
              <a:t>ve 100 gramda ortalama 70 gram karbonhidrat bulunur. Bir çay kaşığı reçel yaklaşık 13.8 gram </a:t>
            </a:r>
            <a:r>
              <a:rPr lang="tr-TR" dirty="0" smtClean="0"/>
              <a:t>karbonhidrat</a:t>
            </a:r>
            <a:r>
              <a:rPr lang="tr-TR" dirty="0"/>
              <a:t> içerir.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715" y="4281488"/>
            <a:ext cx="3884189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04" y="4314825"/>
            <a:ext cx="4484096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3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61" y="2925410"/>
            <a:ext cx="3224784" cy="193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42" y="4857750"/>
            <a:ext cx="50673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Karbonhidratlar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681216" y="6176963"/>
            <a:ext cx="516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i="1" dirty="0" smtClean="0"/>
              <a:t>Yaşam Boyu Spor</a:t>
            </a:r>
          </a:p>
          <a:p>
            <a:pPr algn="r"/>
            <a:r>
              <a:rPr lang="tr-TR" sz="1200" b="1" i="1" dirty="0" err="1" smtClean="0"/>
              <a:t>Öğr</a:t>
            </a:r>
            <a:r>
              <a:rPr lang="tr-TR" sz="1200" b="1" i="1" dirty="0" smtClean="0"/>
              <a:t>. Gör. Dr. Elif ÖZ</a:t>
            </a:r>
            <a:endParaRPr lang="tr-TR" sz="1200" b="1" i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10832" y="1319645"/>
            <a:ext cx="10515600" cy="4351338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tr-TR" b="1" dirty="0" smtClean="0"/>
              <a:t>Ekmek</a:t>
            </a:r>
            <a:r>
              <a:rPr lang="tr-TR" b="1" dirty="0"/>
              <a:t>, Tost, Simit, Pizza:</a:t>
            </a:r>
            <a:r>
              <a:rPr lang="tr-TR" b="1" dirty="0">
                <a:solidFill>
                  <a:srgbClr val="FF0000"/>
                </a:solidFill>
              </a:rPr>
              <a:t> </a:t>
            </a:r>
            <a:r>
              <a:rPr lang="tr-TR" dirty="0">
                <a:solidFill>
                  <a:srgbClr val="FF0000"/>
                </a:solidFill>
              </a:rPr>
              <a:t>%59’u karbonhidrattır</a:t>
            </a:r>
            <a:r>
              <a:rPr lang="tr-TR" dirty="0"/>
              <a:t>. 100 gramlık tost, simit, ekmek ortalama 60 gram karbonhidrat içermektedir.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tr-TR" b="1" dirty="0"/>
              <a:t>Patates: </a:t>
            </a:r>
            <a:r>
              <a:rPr lang="tr-TR" dirty="0"/>
              <a:t>100 gram patatesin </a:t>
            </a:r>
            <a:r>
              <a:rPr lang="tr-TR" dirty="0">
                <a:solidFill>
                  <a:srgbClr val="FF0000"/>
                </a:solidFill>
              </a:rPr>
              <a:t>%35’i karbonhidrattır</a:t>
            </a:r>
            <a:r>
              <a:rPr lang="tr-TR" dirty="0"/>
              <a:t>. Bir su bardağı 156 gram patates ortalama 60 gram karbonhidrat içerir.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0280"/>
            <a:ext cx="4819402" cy="199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45" y="2774092"/>
            <a:ext cx="2726055" cy="199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942" y="4771812"/>
            <a:ext cx="3814058" cy="20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2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/>
              <a:t>Karbonhidratların Vücuda Faydaları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685800" y="1568283"/>
            <a:ext cx="801624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Vücudun temel enerji kaynağıdırlar.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Proteinlerin parçalanmasını ve enerji için kullanılmasını önlerler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Vücudun yağ metabolizmasını oluştururlar.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Merkezi sinir sistemi ve beynin çalışmasında yakıt olarak kullanılırlar.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Su ve elektrolitlerin vücutta tutulmasını sağlarlar.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Polisakkaritler</a:t>
            </a:r>
            <a:r>
              <a:rPr lang="tr-TR" dirty="0" smtClean="0"/>
              <a:t> bağırsakların hareketini arttırarak kabızlığı önlerler. </a:t>
            </a:r>
            <a:endParaRPr lang="tr-T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61" y="1568283"/>
            <a:ext cx="3865983" cy="245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4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/>
              <a:t>Karbonhidratların </a:t>
            </a:r>
            <a:r>
              <a:rPr lang="tr-TR" dirty="0" smtClean="0"/>
              <a:t>Eksik Alımının Zararları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Vücutta enerji sıkıntısı oluşması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Baş dönmesi ve düşük tansiyon belirtileri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Hareketlerde yavaşlama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Açlık duygusu, dikkatin dağılması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Vücut sıvılarında asitliğin artması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Daha ileri safhalarda vücutta protein tahribatı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Sinirlilik, gerginlik belirtileri görülebilir.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183" y="1751022"/>
            <a:ext cx="4195840" cy="27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/>
              <a:t>Karbonhidratların </a:t>
            </a:r>
            <a:r>
              <a:rPr lang="tr-TR" dirty="0" smtClean="0"/>
              <a:t>Fazla </a:t>
            </a:r>
            <a:r>
              <a:rPr lang="tr-TR" dirty="0"/>
              <a:t>Alımının Zararları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Kaslarda ve karaciğerde depo edildikten sonra arta kalan miktar vücudun değişik bölgelerinde yağ olarak depolanır.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Vücutta B1 vitamini azalır.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Kan şekerinde ani yükselme ve ani düşme görülür.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649" y="3769005"/>
            <a:ext cx="2823709" cy="286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Yağlar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Yağlar karbonhidratlar gibi karbon, hidrojen ve oksijen atomları içerir, fakat hidrojenin oksijene oranı çok yüksektir.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Yağlar, bitkiler ve hayvanlar tarafından sentezlenir.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972" y="3184709"/>
            <a:ext cx="63246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Beslenmeye Genel Bakış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655320" y="15682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Besin nedir?</a:t>
            </a:r>
          </a:p>
          <a:p>
            <a:pPr marL="0" indent="0">
              <a:buNone/>
            </a:pPr>
            <a:r>
              <a:rPr lang="tr-TR" dirty="0" smtClean="0"/>
              <a:t>Besin, sağlığın ve vücut fonksiyonlarının korunması veya diğer bir deyişle, yaşamın ve büyümenin sürdürülmesi için tüketilen herhangi bir maddedir.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60" y="2970530"/>
            <a:ext cx="5831205" cy="388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/>
              <a:t>Beslenmeye Genel Bakış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7391400" y="2491613"/>
            <a:ext cx="4800600" cy="7391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5 Temel Besin öğesinin biri veya daha fazlasından oluşur.</a:t>
            </a:r>
            <a:endParaRPr lang="tr-TR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4126912681"/>
              </p:ext>
            </p:extLst>
          </p:nvPr>
        </p:nvGraphicFramePr>
        <p:xfrm>
          <a:off x="1371600" y="1776050"/>
          <a:ext cx="7462520" cy="508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290649" y="1568283"/>
            <a:ext cx="2893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BESİNLER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7437120" y="4640452"/>
            <a:ext cx="4754880" cy="1303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/>
              <a:t>Bir besin öğesi olmamasına rağmen </a:t>
            </a:r>
            <a:r>
              <a:rPr lang="tr-TR" b="1" dirty="0" smtClean="0">
                <a:solidFill>
                  <a:srgbClr val="FF0000"/>
                </a:solidFill>
              </a:rPr>
              <a:t>SU</a:t>
            </a:r>
            <a:r>
              <a:rPr lang="tr-TR" dirty="0" smtClean="0"/>
              <a:t>, yaşam için temel olduğu gibi vücudun besin öğelerinin etkin şekilde kullanılmasına da yardımcı olur.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99" y="1568283"/>
            <a:ext cx="1755041" cy="91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366" y="3358653"/>
            <a:ext cx="1421130" cy="9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5807932"/>
            <a:ext cx="1645920" cy="94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9" y="2371863"/>
            <a:ext cx="1760220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959" y="5794666"/>
            <a:ext cx="1487805" cy="89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15" y="5427345"/>
            <a:ext cx="1126475" cy="74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1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/>
              <a:t>Beslenmeye Genel Bakış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825625"/>
            <a:ext cx="490728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Vücudumuzdaki hayati faaliyetlerin enerjiye olan ihtiyacını karşılamak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Sağlığımızı korumak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Fiziksel büyüme ve gelişmeyi mümkün kılmak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Spora uyum sağlamak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Antrenmanların etkilerini maksimuma çıkarmak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5486400" y="2164080"/>
            <a:ext cx="2880360" cy="3724118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rgbClr val="0070C0"/>
                </a:solidFill>
              </a:rPr>
              <a:t>Protein</a:t>
            </a:r>
          </a:p>
          <a:p>
            <a:pPr algn="ctr"/>
            <a:r>
              <a:rPr lang="tr-TR" sz="3000" dirty="0" smtClean="0">
                <a:solidFill>
                  <a:srgbClr val="0070C0"/>
                </a:solidFill>
              </a:rPr>
              <a:t>Karbonhidrat (CHO)</a:t>
            </a:r>
          </a:p>
          <a:p>
            <a:pPr algn="ctr"/>
            <a:r>
              <a:rPr lang="tr-TR" sz="3000" dirty="0" smtClean="0">
                <a:solidFill>
                  <a:srgbClr val="0070C0"/>
                </a:solidFill>
              </a:rPr>
              <a:t>Yağ</a:t>
            </a:r>
          </a:p>
          <a:p>
            <a:pPr algn="ctr"/>
            <a:r>
              <a:rPr lang="tr-TR" sz="3000" dirty="0" smtClean="0">
                <a:solidFill>
                  <a:srgbClr val="0070C0"/>
                </a:solidFill>
              </a:rPr>
              <a:t>Vitamin</a:t>
            </a:r>
          </a:p>
          <a:p>
            <a:pPr algn="ctr"/>
            <a:r>
              <a:rPr lang="tr-TR" sz="3000" dirty="0" smtClean="0">
                <a:solidFill>
                  <a:srgbClr val="0070C0"/>
                </a:solidFill>
              </a:rPr>
              <a:t>Mineral </a:t>
            </a:r>
          </a:p>
          <a:p>
            <a:pPr algn="ctr"/>
            <a:r>
              <a:rPr lang="tr-TR" sz="3000" dirty="0" smtClean="0">
                <a:solidFill>
                  <a:srgbClr val="0070C0"/>
                </a:solidFill>
              </a:rPr>
              <a:t>Su </a:t>
            </a:r>
            <a:endParaRPr lang="tr-TR" sz="3000" dirty="0">
              <a:solidFill>
                <a:srgbClr val="0070C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580120" y="2194560"/>
            <a:ext cx="3429000" cy="1127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dirty="0" smtClean="0"/>
              <a:t>Dengeli şekilde tüketilmesi</a:t>
            </a:r>
            <a:endParaRPr lang="tr-TR" sz="2200" dirty="0"/>
          </a:p>
        </p:txBody>
      </p:sp>
      <p:sp>
        <p:nvSpPr>
          <p:cNvPr id="8" name="Dikdörtgen 7"/>
          <p:cNvSpPr/>
          <p:nvPr/>
        </p:nvSpPr>
        <p:spPr>
          <a:xfrm>
            <a:off x="8823960" y="3718560"/>
            <a:ext cx="2950464" cy="1021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000" dirty="0" smtClean="0">
                <a:solidFill>
                  <a:srgbClr val="FF0000"/>
                </a:solidFill>
              </a:rPr>
              <a:t>=</a:t>
            </a:r>
            <a:endParaRPr lang="tr-TR" sz="5000" dirty="0">
              <a:solidFill>
                <a:srgbClr val="FF0000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549640" y="4800600"/>
            <a:ext cx="3300984" cy="1021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BESLENME</a:t>
            </a:r>
            <a:endParaRPr lang="tr-TR" sz="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19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/>
              <a:t>Beslenmeye Genel Bakış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Normal bir durumda günlük olarak alınan besinlerin;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%55-60’ ı CHO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%10-12’ si Proteinden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%25-35’ i yağlardan sağlanmalıdır.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64" y="2606040"/>
            <a:ext cx="5126736" cy="320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1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Karbonhidratlar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Vücudumuzun çalışması için gerekli enerji sağlayan besin öğeleridir.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Çok fazla karbonhidratlı besinler almak sağlık açısından zararlıdır.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Eğer gün içinde spor yapmıyorsak veya hareketli değilsek karbonhidrat içeren besinleri çok fazla tüketmemeliyiz. 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40" y="3867150"/>
            <a:ext cx="538353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1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Karbonhidratlar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843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Vücudumuzdaki biyolojik aktif maddelerin çoğunun yapı taşları karbon, hidrojen oksijen ve nitrojendir.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Karbonun hidrojen ve oksijenle birleşimiyle</a:t>
            </a:r>
            <a:endParaRPr lang="tr-TR" dirty="0"/>
          </a:p>
        </p:txBody>
      </p:sp>
      <p:sp>
        <p:nvSpPr>
          <p:cNvPr id="3" name="Aşağı Ok 2"/>
          <p:cNvSpPr/>
          <p:nvPr/>
        </p:nvSpPr>
        <p:spPr>
          <a:xfrm>
            <a:off x="3459480" y="3749040"/>
            <a:ext cx="1219200" cy="853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777240" y="4602480"/>
            <a:ext cx="6903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KARBONHİDRATLAR</a:t>
            </a:r>
            <a:endParaRPr lang="tr-T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224" y="2677477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1127760" y="5125700"/>
            <a:ext cx="8138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 smtClean="0"/>
              <a:t>Karbonun </a:t>
            </a:r>
            <a:r>
              <a:rPr lang="tr-TR" sz="2800" dirty="0"/>
              <a:t>nitrojen ve </a:t>
            </a:r>
            <a:r>
              <a:rPr lang="tr-TR" sz="2800" dirty="0" err="1" smtClean="0"/>
              <a:t>mineralerle</a:t>
            </a:r>
            <a:r>
              <a:rPr lang="tr-TR" sz="2800" dirty="0" smtClean="0"/>
              <a:t>  </a:t>
            </a:r>
            <a:r>
              <a:rPr lang="tr-TR" sz="2800" dirty="0"/>
              <a:t>birleşimiyle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285" y="4629360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777240" y="6334780"/>
            <a:ext cx="6903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PROTEİNLER</a:t>
            </a:r>
            <a:endParaRPr lang="tr-TR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87" y="5702510"/>
            <a:ext cx="794226" cy="5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5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/>
              <a:t>Karbonhidratlar</a:t>
            </a:r>
          </a:p>
        </p:txBody>
      </p:sp>
      <p:graphicFrame>
        <p:nvGraphicFramePr>
          <p:cNvPr id="3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360202"/>
              </p:ext>
            </p:extLst>
          </p:nvPr>
        </p:nvGraphicFramePr>
        <p:xfrm>
          <a:off x="588456" y="2303790"/>
          <a:ext cx="9845040" cy="3677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868680" y="1568283"/>
            <a:ext cx="729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Üç çeşit karbonhidrat vardır: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351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Karbonhidratlar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548640" y="1568283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Glikogenolozis</a:t>
            </a:r>
            <a:r>
              <a:rPr lang="tr-TR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Glikoneogenezis</a:t>
            </a:r>
            <a:r>
              <a:rPr lang="tr-TR" dirty="0" smtClean="0"/>
              <a:t>?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Ülkemiz insanları %50-60 arasındaki oranlarda toplam kalori ihtiyaçlarını karbonhidratlardan sağlamaktadır. Her ne kadar büyük orandaki şeker tüketimi muhtemelen zararlı olan tatlılardan (Basit şeker) sağlansa da genelde bu meyve, tahıl ve sebzelerden alınır.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3" r="22024"/>
          <a:stretch/>
        </p:blipFill>
        <p:spPr bwMode="auto">
          <a:xfrm>
            <a:off x="5163312" y="1524000"/>
            <a:ext cx="133502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1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537</Words>
  <Application>Microsoft Office PowerPoint</Application>
  <PresentationFormat>Geniş ekran</PresentationFormat>
  <Paragraphs>142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Teması</vt:lpstr>
      <vt:lpstr>Spor ve Sağlık Sağlıklı Beslenme I Dr. Burcu ERTAŞ DÖLEK</vt:lpstr>
      <vt:lpstr>Beslenmeye Genel Bakış</vt:lpstr>
      <vt:lpstr>Beslenmeye Genel Bakış</vt:lpstr>
      <vt:lpstr>Beslenmeye Genel Bakış</vt:lpstr>
      <vt:lpstr>Beslenmeye Genel Bakış</vt:lpstr>
      <vt:lpstr>Karbonhidratlar</vt:lpstr>
      <vt:lpstr>Karbonhidratlar</vt:lpstr>
      <vt:lpstr>Karbonhidratlar</vt:lpstr>
      <vt:lpstr>Karbonhidratlar</vt:lpstr>
      <vt:lpstr>Karbonhidratlar</vt:lpstr>
      <vt:lpstr>Karbonhidratlar</vt:lpstr>
      <vt:lpstr>Karbonhidratlar</vt:lpstr>
      <vt:lpstr>Karbonhidratlar</vt:lpstr>
      <vt:lpstr>Karbonhidratlar</vt:lpstr>
      <vt:lpstr>Karbonhidratların Vücuda Faydaları</vt:lpstr>
      <vt:lpstr>Karbonhidratların Eksik Alımının Zararları</vt:lpstr>
      <vt:lpstr>Karbonhidratların Fazla Alımının Zararları</vt:lpstr>
      <vt:lpstr>Yağlar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SPORDA TEKNİK ve TAKTİK ÖĞRETİM YÖNTEMLERİ</dc:title>
  <dc:creator>dmobilgsyar</dc:creator>
  <cp:lastModifiedBy>BURCU</cp:lastModifiedBy>
  <cp:revision>102</cp:revision>
  <dcterms:created xsi:type="dcterms:W3CDTF">2018-02-21T05:06:23Z</dcterms:created>
  <dcterms:modified xsi:type="dcterms:W3CDTF">2020-04-02T08:42:52Z</dcterms:modified>
</cp:coreProperties>
</file>