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3177-6ED3-469B-806A-84E1733A43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8FC020-C827-4EBC-9A40-1963E05BCD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95F23D-3769-4523-BF74-D7638C3D0C2F}"/>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5" name="Footer Placeholder 4">
            <a:extLst>
              <a:ext uri="{FF2B5EF4-FFF2-40B4-BE49-F238E27FC236}">
                <a16:creationId xmlns:a16="http://schemas.microsoft.com/office/drawing/2014/main" id="{D56458AD-7398-471A-B7B5-28AF980DB4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13680D-BE5F-411C-9FB1-32C0C7BCEF87}"/>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52841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9683F-8FD7-44ED-96D4-AA7385233E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D937AC-409F-4B40-8FB3-9B502773AC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E3BAF8-1988-410B-8E81-2C531229350D}"/>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5" name="Footer Placeholder 4">
            <a:extLst>
              <a:ext uri="{FF2B5EF4-FFF2-40B4-BE49-F238E27FC236}">
                <a16:creationId xmlns:a16="http://schemas.microsoft.com/office/drawing/2014/main" id="{B69E0B3E-D438-468B-A970-266BF8AE75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91666-518D-475A-96BA-53C73CE2F484}"/>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1372890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B674AE-00B6-431C-8CE8-A2CA958973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D10C1F-558B-4910-8E7F-D1C5D43697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7090EC-197A-4478-8831-796CC96B08E0}"/>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5" name="Footer Placeholder 4">
            <a:extLst>
              <a:ext uri="{FF2B5EF4-FFF2-40B4-BE49-F238E27FC236}">
                <a16:creationId xmlns:a16="http://schemas.microsoft.com/office/drawing/2014/main" id="{B2A4D8E9-72AA-41EE-B2FA-8C3C714F27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D2646D-3BB1-42ED-BF09-DEA0F72C7AB5}"/>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489360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BB77E-2C14-4D60-BB19-CCB4A51D0F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DE8601-433A-42D0-852B-360081ECEB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A66AFF-C54C-4FF5-B34C-70F3BD92BF6E}"/>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5" name="Footer Placeholder 4">
            <a:extLst>
              <a:ext uri="{FF2B5EF4-FFF2-40B4-BE49-F238E27FC236}">
                <a16:creationId xmlns:a16="http://schemas.microsoft.com/office/drawing/2014/main" id="{003CDA3A-FD34-4468-BF45-365A502012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91BAA1-67A1-4342-805C-28755C75AB5B}"/>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1307536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AA237-11DE-47BA-94FC-C4BA0C3C31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36539C-C9E6-4C79-A674-5423192572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30897F-C11D-4125-AE7F-9C596F8DA36B}"/>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5" name="Footer Placeholder 4">
            <a:extLst>
              <a:ext uri="{FF2B5EF4-FFF2-40B4-BE49-F238E27FC236}">
                <a16:creationId xmlns:a16="http://schemas.microsoft.com/office/drawing/2014/main" id="{39C9288F-7A89-4851-BC87-F5303529B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38E413-E8AD-454D-A144-4C781E562114}"/>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818382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3AA8E-85D6-48DB-868B-C0BB00E1F3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E87AD3-721D-4231-B31F-0C9C5E6165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95B5F0-F77D-4E09-8A84-FDE96DDCD2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8D77F5-EC1A-4821-8EF6-414A68AD5E77}"/>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6" name="Footer Placeholder 5">
            <a:extLst>
              <a:ext uri="{FF2B5EF4-FFF2-40B4-BE49-F238E27FC236}">
                <a16:creationId xmlns:a16="http://schemas.microsoft.com/office/drawing/2014/main" id="{4D35DA13-3A70-4EAD-95BB-AD75CF0ACE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8556D5-329D-4E7C-A22F-B3A9013DCE41}"/>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182847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2BB9E-713E-46F0-BDF6-A671647C23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D93ED2-4FE0-4A7C-A65A-01456A53F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B72C22-85BB-4953-9585-ED82A14CA5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3A1446-EAA0-4174-82A2-F6D7E37FC9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5F67D0-7052-45A2-BA2B-BB626EF771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159ECD-7A40-4C37-B843-ADEEB19EEF91}"/>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8" name="Footer Placeholder 7">
            <a:extLst>
              <a:ext uri="{FF2B5EF4-FFF2-40B4-BE49-F238E27FC236}">
                <a16:creationId xmlns:a16="http://schemas.microsoft.com/office/drawing/2014/main" id="{FF924918-C1C0-4606-9AE0-5DCBDF962A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76A3BE-7592-4F7F-B931-B7A608300232}"/>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146440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7E68A-EFBF-4EC5-9BE6-D643A0758D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1A643D-FA5C-4212-84E2-CAFCDCF9A41C}"/>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4" name="Footer Placeholder 3">
            <a:extLst>
              <a:ext uri="{FF2B5EF4-FFF2-40B4-BE49-F238E27FC236}">
                <a16:creationId xmlns:a16="http://schemas.microsoft.com/office/drawing/2014/main" id="{3186305F-8466-4341-B762-C9BDA651B3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DE0175-C189-4EAD-AA95-C6DF735169FE}"/>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126263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CF559D-3A54-4083-BB5A-3FF7E48BF006}"/>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3" name="Footer Placeholder 2">
            <a:extLst>
              <a:ext uri="{FF2B5EF4-FFF2-40B4-BE49-F238E27FC236}">
                <a16:creationId xmlns:a16="http://schemas.microsoft.com/office/drawing/2014/main" id="{3D90F71F-8EF4-4C2F-952D-75C4A91CEB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A3B0BB-606B-4CC9-8973-234523145C70}"/>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324390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F19A-0DBF-4749-B8E7-7168B9AF13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E56979-B9E7-40E5-B0E5-66F772C454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229220-988F-4393-B7BC-F83CA1349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D5AF1-4E15-4F30-945A-5CCF0B0654BA}"/>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6" name="Footer Placeholder 5">
            <a:extLst>
              <a:ext uri="{FF2B5EF4-FFF2-40B4-BE49-F238E27FC236}">
                <a16:creationId xmlns:a16="http://schemas.microsoft.com/office/drawing/2014/main" id="{AF81EF43-E087-4733-BBB5-701798F317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9D9730-F9CA-4CB8-994A-D9B2AC51EE95}"/>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1175071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6F5EC-7A69-499C-87DA-34DAE583F5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1B3CF-8FFD-4315-AB10-6EA80C5824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47F6DD-3A31-4881-9061-1836EBA01E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0B206A-B12D-4375-98DB-7341C6504DAC}"/>
              </a:ext>
            </a:extLst>
          </p:cNvPr>
          <p:cNvSpPr>
            <a:spLocks noGrp="1"/>
          </p:cNvSpPr>
          <p:nvPr>
            <p:ph type="dt" sz="half" idx="10"/>
          </p:nvPr>
        </p:nvSpPr>
        <p:spPr/>
        <p:txBody>
          <a:bodyPr/>
          <a:lstStyle/>
          <a:p>
            <a:fld id="{EC927C6A-7CB6-43C6-A2D3-1233F73F8EAD}" type="datetimeFigureOut">
              <a:rPr lang="en-US" smtClean="0"/>
              <a:t>9/10/2021</a:t>
            </a:fld>
            <a:endParaRPr lang="en-US"/>
          </a:p>
        </p:txBody>
      </p:sp>
      <p:sp>
        <p:nvSpPr>
          <p:cNvPr id="6" name="Footer Placeholder 5">
            <a:extLst>
              <a:ext uri="{FF2B5EF4-FFF2-40B4-BE49-F238E27FC236}">
                <a16:creationId xmlns:a16="http://schemas.microsoft.com/office/drawing/2014/main" id="{D4B7B3FA-235E-4EBB-AA48-31D01D52F4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C5181A-43CA-466B-A6B0-CA5D8A441E31}"/>
              </a:ext>
            </a:extLst>
          </p:cNvPr>
          <p:cNvSpPr>
            <a:spLocks noGrp="1"/>
          </p:cNvSpPr>
          <p:nvPr>
            <p:ph type="sldNum" sz="quarter" idx="12"/>
          </p:nvPr>
        </p:nvSpPr>
        <p:spPr/>
        <p:txBody>
          <a:bodyPr/>
          <a:lstStyle/>
          <a:p>
            <a:fld id="{EFEE5F6E-95A0-4750-B908-6CAC89CC2690}" type="slidenum">
              <a:rPr lang="en-US" smtClean="0"/>
              <a:t>‹#›</a:t>
            </a:fld>
            <a:endParaRPr lang="en-US"/>
          </a:p>
        </p:txBody>
      </p:sp>
    </p:spTree>
    <p:extLst>
      <p:ext uri="{BB962C8B-B14F-4D97-AF65-F5344CB8AC3E}">
        <p14:creationId xmlns:p14="http://schemas.microsoft.com/office/powerpoint/2010/main" val="2248456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88C5AA-2923-40D9-AF94-BBB328D179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9CD1B2-2724-4E43-ABE8-2B54724F3D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CAF18-BB72-4EF4-AF9C-009BB50730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927C6A-7CB6-43C6-A2D3-1233F73F8EAD}" type="datetimeFigureOut">
              <a:rPr lang="en-US" smtClean="0"/>
              <a:t>9/10/2021</a:t>
            </a:fld>
            <a:endParaRPr lang="en-US"/>
          </a:p>
        </p:txBody>
      </p:sp>
      <p:sp>
        <p:nvSpPr>
          <p:cNvPr id="5" name="Footer Placeholder 4">
            <a:extLst>
              <a:ext uri="{FF2B5EF4-FFF2-40B4-BE49-F238E27FC236}">
                <a16:creationId xmlns:a16="http://schemas.microsoft.com/office/drawing/2014/main" id="{04CA30B0-66B3-4EAA-B11A-707DCAC452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960B80-0746-4494-9438-89C346089A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E5F6E-95A0-4750-B908-6CAC89CC2690}" type="slidenum">
              <a:rPr lang="en-US" smtClean="0"/>
              <a:t>‹#›</a:t>
            </a:fld>
            <a:endParaRPr lang="en-US"/>
          </a:p>
        </p:txBody>
      </p:sp>
    </p:spTree>
    <p:extLst>
      <p:ext uri="{BB962C8B-B14F-4D97-AF65-F5344CB8AC3E}">
        <p14:creationId xmlns:p14="http://schemas.microsoft.com/office/powerpoint/2010/main" val="1156402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5C685-43E6-44A8-9E81-0762E76A4472}"/>
              </a:ext>
            </a:extLst>
          </p:cNvPr>
          <p:cNvSpPr>
            <a:spLocks noGrp="1"/>
          </p:cNvSpPr>
          <p:nvPr>
            <p:ph type="ctrTitle"/>
          </p:nvPr>
        </p:nvSpPr>
        <p:spPr/>
        <p:txBody>
          <a:bodyPr>
            <a:normAutofit/>
          </a:bodyPr>
          <a:lstStyle/>
          <a:p>
            <a:r>
              <a:rPr lang="en-US" sz="4800" dirty="0"/>
              <a:t>Globalization and Global Finance</a:t>
            </a:r>
          </a:p>
        </p:txBody>
      </p:sp>
      <p:sp>
        <p:nvSpPr>
          <p:cNvPr id="3" name="Subtitle 2">
            <a:extLst>
              <a:ext uri="{FF2B5EF4-FFF2-40B4-BE49-F238E27FC236}">
                <a16:creationId xmlns:a16="http://schemas.microsoft.com/office/drawing/2014/main" id="{ED47C98A-1D2B-4F1E-B8A7-B2BAE8144F8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8581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3C5DA-9305-43F4-A81A-5D908209F74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5739744-8992-41A7-8DA7-E66FFFD7DCEF}"/>
              </a:ext>
            </a:extLst>
          </p:cNvPr>
          <p:cNvSpPr>
            <a:spLocks noGrp="1"/>
          </p:cNvSpPr>
          <p:nvPr>
            <p:ph idx="1"/>
          </p:nvPr>
        </p:nvSpPr>
        <p:spPr/>
        <p:txBody>
          <a:bodyPr>
            <a:normAutofit lnSpcReduction="10000"/>
          </a:bodyPr>
          <a:lstStyle/>
          <a:p>
            <a:pPr algn="just"/>
            <a:r>
              <a:rPr lang="en-US" sz="2400" dirty="0"/>
              <a:t>Globalization usually defined as the process of political, economic and cultural interconnectedness through which decisions or events in one part of the world increasingly affect people and societies far away.</a:t>
            </a:r>
          </a:p>
          <a:p>
            <a:pPr algn="just"/>
            <a:r>
              <a:rPr lang="en-US" sz="2400" dirty="0"/>
              <a:t>The end of the Cold War has contributed to economic interdependence  and the expansion of the global market</a:t>
            </a:r>
          </a:p>
          <a:p>
            <a:pPr algn="just"/>
            <a:r>
              <a:rPr lang="en-US" sz="2400" dirty="0"/>
              <a:t>National economies seems to be dissolving into a world economy as a result of the lowering of trade barriers and reductions in tariff levels.</a:t>
            </a:r>
          </a:p>
          <a:p>
            <a:pPr algn="just"/>
            <a:r>
              <a:rPr lang="en-US" sz="2400" dirty="0"/>
              <a:t>This global economy is dominated by new organizational forms, especially, multinational corporations many of which are turning into transnational corporations</a:t>
            </a:r>
          </a:p>
          <a:p>
            <a:pPr algn="just"/>
            <a:r>
              <a:rPr lang="en-US" sz="2400" dirty="0"/>
              <a:t>The role of government seems to be restricted to providing the infrastructure that business requires </a:t>
            </a:r>
          </a:p>
          <a:p>
            <a:endParaRPr lang="en-US" sz="2400" dirty="0"/>
          </a:p>
          <a:p>
            <a:endParaRPr lang="en-US" sz="2400" dirty="0"/>
          </a:p>
        </p:txBody>
      </p:sp>
    </p:spTree>
    <p:extLst>
      <p:ext uri="{BB962C8B-B14F-4D97-AF65-F5344CB8AC3E}">
        <p14:creationId xmlns:p14="http://schemas.microsoft.com/office/powerpoint/2010/main" val="1185343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A7172-B9C3-4829-8367-6724CECA27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1B16C41-2457-480B-8D8E-FD74ED1D53F8}"/>
              </a:ext>
            </a:extLst>
          </p:cNvPr>
          <p:cNvSpPr>
            <a:spLocks noGrp="1"/>
          </p:cNvSpPr>
          <p:nvPr>
            <p:ph idx="1"/>
          </p:nvPr>
        </p:nvSpPr>
        <p:spPr/>
        <p:txBody>
          <a:bodyPr>
            <a:normAutofit fontScale="92500"/>
          </a:bodyPr>
          <a:lstStyle/>
          <a:p>
            <a:r>
              <a:rPr lang="en-US" sz="2400" dirty="0"/>
              <a:t>In a world of economic disparities democracy is often the prime victim. </a:t>
            </a:r>
          </a:p>
          <a:p>
            <a:r>
              <a:rPr lang="en-US" sz="2400" dirty="0"/>
              <a:t>More and more governments defends the interests of global capital by associating economic orthodoxy with neoliberal economic policies such as free trade, hard currencies, deregulations and privatizations leverage, making it difficult for governments to pursue radical reforms and to implement macroeconomic policies.</a:t>
            </a:r>
          </a:p>
          <a:p>
            <a:r>
              <a:rPr lang="en-US" sz="2400" dirty="0"/>
              <a:t>Monetary and fiscal policies which contravene the expectations of mobile capital are seen as obsolete or impracticable.</a:t>
            </a:r>
          </a:p>
          <a:p>
            <a:r>
              <a:rPr lang="en-US" sz="2400" dirty="0"/>
              <a:t>Many states have responded to the pressure of globalization through regionalization, which can take the form of customs unions free trade areas and single markets.</a:t>
            </a:r>
          </a:p>
          <a:p>
            <a:r>
              <a:rPr lang="en-US" sz="2400" dirty="0"/>
              <a:t>Economic regionalism provides groups of states with the advantages of free trade such as competition and economic of scale, excluding outsiders.</a:t>
            </a:r>
          </a:p>
        </p:txBody>
      </p:sp>
    </p:spTree>
    <p:extLst>
      <p:ext uri="{BB962C8B-B14F-4D97-AF65-F5344CB8AC3E}">
        <p14:creationId xmlns:p14="http://schemas.microsoft.com/office/powerpoint/2010/main" val="1390487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69EA8-A35A-48D6-ADDC-EFEFB0CEABC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3077BD9-99CA-4DEF-9AA8-41847023F90E}"/>
              </a:ext>
            </a:extLst>
          </p:cNvPr>
          <p:cNvSpPr>
            <a:spLocks noGrp="1"/>
          </p:cNvSpPr>
          <p:nvPr>
            <p:ph idx="1"/>
          </p:nvPr>
        </p:nvSpPr>
        <p:spPr/>
        <p:txBody>
          <a:bodyPr>
            <a:normAutofit/>
          </a:bodyPr>
          <a:lstStyle/>
          <a:p>
            <a:pPr algn="just"/>
            <a:r>
              <a:rPr lang="en-US" sz="2400" dirty="0"/>
              <a:t>Globalization is not simply economic interconnectedness. Also involves homogenization at the cultural level. Through satellite broadcasts the media help to turn the world into what Marshall McLuhan has called a </a:t>
            </a:r>
            <a:r>
              <a:rPr lang="en-US" sz="2400" b="1" dirty="0"/>
              <a:t>global village</a:t>
            </a:r>
            <a:r>
              <a:rPr lang="en-US" sz="2400" dirty="0"/>
              <a:t>.</a:t>
            </a:r>
          </a:p>
          <a:p>
            <a:pPr algn="just"/>
            <a:r>
              <a:rPr lang="en-US" sz="2400" dirty="0"/>
              <a:t>Internet and electronic email have created </a:t>
            </a:r>
            <a:r>
              <a:rPr lang="en-US" sz="2400" dirty="0" err="1"/>
              <a:t>supraterritorial</a:t>
            </a:r>
            <a:r>
              <a:rPr lang="en-US" sz="2400" dirty="0"/>
              <a:t> communities among academics, </a:t>
            </a:r>
            <a:r>
              <a:rPr lang="en-US" sz="2400" dirty="0" err="1"/>
              <a:t>tha</a:t>
            </a:r>
            <a:r>
              <a:rPr lang="en-US" sz="2400" dirty="0"/>
              <a:t> young the disabled and environmental pressure groups knowledge to be disseminated across national borders.</a:t>
            </a:r>
          </a:p>
          <a:p>
            <a:pPr algn="just"/>
            <a:r>
              <a:rPr lang="en-US" sz="2400" dirty="0"/>
              <a:t>Americanization by another name. a form of cultural imperialism. It is a lop-sided process which imposes the values of the West on the rest of the world. </a:t>
            </a:r>
          </a:p>
          <a:p>
            <a:pPr algn="just"/>
            <a:r>
              <a:rPr lang="en-US" sz="2400" dirty="0"/>
              <a:t>The main concern about globalization is that it has encouraged the concentration of economic and even political power in the hands of transnational corporation.  </a:t>
            </a:r>
          </a:p>
        </p:txBody>
      </p:sp>
    </p:spTree>
    <p:extLst>
      <p:ext uri="{BB962C8B-B14F-4D97-AF65-F5344CB8AC3E}">
        <p14:creationId xmlns:p14="http://schemas.microsoft.com/office/powerpoint/2010/main" val="281470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BA1-C2B9-4476-A443-3B747D54BAC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46A5AC9-C297-466E-9FDC-94CF5ADE24A0}"/>
              </a:ext>
            </a:extLst>
          </p:cNvPr>
          <p:cNvSpPr>
            <a:spLocks noGrp="1"/>
          </p:cNvSpPr>
          <p:nvPr>
            <p:ph idx="1"/>
          </p:nvPr>
        </p:nvSpPr>
        <p:spPr/>
        <p:txBody>
          <a:bodyPr>
            <a:normAutofit fontScale="92500" lnSpcReduction="10000"/>
          </a:bodyPr>
          <a:lstStyle/>
          <a:p>
            <a:pPr algn="just"/>
            <a:r>
              <a:rPr lang="en-US" sz="2400" dirty="0"/>
              <a:t>Nowhere has the trend towards universal integration been more noticeable than in the area of global finance. Since 1970s the growth of international financial markets has surpassed the growth of international trade in goods and services </a:t>
            </a:r>
          </a:p>
          <a:p>
            <a:pPr algn="just"/>
            <a:r>
              <a:rPr lang="en-US" sz="2400" dirty="0"/>
              <a:t>The diffusion of technology has greatly encouraged capital mobility by rendering transactions faster and cheaper through high-speed computer networks. </a:t>
            </a:r>
          </a:p>
          <a:p>
            <a:pPr algn="just"/>
            <a:r>
              <a:rPr lang="en-US" sz="2400" dirty="0"/>
              <a:t>Mobile capital, so the argument runs, would be employed in the most productive location. In addition multinational firms </a:t>
            </a:r>
            <a:r>
              <a:rPr lang="en-US" sz="2400" dirty="0" err="1"/>
              <a:t>favoured</a:t>
            </a:r>
            <a:r>
              <a:rPr lang="en-US" sz="2400" dirty="0"/>
              <a:t>  the abolition of capital controls, as this would smooth the course of their operations. </a:t>
            </a:r>
          </a:p>
          <a:p>
            <a:pPr algn="just"/>
            <a:r>
              <a:rPr lang="en-US" sz="2400" dirty="0"/>
              <a:t>As far as private investors were concerned it was believed that the liberalization of capital flows would reduce risk and increase returns on their investments by allowing them to diversity their portfolios</a:t>
            </a:r>
          </a:p>
          <a:p>
            <a:pPr algn="just"/>
            <a:r>
              <a:rPr lang="en-US" sz="2400" dirty="0"/>
              <a:t>Domestic markets taking advantage of saving opportunities through institutional investors</a:t>
            </a:r>
          </a:p>
          <a:p>
            <a:pPr algn="just"/>
            <a:endParaRPr lang="en-US" sz="2400" dirty="0"/>
          </a:p>
        </p:txBody>
      </p:sp>
    </p:spTree>
    <p:extLst>
      <p:ext uri="{BB962C8B-B14F-4D97-AF65-F5344CB8AC3E}">
        <p14:creationId xmlns:p14="http://schemas.microsoft.com/office/powerpoint/2010/main" val="2813650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DBB1F-FBEA-4B99-BB03-939D2BAB68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58437E4-EAE0-4893-AC9B-12656FF6459E}"/>
              </a:ext>
            </a:extLst>
          </p:cNvPr>
          <p:cNvSpPr>
            <a:spLocks noGrp="1"/>
          </p:cNvSpPr>
          <p:nvPr>
            <p:ph idx="1"/>
          </p:nvPr>
        </p:nvSpPr>
        <p:spPr/>
        <p:txBody>
          <a:bodyPr>
            <a:normAutofit/>
          </a:bodyPr>
          <a:lstStyle/>
          <a:p>
            <a:pPr algn="just"/>
            <a:r>
              <a:rPr lang="en-US" sz="2400" dirty="0"/>
              <a:t>One of the problems that unimpeded flow of capital has encouraged speculation. Far from encouraging productive financial activity, as neoliberals had argued, capital mobility has turned the global financial order into a casino</a:t>
            </a:r>
          </a:p>
          <a:p>
            <a:pPr algn="just"/>
            <a:r>
              <a:rPr lang="en-US" sz="2400" dirty="0"/>
              <a:t>Capital market deregulation was initially treated by developing nations as an opportunity to attract capital inflows. </a:t>
            </a:r>
          </a:p>
          <a:p>
            <a:pPr algn="just"/>
            <a:r>
              <a:rPr lang="en-US" sz="2400" dirty="0"/>
              <a:t>Democracy also suffers because governments become more responsive to the demands of mobile capital than the needs of their citizens</a:t>
            </a:r>
          </a:p>
          <a:p>
            <a:pPr marL="0" indent="0" algn="just">
              <a:buNone/>
            </a:pPr>
            <a:r>
              <a:rPr lang="en-US" sz="2400" dirty="0"/>
              <a:t> </a:t>
            </a:r>
          </a:p>
        </p:txBody>
      </p:sp>
    </p:spTree>
    <p:extLst>
      <p:ext uri="{BB962C8B-B14F-4D97-AF65-F5344CB8AC3E}">
        <p14:creationId xmlns:p14="http://schemas.microsoft.com/office/powerpoint/2010/main" val="19819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CF985-B75A-44C0-8598-3DC0CBA5C365}"/>
              </a:ext>
            </a:extLst>
          </p:cNvPr>
          <p:cNvSpPr>
            <a:spLocks noGrp="1"/>
          </p:cNvSpPr>
          <p:nvPr>
            <p:ph type="title"/>
          </p:nvPr>
        </p:nvSpPr>
        <p:spPr/>
        <p:txBody>
          <a:bodyPr/>
          <a:lstStyle/>
          <a:p>
            <a:r>
              <a:rPr lang="en-US" dirty="0"/>
              <a:t>Glossary</a:t>
            </a:r>
          </a:p>
        </p:txBody>
      </p:sp>
      <p:sp>
        <p:nvSpPr>
          <p:cNvPr id="3" name="Content Placeholder 2">
            <a:extLst>
              <a:ext uri="{FF2B5EF4-FFF2-40B4-BE49-F238E27FC236}">
                <a16:creationId xmlns:a16="http://schemas.microsoft.com/office/drawing/2014/main" id="{3BE71AD3-A9AA-4F8A-B8CE-B40F37CD98BC}"/>
              </a:ext>
            </a:extLst>
          </p:cNvPr>
          <p:cNvSpPr>
            <a:spLocks noGrp="1"/>
          </p:cNvSpPr>
          <p:nvPr>
            <p:ph idx="1"/>
          </p:nvPr>
        </p:nvSpPr>
        <p:spPr/>
        <p:txBody>
          <a:bodyPr>
            <a:normAutofit/>
          </a:bodyPr>
          <a:lstStyle/>
          <a:p>
            <a:pPr algn="just"/>
            <a:r>
              <a:rPr lang="en-US" sz="2400" dirty="0"/>
              <a:t>Capital controls: legal restrictions on the ability of a nation’s residents to hold and exchange assets in foreign language</a:t>
            </a:r>
          </a:p>
          <a:p>
            <a:pPr algn="just"/>
            <a:r>
              <a:rPr lang="en-US" sz="2400" dirty="0"/>
              <a:t>Capital market: a place where deals are made relating to the long-term investment needed by business and public authorities</a:t>
            </a:r>
          </a:p>
          <a:p>
            <a:pPr algn="just"/>
            <a:r>
              <a:rPr lang="en-US" sz="2400" dirty="0"/>
              <a:t>Capital mobility: the degree to which financial resources are free to flow across national borders</a:t>
            </a:r>
          </a:p>
          <a:p>
            <a:pPr algn="just"/>
            <a:r>
              <a:rPr lang="en-US" sz="2400" dirty="0"/>
              <a:t>Capitalization: providing with capital</a:t>
            </a:r>
          </a:p>
          <a:p>
            <a:pPr algn="just"/>
            <a:r>
              <a:rPr lang="en-US" sz="2400" dirty="0"/>
              <a:t>Central bank: the most important bank in a country because it issues and manages currency and helps to carry out the government’s financial policy.</a:t>
            </a:r>
          </a:p>
          <a:p>
            <a:pPr algn="just"/>
            <a:r>
              <a:rPr lang="en-US" sz="2400" dirty="0"/>
              <a:t>Collective security: the practice of resisting aggression through concerted action by a group of states </a:t>
            </a:r>
          </a:p>
        </p:txBody>
      </p:sp>
    </p:spTree>
    <p:extLst>
      <p:ext uri="{BB962C8B-B14F-4D97-AF65-F5344CB8AC3E}">
        <p14:creationId xmlns:p14="http://schemas.microsoft.com/office/powerpoint/2010/main" val="46533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13B92-6D57-48DC-951F-B5EBD306A5BB}"/>
              </a:ext>
            </a:extLst>
          </p:cNvPr>
          <p:cNvSpPr>
            <a:spLocks noGrp="1"/>
          </p:cNvSpPr>
          <p:nvPr>
            <p:ph type="title"/>
          </p:nvPr>
        </p:nvSpPr>
        <p:spPr/>
        <p:txBody>
          <a:bodyPr/>
          <a:lstStyle/>
          <a:p>
            <a:r>
              <a:rPr lang="en-US" dirty="0"/>
              <a:t>Reality</a:t>
            </a:r>
          </a:p>
        </p:txBody>
      </p:sp>
      <p:sp>
        <p:nvSpPr>
          <p:cNvPr id="3" name="Content Placeholder 2">
            <a:extLst>
              <a:ext uri="{FF2B5EF4-FFF2-40B4-BE49-F238E27FC236}">
                <a16:creationId xmlns:a16="http://schemas.microsoft.com/office/drawing/2014/main" id="{43DBE949-5E65-4406-BE0E-2A4AFA2BC0CB}"/>
              </a:ext>
            </a:extLst>
          </p:cNvPr>
          <p:cNvSpPr>
            <a:spLocks noGrp="1"/>
          </p:cNvSpPr>
          <p:nvPr>
            <p:ph idx="1"/>
          </p:nvPr>
        </p:nvSpPr>
        <p:spPr/>
        <p:txBody>
          <a:bodyPr/>
          <a:lstStyle/>
          <a:p>
            <a:r>
              <a:rPr lang="en-US" dirty="0"/>
              <a:t>In fact</a:t>
            </a:r>
          </a:p>
          <a:p>
            <a:r>
              <a:rPr lang="en-US" dirty="0"/>
              <a:t>As a matter of fact</a:t>
            </a:r>
          </a:p>
          <a:p>
            <a:r>
              <a:rPr lang="en-US" dirty="0"/>
              <a:t>Actually</a:t>
            </a:r>
          </a:p>
          <a:p>
            <a:r>
              <a:rPr lang="en-US" dirty="0"/>
              <a:t>In practice</a:t>
            </a:r>
          </a:p>
          <a:p>
            <a:r>
              <a:rPr lang="en-US" dirty="0"/>
              <a:t>Indeed</a:t>
            </a:r>
          </a:p>
          <a:p>
            <a:pPr marL="0" indent="0">
              <a:buNone/>
            </a:pPr>
            <a:r>
              <a:rPr lang="en-US" b="1" dirty="0"/>
              <a:t>The current state of affairs</a:t>
            </a:r>
          </a:p>
          <a:p>
            <a:pPr marL="0" indent="0">
              <a:buNone/>
            </a:pPr>
            <a:r>
              <a:rPr lang="en-US" dirty="0"/>
              <a:t>In recent years</a:t>
            </a:r>
          </a:p>
          <a:p>
            <a:pPr marL="0" indent="0">
              <a:buNone/>
            </a:pPr>
            <a:r>
              <a:rPr lang="en-US" dirty="0"/>
              <a:t>Recently, we have all become aware/</a:t>
            </a:r>
            <a:r>
              <a:rPr lang="en-US"/>
              <a:t>concerned that</a:t>
            </a:r>
            <a:endParaRPr lang="en-US" dirty="0"/>
          </a:p>
        </p:txBody>
      </p:sp>
    </p:spTree>
    <p:extLst>
      <p:ext uri="{BB962C8B-B14F-4D97-AF65-F5344CB8AC3E}">
        <p14:creationId xmlns:p14="http://schemas.microsoft.com/office/powerpoint/2010/main" val="2585698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705</Words>
  <Application>Microsoft Office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Globalization and Global Finance</vt:lpstr>
      <vt:lpstr>PowerPoint Presentation</vt:lpstr>
      <vt:lpstr>PowerPoint Presentation</vt:lpstr>
      <vt:lpstr>PowerPoint Presentation</vt:lpstr>
      <vt:lpstr>PowerPoint Presentation</vt:lpstr>
      <vt:lpstr>PowerPoint Presentation</vt:lpstr>
      <vt:lpstr>Glossary</vt:lpstr>
      <vt:lpstr>Reality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Globalization and Global Finance</dc:title>
  <dc:creator>christos</dc:creator>
  <cp:lastModifiedBy>christos</cp:lastModifiedBy>
  <cp:revision>11</cp:revision>
  <dcterms:created xsi:type="dcterms:W3CDTF">2021-09-09T16:18:18Z</dcterms:created>
  <dcterms:modified xsi:type="dcterms:W3CDTF">2021-09-10T06:35:51Z</dcterms:modified>
</cp:coreProperties>
</file>