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  <p:sldMasterId id="2147483900" r:id="rId21"/>
    <p:sldMasterId id="2147483912" r:id="rId22"/>
    <p:sldMasterId id="2147483924" r:id="rId23"/>
    <p:sldMasterId id="2147483936" r:id="rId24"/>
  </p:sldMasterIdLst>
  <p:notesMasterIdLst>
    <p:notesMasterId r:id="rId49"/>
  </p:notesMasterIdLst>
  <p:sldIdLst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8E470-F5CE-4C97-A709-7614FEDE1A0C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E523B-6FBF-45C8-9B4F-CF0CF95806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667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19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62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34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417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878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23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30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165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17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572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18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50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19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1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23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09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308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39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9988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4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56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6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584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27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131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80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4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12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430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59856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4577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920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226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792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76661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727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302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2769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8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625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09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9456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750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28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49850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251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437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708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429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736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94776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638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34456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86144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324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1712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2548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0040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820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382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118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35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120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1025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85942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97375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0948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3640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476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6004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9181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99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4155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5443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53930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577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8622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91778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609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3383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9506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68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6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37921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24566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262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7769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7406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9032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729630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014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1562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7883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38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0283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47743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5864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9122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3327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68072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9321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34232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23268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2022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6431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09484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4578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1573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0553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3394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0436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21404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97851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31855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05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8651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361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04032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50409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7647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50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534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96560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14370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00587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90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11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057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25524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0264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5232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351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08717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24303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6925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92630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939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118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1335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83038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4558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72337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32308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4400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481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5008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88022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64777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74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64686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51088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0012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8233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1395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0788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1814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19602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29330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87663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766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5918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6590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049354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14752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7116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72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57961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3466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0090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5415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02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082145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73014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6512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01287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9474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42498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7903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7288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3028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9456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9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0149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3962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53790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77032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495074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99316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0636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1110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3043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715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865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2809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7904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262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2522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7028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37458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0584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2045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86694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44483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001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9435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6679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3553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8930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875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067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95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92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927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8698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503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47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271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712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079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58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64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9951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9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272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705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9067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868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238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187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2638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35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685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99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28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600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29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150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289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015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903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2087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5958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6420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061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47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8310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163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768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342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987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40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2006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43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87636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836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04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3040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0760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264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310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994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393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7464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982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5376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795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3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9064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846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730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557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857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085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474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679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112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471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244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5566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302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6009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4492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819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587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252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1194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608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4575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1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372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171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12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744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242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107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16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455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450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311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454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27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3729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840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830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331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016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0135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179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440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3441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057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456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313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- </a:t>
            </a:r>
            <a:r>
              <a:rPr lang="tr-TR" altLang="tr-TR" sz="4000" i="1" dirty="0">
                <a:solidFill>
                  <a:srgbClr val="373187"/>
                </a:solidFill>
                <a:latin typeface="Times New Roman"/>
              </a:rPr>
              <a:t>Gerçekleştirim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VTYS </a:t>
            </a:r>
            <a:r>
              <a:rPr lang="tr-TR" dirty="0" err="1" smtClean="0"/>
              <a:t>nin</a:t>
            </a:r>
            <a:r>
              <a:rPr lang="tr-TR" dirty="0" smtClean="0"/>
              <a:t> Sınıflandırılması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Sınıflandırmalar kullanılan Veri Modeline göre yapılır.</a:t>
            </a:r>
          </a:p>
          <a:p>
            <a:pPr>
              <a:buNone/>
            </a:pPr>
            <a:endParaRPr lang="tr-TR" dirty="0" smtClean="0"/>
          </a:p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İlişkisel Model:</a:t>
            </a:r>
            <a:r>
              <a:rPr lang="tr-TR" dirty="0" smtClean="0"/>
              <a:t> Veri tabanı tablo yığınından oluşmuştur. Her bir tablo bir dosya olarak saklanabilir.</a:t>
            </a:r>
          </a:p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Ağ Modeli:</a:t>
            </a:r>
            <a:r>
              <a:rPr lang="tr-TR" dirty="0" smtClean="0"/>
              <a:t> Veriyi kayıt ve küme tipleri olarak gösterir.</a:t>
            </a:r>
          </a:p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Hiyerarşik Model:</a:t>
            </a:r>
            <a:r>
              <a:rPr lang="tr-TR" dirty="0" smtClean="0"/>
              <a:t> Veri ağaç yapısında gösterilir.</a:t>
            </a:r>
          </a:p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Nesne Yönelimli Model:</a:t>
            </a:r>
            <a:r>
              <a:rPr lang="tr-TR" dirty="0" smtClean="0"/>
              <a:t> Veri tabanı nesneler, özellikleri ve işlemleri biçiminde gösterilir. 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4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Hazır Program Kütüphaneleri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Hemen hemen tüm programlama platformlarının kendilerine özgü hazır kütüphaneleri bulunmaktadır. </a:t>
            </a:r>
          </a:p>
          <a:p>
            <a:pPr lvl="2">
              <a:buClr>
                <a:schemeClr val="accent2"/>
              </a:buClr>
            </a:pPr>
            <a:r>
              <a:rPr lang="tr-TR" sz="2200" dirty="0" err="1" smtClean="0"/>
              <a:t>Pascal</a:t>
            </a:r>
            <a:r>
              <a:rPr lang="tr-TR" sz="2200" dirty="0" smtClean="0"/>
              <a:t>	*.</a:t>
            </a:r>
            <a:r>
              <a:rPr lang="tr-TR" sz="2200" dirty="0" err="1" smtClean="0"/>
              <a:t>tpu</a:t>
            </a:r>
            <a:endParaRPr lang="tr-TR" sz="2200" dirty="0" smtClean="0"/>
          </a:p>
          <a:p>
            <a:pPr lvl="2">
              <a:buClr>
                <a:schemeClr val="accent2"/>
              </a:buClr>
            </a:pPr>
            <a:r>
              <a:rPr lang="tr-TR" sz="2200" dirty="0" smtClean="0"/>
              <a:t>C		*.h</a:t>
            </a:r>
          </a:p>
          <a:p>
            <a:pPr lvl="2">
              <a:buClr>
                <a:schemeClr val="accent2"/>
              </a:buClr>
            </a:pPr>
            <a:r>
              <a:rPr lang="tr-TR" sz="2200" dirty="0" smtClean="0"/>
              <a:t>Java		*.</a:t>
            </a:r>
            <a:r>
              <a:rPr lang="tr-TR" sz="2200" dirty="0" err="1" smtClean="0"/>
              <a:t>jar</a:t>
            </a:r>
            <a:endParaRPr lang="tr-TR" sz="2200" dirty="0" smtClean="0"/>
          </a:p>
          <a:p>
            <a:endParaRPr lang="tr-TR" dirty="0" smtClean="0"/>
          </a:p>
          <a:p>
            <a:r>
              <a:rPr lang="tr-TR" dirty="0" smtClean="0"/>
              <a:t>Günümüzde bu kütüphanelerin temin edilmesi internet üzerinden oldukça kolaydır.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47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Araç ve Ortamları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dirty="0" smtClean="0"/>
              <a:t>Günümüzde bilgisayar destekli yazılım geliştirme ortamları oldukça gelişmiştir.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CASE araçları yazılım geliştirme sürecinin her aşamasında üretilen bilgi ya da belgelerin bilgisayar ortamında saklanmasına ve bu yolla kolay erişilebilir ve yönetilebilir olmasına olanak sağlar.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4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Kodlama Stili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Hangi platformda geliştirilirse geliştirilsin yazılımın belirli bir düzende kodlanması, yazılımın yaşam döngüsü açısından önem kazanmaktadır.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Etkin kod yazılım stili için kullanılan yöntemler: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Açıklama Satırları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Kod Yazım Düzeni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Anlamlı İsimlendirme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Yapısal Programlama Yapıları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983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Açıklama Satırları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Modülün başlangıcına 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genel amaç, 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işlevi 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desteklenen platformlar, 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eksikler, 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düzeltilen yanlışlıklar</a:t>
            </a:r>
          </a:p>
          <a:p>
            <a:pPr lvl="1">
              <a:buFont typeface="Wingdings" pitchFamily="2" charset="2"/>
              <a:buNone/>
            </a:pPr>
            <a:r>
              <a:rPr lang="tr-TR" dirty="0" smtClean="0"/>
              <a:t>gibi genel bilgilendirici açıklamaları yapılır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Aynı zamanda modülün kritik bölümleri vurgulanarak açıklanır.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808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 Biçimlemesi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Programın okunabilirliğini artırmak ve anlaşılabilirliğini kolaylaştırmak amacıyla açıklama satırlarının kullanımının yanı sıra, belirli bir kod yazım düzeninin de kullanılması gerekmektedir.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err="1" smtClean="0"/>
              <a:t>for</a:t>
            </a:r>
            <a:r>
              <a:rPr lang="tr-TR" dirty="0" smtClean="0"/>
              <a:t> i:=1 </a:t>
            </a:r>
            <a:r>
              <a:rPr lang="tr-TR" dirty="0" err="1" smtClean="0"/>
              <a:t>to</a:t>
            </a:r>
            <a:r>
              <a:rPr lang="tr-TR" dirty="0" smtClean="0"/>
              <a:t> 50 do </a:t>
            </a:r>
            <a:r>
              <a:rPr lang="tr-TR" dirty="0" err="1" smtClean="0"/>
              <a:t>begin</a:t>
            </a:r>
            <a:r>
              <a:rPr lang="tr-TR" dirty="0" smtClean="0"/>
              <a:t> i:=i+1; </a:t>
            </a:r>
            <a:r>
              <a:rPr lang="tr-TR" dirty="0" err="1" smtClean="0"/>
              <a:t>end</a:t>
            </a:r>
            <a:r>
              <a:rPr lang="tr-TR" dirty="0" smtClean="0"/>
              <a:t>;  // Kötü kodlanmış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err="1" smtClean="0"/>
              <a:t>for</a:t>
            </a:r>
            <a:r>
              <a:rPr lang="tr-TR" dirty="0" smtClean="0"/>
              <a:t> i:=1 </a:t>
            </a:r>
            <a:r>
              <a:rPr lang="tr-TR" dirty="0" err="1" smtClean="0"/>
              <a:t>to</a:t>
            </a:r>
            <a:r>
              <a:rPr lang="tr-TR" dirty="0" smtClean="0"/>
              <a:t> 50 do 		// iyi kodlanmış</a:t>
            </a:r>
          </a:p>
          <a:p>
            <a:pPr lvl="1">
              <a:buFont typeface="Wingdings" pitchFamily="2" charset="2"/>
              <a:buNone/>
            </a:pPr>
            <a:r>
              <a:rPr lang="tr-TR" dirty="0" err="1" smtClean="0"/>
              <a:t>begin</a:t>
            </a:r>
            <a:r>
              <a:rPr lang="tr-TR" dirty="0" smtClean="0"/>
              <a:t> </a:t>
            </a:r>
          </a:p>
          <a:p>
            <a:pPr lvl="1">
              <a:buFont typeface="Wingdings" pitchFamily="2" charset="2"/>
              <a:buNone/>
            </a:pPr>
            <a:r>
              <a:rPr lang="tr-TR" dirty="0" smtClean="0"/>
              <a:t>	i:=i+1; </a:t>
            </a:r>
          </a:p>
          <a:p>
            <a:pPr lvl="1">
              <a:buFont typeface="Wingdings" pitchFamily="2" charset="2"/>
              <a:buNone/>
            </a:pPr>
            <a:r>
              <a:rPr lang="tr-TR" dirty="0" err="1" smtClean="0"/>
              <a:t>end</a:t>
            </a:r>
            <a:r>
              <a:rPr lang="tr-TR" dirty="0" smtClean="0"/>
              <a:t>;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055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Anlamlı İsimlendirme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Kullanılan tanımlayıcıların (değişken adları, dosya adları, veri tabanı tablo adları, fonksiyon adları, yordam adları gibi) anlamlı olarak isimlendirilmeleri anlaşılabilirliği büyük ölçüde etkilemektedir.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575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Yapısal programlama yapıları temelde içinde </a:t>
            </a:r>
            <a:r>
              <a:rPr lang="tr-TR" dirty="0" err="1" smtClean="0">
                <a:solidFill>
                  <a:schemeClr val="accent2"/>
                </a:solidFill>
              </a:rPr>
              <a:t>goto</a:t>
            </a:r>
            <a:r>
              <a:rPr lang="tr-TR" dirty="0" smtClean="0"/>
              <a:t> komutlarının bulunmadığı, tek giriş ve tek çıkışlı öbeklerden oluşan yapılardır. Bunlar temelde;</a:t>
            </a:r>
          </a:p>
          <a:p>
            <a:pPr lvl="1">
              <a:buClr>
                <a:schemeClr val="accent2"/>
              </a:buClr>
            </a:pPr>
            <a:r>
              <a:rPr lang="tr-TR" dirty="0" err="1" smtClean="0"/>
              <a:t>Ardışıl</a:t>
            </a:r>
            <a:r>
              <a:rPr lang="tr-TR" dirty="0" smtClean="0"/>
              <a:t> işlem yapıları,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Koşullu işlem yapıları,</a:t>
            </a:r>
          </a:p>
          <a:p>
            <a:pPr lvl="1">
              <a:buClr>
                <a:schemeClr val="accent2"/>
              </a:buClr>
            </a:pPr>
            <a:r>
              <a:rPr lang="tr-TR" dirty="0" smtClean="0"/>
              <a:t>Döngü yapıları.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Teorik olarak herhangi bir bilgisayar programının sadece bu yapılar kullanılarak yazılabileceği kanıtlanmıştır.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080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programlama Yapıları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dirty="0" smtClean="0"/>
              <a:t>Program karmaşıklığı konusunda çeşitli modeller geliştirilmiştir. 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Bunların en eskisi ve yol göstericisi </a:t>
            </a:r>
            <a:r>
              <a:rPr lang="tr-TR" dirty="0" err="1" smtClean="0"/>
              <a:t>McCabe</a:t>
            </a:r>
            <a:r>
              <a:rPr lang="tr-TR" dirty="0" smtClean="0"/>
              <a:t> tarafından 1976 yılında geliştirilen modeldir.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Bunun için önce programın akış diyagramına dönüştürülmesi, sonra da </a:t>
            </a:r>
            <a:r>
              <a:rPr lang="tr-TR" dirty="0" smtClean="0">
                <a:solidFill>
                  <a:schemeClr val="accent2"/>
                </a:solidFill>
              </a:rPr>
              <a:t>karmaşıklık ölçütünün</a:t>
            </a:r>
            <a:r>
              <a:rPr lang="tr-TR" dirty="0" smtClean="0"/>
              <a:t> hesaplanması gerekmektedir.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466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 Karmaşıklığı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dirty="0" smtClean="0"/>
              <a:t>Program karmaşıklığı konusunda çeşitli modeller geliştirilmiştir. 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Bunların en eskisi ve yol göstericisi </a:t>
            </a:r>
            <a:r>
              <a:rPr lang="tr-TR" dirty="0" err="1" smtClean="0"/>
              <a:t>McCabe</a:t>
            </a:r>
            <a:r>
              <a:rPr lang="tr-TR" dirty="0" smtClean="0"/>
              <a:t> tarafından 1976 yılında geliştirilen modeldir.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Bunun için önce programın akış diyagramına dönüştürülmesi, sonra da </a:t>
            </a:r>
            <a:r>
              <a:rPr lang="tr-TR" dirty="0" smtClean="0">
                <a:solidFill>
                  <a:schemeClr val="accent2"/>
                </a:solidFill>
              </a:rPr>
              <a:t>karmaşıklık ölçütünün</a:t>
            </a:r>
            <a:r>
              <a:rPr lang="tr-TR" dirty="0" smtClean="0"/>
              <a:t> hesaplanması gerekmektedir.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62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30756" y="306132"/>
            <a:ext cx="9439585" cy="708536"/>
          </a:xfrm>
        </p:spPr>
        <p:txBody>
          <a:bodyPr/>
          <a:lstStyle/>
          <a:p>
            <a:r>
              <a:rPr lang="tr-TR" dirty="0"/>
              <a:t>HEDEFLER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5" name="24 Grup"/>
          <p:cNvGrpSpPr/>
          <p:nvPr/>
        </p:nvGrpSpPr>
        <p:grpSpPr>
          <a:xfrm>
            <a:off x="1165124" y="1376517"/>
            <a:ext cx="8096863" cy="4729315"/>
            <a:chOff x="1165124" y="1376517"/>
            <a:chExt cx="8096863" cy="4729315"/>
          </a:xfrm>
        </p:grpSpPr>
        <p:sp>
          <p:nvSpPr>
            <p:cNvPr id="7" name="6 Akış Çizelgesi: Çok Sayıda Belge"/>
            <p:cNvSpPr/>
            <p:nvPr/>
          </p:nvSpPr>
          <p:spPr>
            <a:xfrm>
              <a:off x="5584723" y="1376517"/>
              <a:ext cx="1386349" cy="1229032"/>
            </a:xfrm>
            <a:prstGeom prst="flowChartMultidocumen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9" name="8 Akış Çizelgesi: Çok Sayıda Belge"/>
            <p:cNvSpPr/>
            <p:nvPr/>
          </p:nvSpPr>
          <p:spPr>
            <a:xfrm>
              <a:off x="1165124" y="1420763"/>
              <a:ext cx="1386349" cy="1229032"/>
            </a:xfrm>
            <a:prstGeom prst="flowChartMultidocumen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0" name="9 Metin kutusu"/>
            <p:cNvSpPr txBox="1"/>
            <p:nvPr/>
          </p:nvSpPr>
          <p:spPr>
            <a:xfrm>
              <a:off x="1366684" y="1730478"/>
              <a:ext cx="8659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>
                  <a:solidFill>
                    <a:prstClr val="black"/>
                  </a:solidFill>
                </a:rPr>
                <a:t>Analiz </a:t>
              </a:r>
            </a:p>
            <a:p>
              <a:r>
                <a:rPr lang="tr-TR" dirty="0">
                  <a:solidFill>
                    <a:prstClr val="black"/>
                  </a:solidFill>
                </a:rPr>
                <a:t>Raporu</a:t>
              </a:r>
            </a:p>
          </p:txBody>
        </p:sp>
        <p:sp>
          <p:nvSpPr>
            <p:cNvPr id="11" name="10 Metin kutusu"/>
            <p:cNvSpPr txBox="1"/>
            <p:nvPr/>
          </p:nvSpPr>
          <p:spPr>
            <a:xfrm>
              <a:off x="5766601" y="1666569"/>
              <a:ext cx="9601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>
                  <a:solidFill>
                    <a:prstClr val="black"/>
                  </a:solidFill>
                </a:rPr>
                <a:t>Tasarım </a:t>
              </a:r>
            </a:p>
            <a:p>
              <a:r>
                <a:rPr lang="tr-TR" dirty="0">
                  <a:solidFill>
                    <a:prstClr val="black"/>
                  </a:solidFill>
                </a:rPr>
                <a:t>Raporu</a:t>
              </a:r>
            </a:p>
          </p:txBody>
        </p:sp>
        <p:sp>
          <p:nvSpPr>
            <p:cNvPr id="12" name="11 Yuvarlatılmış Dikdörtgen"/>
            <p:cNvSpPr/>
            <p:nvPr/>
          </p:nvSpPr>
          <p:spPr>
            <a:xfrm>
              <a:off x="4424516" y="3510116"/>
              <a:ext cx="4837471" cy="2595716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3" name="12 Akış Çizelgesi: Manyetik Disk"/>
            <p:cNvSpPr/>
            <p:nvPr/>
          </p:nvSpPr>
          <p:spPr>
            <a:xfrm>
              <a:off x="7973961" y="4640833"/>
              <a:ext cx="993058" cy="1022555"/>
            </a:xfrm>
            <a:prstGeom prst="flowChartMagneticDisk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pic>
          <p:nvPicPr>
            <p:cNvPr id="23556" name="Picture 4" descr="Image result for codi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7744" y="4213671"/>
              <a:ext cx="2266260" cy="1489024"/>
            </a:xfrm>
            <a:prstGeom prst="rect">
              <a:avLst/>
            </a:prstGeom>
            <a:noFill/>
          </p:spPr>
        </p:pic>
        <p:cxnSp>
          <p:nvCxnSpPr>
            <p:cNvPr id="17" name="16 Düz Ok Bağlayıcısı"/>
            <p:cNvCxnSpPr/>
            <p:nvPr/>
          </p:nvCxnSpPr>
          <p:spPr>
            <a:xfrm>
              <a:off x="6961239" y="5102942"/>
              <a:ext cx="963561" cy="39329"/>
            </a:xfrm>
            <a:prstGeom prst="straightConnector1">
              <a:avLst/>
            </a:prstGeom>
            <a:ln w="4762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Dikdörtgen"/>
            <p:cNvSpPr/>
            <p:nvPr/>
          </p:nvSpPr>
          <p:spPr>
            <a:xfrm>
              <a:off x="5819027" y="3775276"/>
              <a:ext cx="15568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tr-TR" altLang="tr-TR" dirty="0">
                  <a:solidFill>
                    <a:prstClr val="black"/>
                  </a:solidFill>
                </a:rPr>
                <a:t>Gerçekleştirim</a:t>
              </a:r>
              <a:endParaRPr lang="tr-TR" dirty="0">
                <a:solidFill>
                  <a:prstClr val="black"/>
                </a:solidFill>
              </a:endParaRPr>
            </a:p>
          </p:txBody>
        </p:sp>
        <p:cxnSp>
          <p:nvCxnSpPr>
            <p:cNvPr id="21" name="20 Düz Ok Bağlayıcısı"/>
            <p:cNvCxnSpPr/>
            <p:nvPr/>
          </p:nvCxnSpPr>
          <p:spPr>
            <a:xfrm>
              <a:off x="2605548" y="1828800"/>
              <a:ext cx="2920181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Düz Ok Bağlayıcısı"/>
            <p:cNvCxnSpPr>
              <a:stCxn id="7" idx="2"/>
            </p:cNvCxnSpPr>
            <p:nvPr/>
          </p:nvCxnSpPr>
          <p:spPr>
            <a:xfrm>
              <a:off x="6181495" y="2559005"/>
              <a:ext cx="12828" cy="91178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23 Metin kutusu"/>
            <p:cNvSpPr txBox="1"/>
            <p:nvPr/>
          </p:nvSpPr>
          <p:spPr>
            <a:xfrm>
              <a:off x="7885472" y="4503174"/>
              <a:ext cx="1170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>
                  <a:solidFill>
                    <a:prstClr val="black"/>
                  </a:solidFill>
                </a:rPr>
                <a:t>Veritabanı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3195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Diyagramına Dönüştürme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5 İçerik Yer Tutucusu"/>
          <p:cNvGrpSpPr>
            <a:grpSpLocks noGrp="1"/>
          </p:cNvGrpSpPr>
          <p:nvPr/>
        </p:nvGrpSpPr>
        <p:grpSpPr>
          <a:xfrm>
            <a:off x="433466" y="1539337"/>
            <a:ext cx="10515600" cy="4351338"/>
            <a:chOff x="1042988" y="1773238"/>
            <a:chExt cx="6121400" cy="4124325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1908175" y="17732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1908175" y="28527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1403350" y="35734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1908175" y="4292600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11" name="AutoShape 8"/>
            <p:cNvCxnSpPr>
              <a:cxnSpLocks noChangeShapeType="1"/>
              <a:stCxn id="8" idx="3"/>
              <a:endCxn id="9" idx="0"/>
            </p:cNvCxnSpPr>
            <p:nvPr/>
          </p:nvCxnSpPr>
          <p:spPr bwMode="auto">
            <a:xfrm flipH="1">
              <a:off x="1619250" y="3221038"/>
              <a:ext cx="352425" cy="3524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2" name="AutoShape 9"/>
            <p:cNvCxnSpPr>
              <a:cxnSpLocks noChangeShapeType="1"/>
              <a:stCxn id="9" idx="4"/>
              <a:endCxn id="10" idx="1"/>
            </p:cNvCxnSpPr>
            <p:nvPr/>
          </p:nvCxnSpPr>
          <p:spPr bwMode="auto">
            <a:xfrm>
              <a:off x="1619250" y="4005263"/>
              <a:ext cx="352425" cy="3508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3" name="AutoShape 10"/>
            <p:cNvCxnSpPr>
              <a:cxnSpLocks noChangeShapeType="1"/>
              <a:stCxn id="8" idx="4"/>
              <a:endCxn id="10" idx="0"/>
            </p:cNvCxnSpPr>
            <p:nvPr/>
          </p:nvCxnSpPr>
          <p:spPr bwMode="auto">
            <a:xfrm>
              <a:off x="2124075" y="3284538"/>
              <a:ext cx="0" cy="10080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3492500" y="29257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2987675" y="364648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3492500" y="4365625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17" name="AutoShape 14"/>
            <p:cNvCxnSpPr>
              <a:cxnSpLocks noChangeShapeType="1"/>
              <a:stCxn id="14" idx="3"/>
              <a:endCxn id="15" idx="0"/>
            </p:cNvCxnSpPr>
            <p:nvPr/>
          </p:nvCxnSpPr>
          <p:spPr bwMode="auto">
            <a:xfrm flipH="1">
              <a:off x="3203575" y="3294063"/>
              <a:ext cx="352425" cy="3524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8" name="AutoShape 15"/>
            <p:cNvCxnSpPr>
              <a:cxnSpLocks noChangeShapeType="1"/>
              <a:stCxn id="15" idx="4"/>
              <a:endCxn id="16" idx="1"/>
            </p:cNvCxnSpPr>
            <p:nvPr/>
          </p:nvCxnSpPr>
          <p:spPr bwMode="auto">
            <a:xfrm>
              <a:off x="3203575" y="4078288"/>
              <a:ext cx="352425" cy="3508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9" name="AutoShape 16"/>
            <p:cNvCxnSpPr>
              <a:cxnSpLocks noChangeShapeType="1"/>
              <a:stCxn id="20" idx="4"/>
              <a:endCxn id="16" idx="7"/>
            </p:cNvCxnSpPr>
            <p:nvPr/>
          </p:nvCxnSpPr>
          <p:spPr bwMode="auto">
            <a:xfrm flipH="1">
              <a:off x="3860800" y="4005263"/>
              <a:ext cx="350838" cy="4238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3995738" y="35734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21" name="AutoShape 24"/>
            <p:cNvCxnSpPr>
              <a:cxnSpLocks noChangeShapeType="1"/>
              <a:stCxn id="14" idx="5"/>
              <a:endCxn id="20" idx="0"/>
            </p:cNvCxnSpPr>
            <p:nvPr/>
          </p:nvCxnSpPr>
          <p:spPr bwMode="auto">
            <a:xfrm>
              <a:off x="3860800" y="3294063"/>
              <a:ext cx="350838" cy="279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5365750" y="28527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60925" y="35734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724525" y="46529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25" name="AutoShape 28"/>
            <p:cNvCxnSpPr>
              <a:cxnSpLocks noChangeShapeType="1"/>
              <a:stCxn id="22" idx="3"/>
              <a:endCxn id="23" idx="0"/>
            </p:cNvCxnSpPr>
            <p:nvPr/>
          </p:nvCxnSpPr>
          <p:spPr bwMode="auto">
            <a:xfrm flipH="1">
              <a:off x="5076825" y="3221038"/>
              <a:ext cx="352425" cy="3524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6" name="AutoShape 29"/>
            <p:cNvCxnSpPr>
              <a:cxnSpLocks noChangeShapeType="1"/>
              <a:stCxn id="23" idx="4"/>
              <a:endCxn id="24" idx="1"/>
            </p:cNvCxnSpPr>
            <p:nvPr/>
          </p:nvCxnSpPr>
          <p:spPr bwMode="auto">
            <a:xfrm>
              <a:off x="5076825" y="4005263"/>
              <a:ext cx="711200" cy="711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7" name="AutoShape 30"/>
            <p:cNvCxnSpPr>
              <a:cxnSpLocks noChangeShapeType="1"/>
              <a:stCxn id="28" idx="4"/>
              <a:endCxn id="24" idx="0"/>
            </p:cNvCxnSpPr>
            <p:nvPr/>
          </p:nvCxnSpPr>
          <p:spPr bwMode="auto">
            <a:xfrm>
              <a:off x="5653088" y="3932238"/>
              <a:ext cx="287337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5437188" y="35004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29" name="AutoShape 32"/>
            <p:cNvCxnSpPr>
              <a:cxnSpLocks noChangeShapeType="1"/>
              <a:stCxn id="22" idx="4"/>
              <a:endCxn id="28" idx="0"/>
            </p:cNvCxnSpPr>
            <p:nvPr/>
          </p:nvCxnSpPr>
          <p:spPr bwMode="auto">
            <a:xfrm>
              <a:off x="5581650" y="3284538"/>
              <a:ext cx="71438" cy="2159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6011863" y="35004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31" name="AutoShape 34"/>
            <p:cNvCxnSpPr>
              <a:cxnSpLocks noChangeShapeType="1"/>
              <a:stCxn id="22" idx="5"/>
              <a:endCxn id="30" idx="0"/>
            </p:cNvCxnSpPr>
            <p:nvPr/>
          </p:nvCxnSpPr>
          <p:spPr bwMode="auto">
            <a:xfrm>
              <a:off x="5734050" y="3221038"/>
              <a:ext cx="493713" cy="279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6732588" y="35004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33" name="AutoShape 36"/>
            <p:cNvCxnSpPr>
              <a:cxnSpLocks noChangeShapeType="1"/>
              <a:stCxn id="22" idx="6"/>
              <a:endCxn id="32" idx="0"/>
            </p:cNvCxnSpPr>
            <p:nvPr/>
          </p:nvCxnSpPr>
          <p:spPr bwMode="auto">
            <a:xfrm>
              <a:off x="5797550" y="3068638"/>
              <a:ext cx="1150938" cy="431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4" name="AutoShape 37"/>
            <p:cNvCxnSpPr>
              <a:cxnSpLocks noChangeShapeType="1"/>
              <a:stCxn id="30" idx="4"/>
              <a:endCxn id="24" idx="0"/>
            </p:cNvCxnSpPr>
            <p:nvPr/>
          </p:nvCxnSpPr>
          <p:spPr bwMode="auto">
            <a:xfrm flipH="1">
              <a:off x="5940425" y="3932238"/>
              <a:ext cx="287338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" name="AutoShape 38"/>
            <p:cNvCxnSpPr>
              <a:cxnSpLocks noChangeShapeType="1"/>
              <a:stCxn id="32" idx="4"/>
              <a:endCxn id="24" idx="7"/>
            </p:cNvCxnSpPr>
            <p:nvPr/>
          </p:nvCxnSpPr>
          <p:spPr bwMode="auto">
            <a:xfrm flipH="1">
              <a:off x="6092825" y="3932238"/>
              <a:ext cx="855663" cy="7842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6" name="Text Box 39"/>
            <p:cNvSpPr txBox="1">
              <a:spLocks noChangeArrowheads="1"/>
            </p:cNvSpPr>
            <p:nvPr/>
          </p:nvSpPr>
          <p:spPr bwMode="auto">
            <a:xfrm>
              <a:off x="2535238" y="1792288"/>
              <a:ext cx="36766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dirty="0">
                  <a:solidFill>
                    <a:prstClr val="black"/>
                  </a:solidFill>
                </a:rPr>
                <a:t>Bir ya da birden fazla ardışık işlem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7" name="Text Box 40"/>
            <p:cNvSpPr txBox="1">
              <a:spLocks noChangeArrowheads="1"/>
            </p:cNvSpPr>
            <p:nvPr/>
          </p:nvSpPr>
          <p:spPr bwMode="auto">
            <a:xfrm>
              <a:off x="1042988" y="5530850"/>
              <a:ext cx="15557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>
                  <a:solidFill>
                    <a:prstClr val="black"/>
                  </a:solidFill>
                </a:rPr>
                <a:t>If-Then işlemi</a:t>
              </a: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Text Box 41"/>
            <p:cNvSpPr txBox="1">
              <a:spLocks noChangeArrowheads="1"/>
            </p:cNvSpPr>
            <p:nvPr/>
          </p:nvSpPr>
          <p:spPr bwMode="auto">
            <a:xfrm>
              <a:off x="2843213" y="5516563"/>
              <a:ext cx="20764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>
                  <a:solidFill>
                    <a:prstClr val="black"/>
                  </a:solidFill>
                </a:rPr>
                <a:t>If-Then-Else işlemi</a:t>
              </a: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Text Box 42"/>
            <p:cNvSpPr txBox="1">
              <a:spLocks noChangeArrowheads="1"/>
            </p:cNvSpPr>
            <p:nvPr/>
          </p:nvSpPr>
          <p:spPr bwMode="auto">
            <a:xfrm>
              <a:off x="5292725" y="5516563"/>
              <a:ext cx="13652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>
                  <a:solidFill>
                    <a:prstClr val="black"/>
                  </a:solidFill>
                </a:rPr>
                <a:t>Case işlemi</a:t>
              </a: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9604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Diyagramına Dönüştürme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5 İçerik Yer Tutucusu"/>
          <p:cNvGrpSpPr>
            <a:grpSpLocks noGrp="1"/>
          </p:cNvGrpSpPr>
          <p:nvPr/>
        </p:nvGrpSpPr>
        <p:grpSpPr>
          <a:xfrm>
            <a:off x="838200" y="1825625"/>
            <a:ext cx="10515600" cy="4351338"/>
            <a:chOff x="1527175" y="2276475"/>
            <a:chExt cx="5159375" cy="3103563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2771775" y="2349500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1906588" y="321468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2771775" y="3789363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10" name="AutoShape 7"/>
            <p:cNvCxnSpPr>
              <a:cxnSpLocks noChangeShapeType="1"/>
              <a:stCxn id="7" idx="3"/>
              <a:endCxn id="8" idx="0"/>
            </p:cNvCxnSpPr>
            <p:nvPr/>
          </p:nvCxnSpPr>
          <p:spPr bwMode="auto">
            <a:xfrm flipH="1">
              <a:off x="2122488" y="2717800"/>
              <a:ext cx="712787" cy="4968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1" name="AutoShape 8"/>
            <p:cNvCxnSpPr>
              <a:cxnSpLocks noChangeShapeType="1"/>
              <a:stCxn id="8" idx="7"/>
              <a:endCxn id="7" idx="4"/>
            </p:cNvCxnSpPr>
            <p:nvPr/>
          </p:nvCxnSpPr>
          <p:spPr bwMode="auto">
            <a:xfrm flipV="1">
              <a:off x="2274888" y="2781300"/>
              <a:ext cx="712787" cy="4968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2" name="AutoShape 9"/>
            <p:cNvCxnSpPr>
              <a:cxnSpLocks noChangeShapeType="1"/>
              <a:stCxn id="7" idx="4"/>
              <a:endCxn id="9" idx="0"/>
            </p:cNvCxnSpPr>
            <p:nvPr/>
          </p:nvCxnSpPr>
          <p:spPr bwMode="auto">
            <a:xfrm>
              <a:off x="2987675" y="2781300"/>
              <a:ext cx="0" cy="10080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5508625" y="2276475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5003800" y="2997200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508625" y="3716338"/>
              <a:ext cx="431800" cy="431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solidFill>
                  <a:prstClr val="black"/>
                </a:solidFill>
              </a:endParaRPr>
            </a:p>
          </p:txBody>
        </p:sp>
        <p:cxnSp>
          <p:nvCxnSpPr>
            <p:cNvPr id="16" name="AutoShape 13"/>
            <p:cNvCxnSpPr>
              <a:cxnSpLocks noChangeShapeType="1"/>
              <a:stCxn id="13" idx="3"/>
              <a:endCxn id="14" idx="0"/>
            </p:cNvCxnSpPr>
            <p:nvPr/>
          </p:nvCxnSpPr>
          <p:spPr bwMode="auto">
            <a:xfrm flipH="1">
              <a:off x="5219700" y="2644775"/>
              <a:ext cx="352425" cy="3524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7" name="AutoShape 14"/>
            <p:cNvCxnSpPr>
              <a:cxnSpLocks noChangeShapeType="1"/>
              <a:stCxn id="14" idx="4"/>
              <a:endCxn id="15" idx="1"/>
            </p:cNvCxnSpPr>
            <p:nvPr/>
          </p:nvCxnSpPr>
          <p:spPr bwMode="auto">
            <a:xfrm>
              <a:off x="5219700" y="3429000"/>
              <a:ext cx="352425" cy="3508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8" name="AutoShape 15"/>
            <p:cNvCxnSpPr>
              <a:cxnSpLocks noChangeShapeType="1"/>
              <a:stCxn id="13" idx="4"/>
              <a:endCxn id="15" idx="0"/>
            </p:cNvCxnSpPr>
            <p:nvPr/>
          </p:nvCxnSpPr>
          <p:spPr bwMode="auto">
            <a:xfrm>
              <a:off x="5724525" y="2708275"/>
              <a:ext cx="0" cy="10080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9" name="AutoShape 16"/>
            <p:cNvCxnSpPr>
              <a:cxnSpLocks noChangeShapeType="1"/>
              <a:stCxn id="15" idx="4"/>
            </p:cNvCxnSpPr>
            <p:nvPr/>
          </p:nvCxnSpPr>
          <p:spPr bwMode="auto">
            <a:xfrm>
              <a:off x="5724525" y="4148138"/>
              <a:ext cx="0" cy="2889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1527175" y="4960938"/>
              <a:ext cx="17335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>
                  <a:solidFill>
                    <a:prstClr val="black"/>
                  </a:solidFill>
                </a:rPr>
                <a:t>While Döngüsü</a:t>
              </a: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4787900" y="5013325"/>
              <a:ext cx="1898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>
                  <a:solidFill>
                    <a:prstClr val="black"/>
                  </a:solidFill>
                </a:rPr>
                <a:t>Repeat Döngüsü</a:t>
              </a: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40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McCabe</a:t>
            </a:r>
            <a:r>
              <a:rPr lang="tr-TR" dirty="0" smtClean="0"/>
              <a:t> Karmaşıklık Ölçütü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V(G)= k – d + 2p</a:t>
            </a:r>
          </a:p>
          <a:p>
            <a:pPr>
              <a:buNone/>
            </a:pPr>
            <a:endParaRPr lang="tr-TR" dirty="0" smtClean="0"/>
          </a:p>
          <a:p>
            <a:pPr lvl="1">
              <a:spcBef>
                <a:spcPct val="60000"/>
              </a:spcBef>
              <a:buFont typeface="Wingdings" pitchFamily="2" charset="2"/>
              <a:buNone/>
            </a:pPr>
            <a:r>
              <a:rPr lang="tr-TR" dirty="0" smtClean="0">
                <a:solidFill>
                  <a:schemeClr val="accent2"/>
                </a:solidFill>
              </a:rPr>
              <a:t>K:</a:t>
            </a:r>
            <a:r>
              <a:rPr lang="tr-TR" dirty="0" smtClean="0"/>
              <a:t> Diyagramdaki kenar çizgi sayısı</a:t>
            </a:r>
          </a:p>
          <a:p>
            <a:pPr lvl="1">
              <a:spcBef>
                <a:spcPct val="60000"/>
              </a:spcBef>
              <a:buFont typeface="Wingdings" pitchFamily="2" charset="2"/>
              <a:buNone/>
            </a:pPr>
            <a:r>
              <a:rPr lang="tr-TR" dirty="0" smtClean="0">
                <a:solidFill>
                  <a:schemeClr val="accent2"/>
                </a:solidFill>
              </a:rPr>
              <a:t>D:</a:t>
            </a:r>
            <a:r>
              <a:rPr lang="tr-TR" dirty="0" smtClean="0"/>
              <a:t> Diyagramdaki düğüm sayısı</a:t>
            </a:r>
          </a:p>
          <a:p>
            <a:pPr lvl="1">
              <a:spcBef>
                <a:spcPct val="60000"/>
              </a:spcBef>
              <a:buFont typeface="Wingdings" pitchFamily="2" charset="2"/>
              <a:buNone/>
            </a:pPr>
            <a:r>
              <a:rPr lang="tr-TR" dirty="0" smtClean="0">
                <a:solidFill>
                  <a:schemeClr val="accent2"/>
                </a:solidFill>
              </a:rPr>
              <a:t>P:</a:t>
            </a:r>
            <a:r>
              <a:rPr lang="tr-TR" dirty="0" smtClean="0"/>
              <a:t> programdaki bileşen sayısı (ana program ve ilgili alt program sayısını göstermektedir. Alt program kullanılmadı ise p=1, 3 alt program kullanıldı ise p=4 tür)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02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Olağandışı durum Çözümleme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Olağandışı durum: </a:t>
            </a:r>
            <a:r>
              <a:rPr lang="tr-TR" dirty="0" smtClean="0"/>
              <a:t>Bir programın çalışmasının, geçersiz ya da yanlı veri oluşumu ya da başka nedenlerle istenmeyen bir biçimde sonlanmasına neden olan durumdur.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Genelde kabul edilen; program işletiminin sonlandırılmasının bütünüyle program denetiminde olmasıdır.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02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 Gözden Geçirme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dirty="0" smtClean="0">
                <a:solidFill>
                  <a:schemeClr val="accent2"/>
                </a:solidFill>
              </a:rPr>
              <a:t>Olağandışı durum: </a:t>
            </a:r>
            <a:r>
              <a:rPr lang="tr-TR" dirty="0" smtClean="0"/>
              <a:t>Bir programın çalışmasının, geçersiz ya da yanlı veri oluşumu ya da başka nedenlerle istenmeyen bir biçimde sonlanmasına neden olan durumdur.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Genelde kabul edilen; program işletiminin sonlandırılmasının bütünüyle program denetiminde olmasıdır.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89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60000"/>
              </a:spcBef>
            </a:pPr>
            <a:r>
              <a:rPr lang="tr-TR" dirty="0" smtClean="0"/>
              <a:t>Tasarım sonucu üretilen süreç ve veri tabanının fiziksel yapısını içeren fiziksel modelin bilgisayar ortamında çalışan yazılım biçimine dönüştürülmesi çalışmasıdır.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Birinci yapılması gereken;</a:t>
            </a:r>
          </a:p>
          <a:p>
            <a:pPr>
              <a:spcBef>
                <a:spcPct val="60000"/>
              </a:spcBef>
              <a:buNone/>
            </a:pPr>
            <a:r>
              <a:rPr lang="tr-TR" dirty="0" smtClean="0"/>
              <a:t>Yazılım geliştirme ortamı </a:t>
            </a:r>
            <a:r>
              <a:rPr lang="tr-TR" dirty="0" err="1" smtClean="0"/>
              <a:t>seçilmi</a:t>
            </a:r>
            <a:endParaRPr lang="tr-TR" dirty="0" smtClean="0"/>
          </a:p>
          <a:p>
            <a:pPr>
              <a:spcBef>
                <a:spcPct val="60000"/>
              </a:spcBef>
              <a:buNone/>
            </a:pPr>
            <a:r>
              <a:rPr lang="tr-TR" dirty="0" smtClean="0"/>
              <a:t> (programlama dili, veri tabanı yönetim sistemi, yazılım geliştirme araçları (CASE)).</a:t>
            </a:r>
          </a:p>
          <a:p>
            <a:pPr>
              <a:spcBef>
                <a:spcPct val="60000"/>
              </a:spcBef>
              <a:buNone/>
            </a:pPr>
            <a:endParaRPr lang="tr-TR" sz="1600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3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Programlama Dilleri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 dirty="0" smtClean="0"/>
              <a:t>Geliştirilecek Uygulamaya Göre Programlama dili  seçilmelidir.</a:t>
            </a:r>
          </a:p>
          <a:p>
            <a:pPr lvl="1">
              <a:lnSpc>
                <a:spcPct val="80000"/>
              </a:lnSpc>
            </a:pPr>
            <a:r>
              <a:rPr lang="tr-TR" sz="1800" b="1" dirty="0" smtClean="0"/>
              <a:t>Veri İşleme Yoğunluklu Uygulamalar </a:t>
            </a:r>
          </a:p>
          <a:p>
            <a:pPr lvl="2">
              <a:lnSpc>
                <a:spcPct val="80000"/>
              </a:lnSpc>
            </a:pPr>
            <a:r>
              <a:rPr lang="tr-TR" sz="1600" dirty="0" err="1" smtClean="0"/>
              <a:t>Cobol</a:t>
            </a:r>
            <a:r>
              <a:rPr lang="tr-TR" sz="1600" dirty="0" smtClean="0"/>
              <a:t>, </a:t>
            </a:r>
          </a:p>
          <a:p>
            <a:pPr lvl="2">
              <a:lnSpc>
                <a:spcPct val="80000"/>
              </a:lnSpc>
            </a:pPr>
            <a:r>
              <a:rPr lang="tr-TR" sz="1600" dirty="0" smtClean="0">
                <a:solidFill>
                  <a:srgbClr val="00B050"/>
                </a:solidFill>
              </a:rPr>
              <a:t>Görsel Programlama Dilleri ve Veri Tabanları (</a:t>
            </a:r>
            <a:r>
              <a:rPr lang="tr-TR" sz="1600" dirty="0" err="1" smtClean="0">
                <a:solidFill>
                  <a:srgbClr val="00B050"/>
                </a:solidFill>
              </a:rPr>
              <a:t>java</a:t>
            </a:r>
            <a:r>
              <a:rPr lang="tr-TR" sz="1600" dirty="0" smtClean="0">
                <a:solidFill>
                  <a:srgbClr val="00B050"/>
                </a:solidFill>
              </a:rPr>
              <a:t>,C#)</a:t>
            </a:r>
          </a:p>
          <a:p>
            <a:pPr lvl="1">
              <a:lnSpc>
                <a:spcPct val="80000"/>
              </a:lnSpc>
            </a:pPr>
            <a:r>
              <a:rPr lang="tr-TR" sz="1800" b="1" dirty="0" smtClean="0"/>
              <a:t>Hesaplama Yoğun Uygulamalar</a:t>
            </a:r>
          </a:p>
          <a:p>
            <a:pPr lvl="2">
              <a:lnSpc>
                <a:spcPct val="80000"/>
              </a:lnSpc>
            </a:pPr>
            <a:r>
              <a:rPr lang="tr-TR" sz="1600" dirty="0" err="1" smtClean="0"/>
              <a:t>Fortran</a:t>
            </a:r>
            <a:endParaRPr lang="tr-TR" sz="1600" dirty="0" smtClean="0"/>
          </a:p>
          <a:p>
            <a:pPr lvl="2">
              <a:lnSpc>
                <a:spcPct val="80000"/>
              </a:lnSpc>
            </a:pPr>
            <a:r>
              <a:rPr lang="tr-TR" sz="1600" dirty="0" smtClean="0"/>
              <a:t>C</a:t>
            </a:r>
          </a:p>
          <a:p>
            <a:pPr lvl="2">
              <a:lnSpc>
                <a:spcPct val="80000"/>
              </a:lnSpc>
            </a:pPr>
            <a:r>
              <a:rPr lang="tr-TR" sz="1600" dirty="0" smtClean="0"/>
              <a:t>Paralel </a:t>
            </a:r>
            <a:r>
              <a:rPr lang="tr-TR" sz="1600" dirty="0" err="1" smtClean="0"/>
              <a:t>Fortran</a:t>
            </a:r>
            <a:r>
              <a:rPr lang="tr-TR" sz="1600" dirty="0" smtClean="0"/>
              <a:t> ve C</a:t>
            </a:r>
          </a:p>
          <a:p>
            <a:pPr lvl="1">
              <a:lnSpc>
                <a:spcPct val="80000"/>
              </a:lnSpc>
            </a:pPr>
            <a:r>
              <a:rPr lang="tr-TR" sz="1800" b="1" dirty="0" smtClean="0"/>
              <a:t>Süreç ağırlıklı uygulamalar</a:t>
            </a:r>
          </a:p>
          <a:p>
            <a:pPr lvl="2">
              <a:lnSpc>
                <a:spcPct val="80000"/>
              </a:lnSpc>
            </a:pPr>
            <a:r>
              <a:rPr lang="tr-TR" sz="1600" dirty="0" err="1" smtClean="0"/>
              <a:t>Assembly</a:t>
            </a:r>
            <a:endParaRPr lang="tr-TR" sz="1600" dirty="0" smtClean="0"/>
          </a:p>
          <a:p>
            <a:pPr lvl="2">
              <a:lnSpc>
                <a:spcPct val="80000"/>
              </a:lnSpc>
            </a:pPr>
            <a:r>
              <a:rPr lang="tr-TR" sz="1600" dirty="0" smtClean="0"/>
              <a:t>C</a:t>
            </a:r>
          </a:p>
          <a:p>
            <a:pPr lvl="1">
              <a:lnSpc>
                <a:spcPct val="80000"/>
              </a:lnSpc>
            </a:pPr>
            <a:r>
              <a:rPr lang="tr-TR" sz="1800" b="1" dirty="0" smtClean="0"/>
              <a:t>Sistem programlamaya yönelik uygulamalar</a:t>
            </a:r>
          </a:p>
          <a:p>
            <a:pPr lvl="2">
              <a:lnSpc>
                <a:spcPct val="80000"/>
              </a:lnSpc>
            </a:pPr>
            <a:r>
              <a:rPr lang="tr-TR" sz="1600" dirty="0" smtClean="0"/>
              <a:t>C</a:t>
            </a:r>
          </a:p>
          <a:p>
            <a:pPr lvl="1">
              <a:lnSpc>
                <a:spcPct val="80000"/>
              </a:lnSpc>
            </a:pPr>
            <a:r>
              <a:rPr lang="tr-TR" sz="1800" b="1" dirty="0" smtClean="0"/>
              <a:t>Yapay Zeka Uygulamaları</a:t>
            </a:r>
          </a:p>
          <a:p>
            <a:pPr lvl="2">
              <a:lnSpc>
                <a:spcPct val="80000"/>
              </a:lnSpc>
            </a:pPr>
            <a:r>
              <a:rPr lang="tr-TR" sz="1600" dirty="0" err="1" smtClean="0"/>
              <a:t>Lisp</a:t>
            </a:r>
            <a:endParaRPr lang="tr-TR" sz="1600" dirty="0" smtClean="0"/>
          </a:p>
          <a:p>
            <a:pPr lvl="2">
              <a:lnSpc>
                <a:spcPct val="80000"/>
              </a:lnSpc>
            </a:pPr>
            <a:r>
              <a:rPr lang="tr-TR" sz="1600" dirty="0" smtClean="0"/>
              <a:t>Prolog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6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Dilleri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60000"/>
              </a:spcBef>
            </a:pPr>
            <a:r>
              <a:rPr lang="tr-TR" dirty="0" smtClean="0"/>
              <a:t>Katalog Bilgisi, Veri Sözlüğü Varlığı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Veri Soyutlama</a:t>
            </a:r>
          </a:p>
          <a:p>
            <a:pPr lvl="1"/>
            <a:r>
              <a:rPr lang="tr-TR" dirty="0" smtClean="0"/>
              <a:t>Kullanıcıdan verinin saklanması konusundaki detayları gizleyerek veri soyutlamasının sağlanması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Program-veri, program-işlem bağımsızlığı</a:t>
            </a:r>
          </a:p>
          <a:p>
            <a:pPr lvl="1"/>
            <a:r>
              <a:rPr lang="tr-TR" dirty="0" smtClean="0"/>
              <a:t>Geleneksel Dosya işleme yöntemlerinde veri dosyalarının yapısı bu dosyalara erişen programların içine gömülmüşlerdir. Bu sebeple değiştirmek zor.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Birden çok kullanıcı desteği</a:t>
            </a:r>
          </a:p>
          <a:p>
            <a:pPr>
              <a:spcBef>
                <a:spcPct val="60000"/>
              </a:spcBef>
            </a:pPr>
            <a:r>
              <a:rPr lang="tr-TR" dirty="0" smtClean="0"/>
              <a:t>Birden fazla işlem arası paylaşım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3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Modelleri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veri modelleri verinin bilgisayarda nasıl saklandığının detayları ile ilgili kavramları sağlar. </a:t>
            </a:r>
          </a:p>
          <a:p>
            <a:endParaRPr lang="tr-TR" dirty="0" smtClean="0"/>
          </a:p>
          <a:p>
            <a:r>
              <a:rPr lang="tr-TR" dirty="0" smtClean="0"/>
              <a:t>Yüksek Düzey Veri Modelleri 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dirty="0" smtClean="0">
                <a:solidFill>
                  <a:schemeClr val="accent2"/>
                </a:solidFill>
              </a:rPr>
              <a:t>Varlık:</a:t>
            </a:r>
            <a:r>
              <a:rPr lang="tr-TR" dirty="0" smtClean="0"/>
              <a:t> Veri tabanında saklanan, gerçek dünyadan bir nesne veya kavramdır (proje, işçi).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dirty="0" smtClean="0">
                <a:solidFill>
                  <a:schemeClr val="accent2"/>
                </a:solidFill>
              </a:rPr>
              <a:t>Özellik:</a:t>
            </a:r>
            <a:r>
              <a:rPr lang="tr-TR" dirty="0" smtClean="0"/>
              <a:t> Varlığı anlatan bir özelliği gösterir (işçinin adı, ücreti).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dirty="0" smtClean="0">
                <a:solidFill>
                  <a:schemeClr val="accent2"/>
                </a:solidFill>
              </a:rPr>
              <a:t>İlişki:</a:t>
            </a:r>
            <a:r>
              <a:rPr lang="tr-TR" dirty="0" smtClean="0"/>
              <a:t> Birden fazla varlık arasındaki ilişkidir (işçi ve proje arasındaki çalışma ilişkisi).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672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bir veri modelinde veri tabanının tanımlaması ile kendisini ayırmak önemlidir. </a:t>
            </a:r>
          </a:p>
          <a:p>
            <a:endParaRPr lang="tr-TR" dirty="0" smtClean="0"/>
          </a:p>
          <a:p>
            <a:r>
              <a:rPr lang="tr-TR" dirty="0" smtClean="0"/>
              <a:t>Veri tabanının tanımlanması, veri tabanı şeması veya meta-veri olarak adlandırılır.</a:t>
            </a:r>
          </a:p>
          <a:p>
            <a:endParaRPr lang="tr-TR" dirty="0" smtClean="0"/>
          </a:p>
          <a:p>
            <a:r>
              <a:rPr lang="tr-TR" dirty="0" smtClean="0"/>
              <a:t>Veri tabanı şeması tasarım sırasında belirlenir ve fazla değişmesi beklenmez.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68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VTYS Mimarisi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VTYS mimarisi üç seviyede tanımlanabilir.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b="1" dirty="0" smtClean="0">
                <a:solidFill>
                  <a:schemeClr val="accent2"/>
                </a:solidFill>
              </a:rPr>
              <a:t>İçsel Düzey:</a:t>
            </a:r>
            <a:r>
              <a:rPr lang="tr-TR" dirty="0" smtClean="0"/>
              <a:t> Veri tabanının fiziksel saklama yapısını açıklar.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b="1" dirty="0" smtClean="0">
                <a:solidFill>
                  <a:schemeClr val="accent2"/>
                </a:solidFill>
              </a:rPr>
              <a:t>Kavramsal Düzey:</a:t>
            </a:r>
            <a:r>
              <a:rPr lang="tr-TR" dirty="0" smtClean="0"/>
              <a:t> Kavramsal şema içerir ve kullanıcılar için veritabanının yapısını açıklar.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</a:pPr>
            <a:r>
              <a:rPr lang="tr-TR" b="1" dirty="0" smtClean="0">
                <a:solidFill>
                  <a:schemeClr val="accent2"/>
                </a:solidFill>
              </a:rPr>
              <a:t>Dışsal Düzey:</a:t>
            </a:r>
            <a:r>
              <a:rPr lang="tr-TR" dirty="0" smtClean="0"/>
              <a:t> Dış şemalar ve kullanıcı görüşlerini içerir.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74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Veritabanı Dilleri ve Arabirimleri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 tabanı tasarımı tamamlandıktan sonra bir VTYS seçilir.</a:t>
            </a:r>
          </a:p>
          <a:p>
            <a:endParaRPr lang="tr-TR" sz="2400" b="1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Group 62"/>
          <p:cNvGraphicFramePr>
            <a:graphicFrameLocks/>
          </p:cNvGraphicFramePr>
          <p:nvPr/>
        </p:nvGraphicFramePr>
        <p:xfrm>
          <a:off x="2724714" y="2692810"/>
          <a:ext cx="7920037" cy="2952751"/>
        </p:xfrm>
        <a:graphic>
          <a:graphicData uri="http://schemas.openxmlformats.org/drawingml/2006/table">
            <a:tbl>
              <a:tblPr/>
              <a:tblGrid>
                <a:gridCol w="2016125"/>
                <a:gridCol w="5903912"/>
              </a:tblGrid>
              <a:tr h="725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3187"/>
                          </a:solidFill>
                          <a:effectLst/>
                          <a:latin typeface="Arial" charset="0"/>
                        </a:rPr>
                        <a:t>Veri Tanımlama Dili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318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Kavramsal şemaları tanımlamak üzere kullanılır.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3187"/>
                          </a:solidFill>
                          <a:effectLst/>
                          <a:latin typeface="Arial" charset="0"/>
                        </a:rPr>
                        <a:t>Saklama Tanımlama Dili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37318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İşsel şemayı tanımlamak üzere kullanılır.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3187"/>
                          </a:solidFill>
                          <a:effectLst/>
                          <a:latin typeface="Arial" charset="0"/>
                        </a:rPr>
                        <a:t>Görüş Tanımlama Dili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37318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Dışsal şemayı tanımlamak için kullanılır.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73187"/>
                          </a:solidFill>
                          <a:effectLst/>
                          <a:latin typeface="Arial" charset="0"/>
                        </a:rPr>
                        <a:t>Veri İşleme Dili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373187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Veri tabanı oluşturulduktan sonra veri eklemek, değiştirmek ve silmek için kullanılır.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23192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8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0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2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936</Words>
  <Application>Microsoft Office PowerPoint</Application>
  <PresentationFormat>Geniş ekran</PresentationFormat>
  <Paragraphs>194</Paragraphs>
  <Slides>24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24</vt:i4>
      </vt:variant>
      <vt:variant>
        <vt:lpstr>Slayt Başlıkları</vt:lpstr>
      </vt:variant>
      <vt:variant>
        <vt:i4>24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Wingdings</vt:lpstr>
      <vt:lpstr>1_Office Teması</vt:lpstr>
      <vt:lpstr>Office Teması</vt:lpstr>
      <vt:lpstr>2_Office Teması</vt:lpstr>
      <vt:lpstr>3_Office Teması</vt:lpstr>
      <vt:lpstr>4_Office Teması</vt:lpstr>
      <vt:lpstr>5_Office Teması</vt:lpstr>
      <vt:lpstr>6_Office Teması</vt:lpstr>
      <vt:lpstr>7_Office Teması</vt:lpstr>
      <vt:lpstr>8_Office Teması</vt:lpstr>
      <vt:lpstr>9_Office Teması</vt:lpstr>
      <vt:lpstr>10_Office Teması</vt:lpstr>
      <vt:lpstr>11_Office Teması</vt:lpstr>
      <vt:lpstr>12_Office Teması</vt:lpstr>
      <vt:lpstr>13_Office Teması</vt:lpstr>
      <vt:lpstr>14_Office Teması</vt:lpstr>
      <vt:lpstr>15_Office Teması</vt:lpstr>
      <vt:lpstr>16_Office Teması</vt:lpstr>
      <vt:lpstr>17_Office Teması</vt:lpstr>
      <vt:lpstr>18_Office Teması</vt:lpstr>
      <vt:lpstr>19_Office Teması</vt:lpstr>
      <vt:lpstr>20_Office Teması</vt:lpstr>
      <vt:lpstr>21_Office Teması</vt:lpstr>
      <vt:lpstr>22_Office Teması</vt:lpstr>
      <vt:lpstr>23_Office Teması</vt:lpstr>
      <vt:lpstr>PowerPoint Sunusu</vt:lpstr>
      <vt:lpstr>HEDEFLER</vt:lpstr>
      <vt:lpstr>Giriş</vt:lpstr>
      <vt:lpstr>Programlama Dilleri</vt:lpstr>
      <vt:lpstr>Programlama Dilleri</vt:lpstr>
      <vt:lpstr>Veri Modelleri</vt:lpstr>
      <vt:lpstr>Şemalar</vt:lpstr>
      <vt:lpstr>VTYS Mimarisi</vt:lpstr>
      <vt:lpstr>Veritabanı Dilleri ve Arabirimleri</vt:lpstr>
      <vt:lpstr>VTYS nin Sınıflandırılması</vt:lpstr>
      <vt:lpstr>Hazır Program Kütüphaneleri</vt:lpstr>
      <vt:lpstr>CASE Araç ve Ortamları</vt:lpstr>
      <vt:lpstr>Kodlama Stili</vt:lpstr>
      <vt:lpstr>Açıklama Satırları</vt:lpstr>
      <vt:lpstr>Kod Biçimlemesi</vt:lpstr>
      <vt:lpstr>Anlamlı İsimlendirme</vt:lpstr>
      <vt:lpstr>PowerPoint Sunusu</vt:lpstr>
      <vt:lpstr>Yapısal programlama Yapıları</vt:lpstr>
      <vt:lpstr>Program Karmaşıklığı</vt:lpstr>
      <vt:lpstr>Akış Diyagramına Dönüştürme</vt:lpstr>
      <vt:lpstr>Akış Diyagramına Dönüştürme</vt:lpstr>
      <vt:lpstr>McCabe Karmaşıklık Ölçütü</vt:lpstr>
      <vt:lpstr>Olağandışı durum Çözümleme</vt:lpstr>
      <vt:lpstr>Kod Gözden Geçirme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4</cp:revision>
  <dcterms:created xsi:type="dcterms:W3CDTF">2018-06-13T11:55:35Z</dcterms:created>
  <dcterms:modified xsi:type="dcterms:W3CDTF">2018-06-13T13:50:21Z</dcterms:modified>
</cp:coreProperties>
</file>