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27" r:id="rId2"/>
    <p:sldId id="386" r:id="rId3"/>
    <p:sldId id="385" r:id="rId4"/>
    <p:sldId id="345" r:id="rId5"/>
    <p:sldId id="347" r:id="rId6"/>
    <p:sldId id="348" r:id="rId7"/>
    <p:sldId id="363" r:id="rId8"/>
    <p:sldId id="349" r:id="rId9"/>
    <p:sldId id="360" r:id="rId10"/>
    <p:sldId id="351" r:id="rId11"/>
    <p:sldId id="350" r:id="rId12"/>
    <p:sldId id="328" r:id="rId13"/>
    <p:sldId id="370" r:id="rId14"/>
    <p:sldId id="371" r:id="rId15"/>
    <p:sldId id="367" r:id="rId16"/>
    <p:sldId id="357" r:id="rId17"/>
    <p:sldId id="352" r:id="rId18"/>
    <p:sldId id="353" r:id="rId19"/>
    <p:sldId id="354" r:id="rId20"/>
    <p:sldId id="356" r:id="rId21"/>
    <p:sldId id="368" r:id="rId22"/>
    <p:sldId id="398" r:id="rId23"/>
    <p:sldId id="336" r:id="rId24"/>
    <p:sldId id="387" r:id="rId25"/>
    <p:sldId id="388" r:id="rId26"/>
    <p:sldId id="389" r:id="rId27"/>
    <p:sldId id="390" r:id="rId28"/>
    <p:sldId id="391" r:id="rId29"/>
    <p:sldId id="392" r:id="rId30"/>
    <p:sldId id="395" r:id="rId31"/>
    <p:sldId id="393" r:id="rId32"/>
    <p:sldId id="394" r:id="rId33"/>
    <p:sldId id="396" r:id="rId3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0066"/>
    <a:srgbClr val="000066"/>
    <a:srgbClr val="FFE3E3"/>
    <a:srgbClr val="CC0000"/>
    <a:srgbClr val="660033"/>
    <a:srgbClr val="00003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27" autoAdjust="0"/>
    <p:restoredTop sz="86450"/>
  </p:normalViewPr>
  <p:slideViewPr>
    <p:cSldViewPr>
      <p:cViewPr>
        <p:scale>
          <a:sx n="143" d="100"/>
          <a:sy n="143" d="100"/>
        </p:scale>
        <p:origin x="248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-5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>
                <a:latin typeface="Arial" charset="0"/>
              </a:defRPr>
            </a:lvl1pPr>
          </a:lstStyle>
          <a:p>
            <a:pPr>
              <a:defRPr/>
            </a:pPr>
            <a:fld id="{A51F2401-4C21-4E27-A64B-D675ECD340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AC7AE-E3A2-4015-A641-E39746819F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18B33-1C71-479C-87FF-12F8214DD8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AFC80-11F7-4F42-A7B0-E93C69CB57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F554A-CD50-4587-B16C-B7E858C19A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04B18-FBC8-4503-8876-DCE0CE5108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D9B93-E3EB-4560-928D-E524454B3B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7AE86-FC82-4804-8363-8AAAE4DD06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22A0-27B7-405A-90B9-54379F0F3C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83D5F-0C8C-491E-8F9D-9B67FD7862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C1C21-8D07-48DA-BF76-50C65BFD43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AC4B1-4D36-4A4F-AC8E-192317F1A8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6A975-D819-433D-A099-EDFD3A70A9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D75B-A295-4899-9820-F2E48BC69E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BBE4C-3BD0-45BF-A940-71969F1065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AAA775B9-FA78-468D-99A6-918A57E10C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81300"/>
            <a:ext cx="8229600" cy="1143000"/>
          </a:xfrm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bg1"/>
                </a:solidFill>
              </a:rPr>
              <a:t>Nörodejeneratif</a:t>
            </a:r>
            <a:r>
              <a:rPr lang="tr-TR" b="1" dirty="0" smtClean="0">
                <a:solidFill>
                  <a:schemeClr val="bg1"/>
                </a:solidFill>
              </a:rPr>
              <a:t> Hastalıkların Genetiği</a:t>
            </a:r>
            <a:endParaRPr lang="en-GB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>
                <a:solidFill>
                  <a:schemeClr val="bg1"/>
                </a:solidFill>
              </a:rPr>
              <a:t>Alzheimer hastalığında kalıtılabilirlik tahminleri %60 civarındadır. </a:t>
            </a:r>
          </a:p>
          <a:p>
            <a:pPr eaLnBrk="1" hangingPunct="1"/>
            <a:r>
              <a:rPr lang="tr-TR" sz="2800" smtClean="0">
                <a:solidFill>
                  <a:schemeClr val="bg1"/>
                </a:solidFill>
              </a:rPr>
              <a:t>Genetik varyasyonun hastalık sürecinde belirgin bir rol oynadığını göstermektedir. </a:t>
            </a:r>
          </a:p>
          <a:p>
            <a:pPr eaLnBrk="1" hangingPunct="1"/>
            <a:r>
              <a:rPr lang="tr-TR" sz="2800" smtClean="0">
                <a:solidFill>
                  <a:schemeClr val="bg1"/>
                </a:solidFill>
              </a:rPr>
              <a:t>Alzheimer hastalığının gelişiminde rol oynadığı ortaya koyulmuş olan birden fazla gen vardır. </a:t>
            </a:r>
          </a:p>
          <a:p>
            <a:pPr eaLnBrk="1" hangingPunct="1"/>
            <a:r>
              <a:rPr lang="tr-TR" sz="2800" smtClean="0">
                <a:solidFill>
                  <a:schemeClr val="bg1"/>
                </a:solidFill>
              </a:rPr>
              <a:t>Bunların bir kısmı geç başlayan, bir kısmı ise erken başlayan hastalıkla ilişkilendirilmiştir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99FF"/>
                </a:solidFill>
              </a:rPr>
              <a:t>Alzheimer ve Genetik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Her 2 grupta da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g</a:t>
            </a:r>
            <a:r>
              <a:rPr lang="tr-TR" altLang="zh-CN" smtClean="0">
                <a:solidFill>
                  <a:schemeClr val="bg1"/>
                </a:solidFill>
              </a:rPr>
              <a:t>enetik faktörler suçlanmaktadır. </a:t>
            </a: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Daha sık görülen geç başlangıçlı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A</a:t>
            </a:r>
            <a:r>
              <a:rPr lang="tr-TR" altLang="zh-CN" smtClean="0">
                <a:solidFill>
                  <a:schemeClr val="bg1"/>
                </a:solidFill>
              </a:rPr>
              <a:t>lzheimer hastalarında ApoE'nin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yatkınlık ve direnç ile ilgili </a:t>
            </a:r>
            <a:r>
              <a:rPr lang="tr-TR" altLang="zh-CN" smtClean="0">
                <a:solidFill>
                  <a:schemeClr val="bg1"/>
                </a:solidFill>
              </a:rPr>
              <a:t>olduğu doğrulanmıştır.</a:t>
            </a:r>
            <a:endParaRPr lang="tr-TR" smtClean="0">
              <a:solidFill>
                <a:schemeClr val="bg1"/>
              </a:solidFill>
            </a:endParaRP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Erken başlangıçlı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A</a:t>
            </a:r>
            <a:r>
              <a:rPr lang="tr-TR" altLang="zh-CN" smtClean="0">
                <a:solidFill>
                  <a:schemeClr val="bg1"/>
                </a:solidFill>
              </a:rPr>
              <a:t>lzheimer hastaları ve ailesel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olgularda</a:t>
            </a:r>
            <a:r>
              <a:rPr lang="tr-TR" altLang="zh-CN" smtClean="0">
                <a:solidFill>
                  <a:schemeClr val="bg1"/>
                </a:solidFill>
              </a:rPr>
              <a:t> 4 farklı gende dominant mutasyon tespit edilmiştir. </a:t>
            </a:r>
            <a:endParaRPr lang="tr-T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ļ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1444625"/>
            <a:ext cx="8785225" cy="4000500"/>
          </a:xfrm>
          <a:noFill/>
        </p:spPr>
      </p:pic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436563" y="2784475"/>
            <a:ext cx="420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/>
              <a:t>21.kr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4143375" y="2571750"/>
            <a:ext cx="4206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/>
              <a:t>19.kr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1214438" y="2714625"/>
            <a:ext cx="420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/>
              <a:t>14.kr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1995488" y="2784475"/>
            <a:ext cx="3619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/>
              <a:t>1.kr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zh-CN" smtClean="0">
                <a:solidFill>
                  <a:srgbClr val="FF99FF"/>
                </a:solidFill>
              </a:rPr>
              <a:t>Patolojik süreç</a:t>
            </a:r>
            <a:endParaRPr lang="tr-TR" smtClean="0">
              <a:solidFill>
                <a:srgbClr val="FF99FF"/>
              </a:solidFill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Nöronal a</a:t>
            </a:r>
            <a:r>
              <a:rPr lang="tr-TR" altLang="zh-CN" smtClean="0">
                <a:solidFill>
                  <a:schemeClr val="bg1"/>
                </a:solidFill>
              </a:rPr>
              <a:t>miloid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ve </a:t>
            </a:r>
            <a:r>
              <a:rPr lang="en-US" altLang="zh-CN" smtClean="0">
                <a:solidFill>
                  <a:schemeClr val="bg1"/>
                </a:solidFill>
                <a:latin typeface="Symbol" pitchFamily="18" charset="2"/>
                <a:ea typeface="宋体" charset="-122"/>
              </a:rPr>
              <a:t>b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 amiloid </a:t>
            </a:r>
            <a:r>
              <a:rPr lang="tr-TR" altLang="zh-CN" smtClean="0">
                <a:solidFill>
                  <a:schemeClr val="bg1"/>
                </a:solidFill>
              </a:rPr>
              <a:t>plak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lar</a:t>
            </a:r>
            <a:r>
              <a:rPr lang="tr-TR" altLang="zh-CN" smtClean="0">
                <a:solidFill>
                  <a:schemeClr val="bg1"/>
                </a:solidFill>
              </a:rPr>
              <a:t>  </a:t>
            </a:r>
            <a:endParaRPr lang="en-US" altLang="zh-CN" smtClean="0">
              <a:solidFill>
                <a:schemeClr val="bg1"/>
              </a:solidFill>
              <a:ea typeface="宋体" charset="-122"/>
            </a:endParaRPr>
          </a:p>
          <a:p>
            <a:pPr eaLnBrk="1" hangingPunct="1"/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N</a:t>
            </a:r>
            <a:r>
              <a:rPr lang="tr-TR" altLang="zh-CN" smtClean="0">
                <a:solidFill>
                  <a:schemeClr val="bg1"/>
                </a:solidFill>
              </a:rPr>
              <a:t>örofibriler yumak</a:t>
            </a:r>
          </a:p>
          <a:p>
            <a:pPr lvl="1" eaLnBrk="1" hangingPunct="1"/>
            <a:r>
              <a:rPr lang="tr-TR" altLang="zh-CN" sz="2000" smtClean="0">
                <a:solidFill>
                  <a:schemeClr val="bg1"/>
                </a:solidFill>
              </a:rPr>
              <a:t>temporoparietal korteks</a:t>
            </a:r>
          </a:p>
          <a:p>
            <a:pPr lvl="1" eaLnBrk="1" hangingPunct="1"/>
            <a:r>
              <a:rPr lang="tr-TR" altLang="zh-CN" sz="2000" smtClean="0">
                <a:solidFill>
                  <a:schemeClr val="bg1"/>
                </a:solidFill>
              </a:rPr>
              <a:t>frontal lob tutulumu</a:t>
            </a:r>
            <a:r>
              <a:rPr lang="tr-TR" altLang="zh-CN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E</a:t>
            </a:r>
            <a:r>
              <a:rPr lang="tr-TR" altLang="zh-CN" smtClean="0">
                <a:solidFill>
                  <a:schemeClr val="bg1"/>
                </a:solidFill>
              </a:rPr>
              <a:t>nflamatuvar </a:t>
            </a:r>
            <a:r>
              <a:rPr lang="en-US" altLang="zh-CN" smtClean="0">
                <a:solidFill>
                  <a:schemeClr val="bg1"/>
                </a:solidFill>
                <a:ea typeface="宋体" charset="-122"/>
              </a:rPr>
              <a:t>yanıt</a:t>
            </a:r>
          </a:p>
          <a:p>
            <a:pPr lvl="1" eaLnBrk="1" hangingPunct="1"/>
            <a:r>
              <a:rPr lang="en-US" altLang="zh-CN" sz="2000" smtClean="0">
                <a:solidFill>
                  <a:schemeClr val="bg1"/>
                </a:solidFill>
                <a:ea typeface="宋体" charset="-122"/>
              </a:rPr>
              <a:t>Glia hücrelerinde aktivasyon düzeninin bozulması</a:t>
            </a:r>
            <a:endParaRPr lang="tr-TR" altLang="zh-CN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Progresif sinaptik disfonksiyon</a:t>
            </a:r>
          </a:p>
          <a:p>
            <a:pPr algn="ctr" eaLnBrk="1" hangingPunct="1">
              <a:buFontTx/>
              <a:buNone/>
            </a:pPr>
            <a:endParaRPr lang="tr-TR" altLang="zh-CN" smtClean="0">
              <a:solidFill>
                <a:schemeClr val="bg1"/>
              </a:solidFill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1785938" y="5429250"/>
            <a:ext cx="558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tr-TR" altLang="zh-CN" sz="4000">
                <a:solidFill>
                  <a:srgbClr val="FF99FF"/>
                </a:solidFill>
              </a:rPr>
              <a:t> </a:t>
            </a:r>
            <a:r>
              <a:rPr lang="tr-TR" altLang="zh-CN" sz="4000" b="0">
                <a:solidFill>
                  <a:srgbClr val="FF99FF"/>
                </a:solidFill>
              </a:rPr>
              <a:t>nöron kaybı ve atrofi</a:t>
            </a:r>
            <a:r>
              <a:rPr lang="tr-TR" altLang="zh-CN" sz="4000">
                <a:solidFill>
                  <a:srgbClr val="FF99FF"/>
                </a:solidFill>
              </a:rPr>
              <a:t> </a:t>
            </a:r>
            <a:endParaRPr lang="tr-TR" sz="4000">
              <a:solidFill>
                <a:srgbClr val="FF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57213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zh-CN" sz="4000" smtClean="0">
                <a:solidFill>
                  <a:schemeClr val="bg1"/>
                </a:solidFill>
              </a:rPr>
              <a:t>Amiloid plak ve Nörofibriler yumak</a:t>
            </a:r>
            <a:endParaRPr lang="tr-TR" sz="4000" smtClean="0">
              <a:solidFill>
                <a:schemeClr val="bg1"/>
              </a:solidFill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smtClean="0">
              <a:solidFill>
                <a:schemeClr val="bg1"/>
              </a:solidFill>
            </a:endParaRPr>
          </a:p>
          <a:p>
            <a:pPr eaLnBrk="1" hangingPunct="1"/>
            <a:r>
              <a:rPr lang="tr-TR" smtClean="0">
                <a:solidFill>
                  <a:srgbClr val="FF99FF"/>
                </a:solidFill>
              </a:rPr>
              <a:t>senil plak</a:t>
            </a:r>
            <a:r>
              <a:rPr lang="tr-TR" smtClean="0">
                <a:solidFill>
                  <a:schemeClr val="bg1"/>
                </a:solidFill>
              </a:rPr>
              <a:t>: </a:t>
            </a:r>
            <a:r>
              <a:rPr lang="tr-TR" sz="2000" smtClean="0">
                <a:solidFill>
                  <a:schemeClr val="bg1"/>
                </a:solidFill>
                <a:sym typeface="Symbol" pitchFamily="18" charset="2"/>
              </a:rPr>
              <a:t></a:t>
            </a:r>
            <a:r>
              <a:rPr lang="tr-TR" sz="2000" smtClean="0">
                <a:solidFill>
                  <a:schemeClr val="bg1"/>
                </a:solidFill>
              </a:rPr>
              <a:t>-sheet fibriler protein birikimi</a:t>
            </a:r>
            <a:r>
              <a:rPr lang="tr-TR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tr-TR" sz="2400" smtClean="0">
                <a:solidFill>
                  <a:schemeClr val="bg1"/>
                </a:solidFill>
                <a:sym typeface="Symbol" pitchFamily="18" charset="2"/>
              </a:rPr>
              <a:t></a:t>
            </a:r>
            <a:r>
              <a:rPr lang="tr-TR" sz="2400" smtClean="0">
                <a:solidFill>
                  <a:schemeClr val="bg1"/>
                </a:solidFill>
              </a:rPr>
              <a:t>-sheet: 42-aa’lik peptid </a:t>
            </a:r>
            <a:r>
              <a:rPr lang="tr-TR" sz="2400" smtClean="0">
                <a:solidFill>
                  <a:schemeClr val="bg1"/>
                </a:solidFill>
                <a:sym typeface="Symbol" pitchFamily="18" charset="2"/>
              </a:rPr>
              <a:t></a:t>
            </a:r>
            <a:r>
              <a:rPr lang="tr-TR" sz="2400" smtClean="0">
                <a:solidFill>
                  <a:schemeClr val="bg1"/>
                </a:solidFill>
              </a:rPr>
              <a:t>-amyloid (A</a:t>
            </a:r>
            <a:r>
              <a:rPr lang="tr-TR" sz="2400" smtClean="0">
                <a:solidFill>
                  <a:schemeClr val="bg1"/>
                </a:solidFill>
                <a:sym typeface="Symbol" pitchFamily="18" charset="2"/>
              </a:rPr>
              <a:t></a:t>
            </a:r>
            <a:r>
              <a:rPr lang="tr-TR" sz="2400" smtClean="0">
                <a:solidFill>
                  <a:schemeClr val="bg1"/>
                </a:solidFill>
              </a:rPr>
              <a:t>)</a:t>
            </a:r>
            <a:r>
              <a:rPr lang="tr-TR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tr-TR" altLang="zh-CN" smtClean="0">
                <a:solidFill>
                  <a:srgbClr val="FF99FF"/>
                </a:solidFill>
              </a:rPr>
              <a:t>nörofibriler yumak</a:t>
            </a:r>
            <a:r>
              <a:rPr lang="tr-TR" altLang="zh-CN" smtClean="0">
                <a:solidFill>
                  <a:schemeClr val="bg1"/>
                </a:solidFill>
              </a:rPr>
              <a:t>:</a:t>
            </a:r>
            <a:r>
              <a:rPr lang="tr-TR" smtClean="0">
                <a:solidFill>
                  <a:schemeClr val="bg1"/>
                </a:solidFill>
              </a:rPr>
              <a:t> </a:t>
            </a:r>
            <a:r>
              <a:rPr lang="tr-TR" sz="2000" smtClean="0">
                <a:solidFill>
                  <a:schemeClr val="bg1"/>
                </a:solidFill>
              </a:rPr>
              <a:t>sitoskeletal hiperfosforile tau proteini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723900" y="1279525"/>
            <a:ext cx="7448550" cy="1247775"/>
            <a:chOff x="504" y="462"/>
            <a:chExt cx="4692" cy="786"/>
          </a:xfrm>
        </p:grpSpPr>
        <p:grpSp>
          <p:nvGrpSpPr>
            <p:cNvPr id="20514" name="Group 3"/>
            <p:cNvGrpSpPr>
              <a:grpSpLocks/>
            </p:cNvGrpSpPr>
            <p:nvPr/>
          </p:nvGrpSpPr>
          <p:grpSpPr bwMode="auto">
            <a:xfrm>
              <a:off x="546" y="666"/>
              <a:ext cx="4650" cy="582"/>
              <a:chOff x="546" y="336"/>
              <a:chExt cx="4650" cy="582"/>
            </a:xfrm>
          </p:grpSpPr>
          <p:grpSp>
            <p:nvGrpSpPr>
              <p:cNvPr id="20516" name="Group 6"/>
              <p:cNvGrpSpPr>
                <a:grpSpLocks/>
              </p:cNvGrpSpPr>
              <p:nvPr/>
            </p:nvGrpSpPr>
            <p:grpSpPr bwMode="auto">
              <a:xfrm>
                <a:off x="546" y="336"/>
                <a:ext cx="4650" cy="144"/>
                <a:chOff x="552" y="2016"/>
                <a:chExt cx="4650" cy="144"/>
              </a:xfrm>
            </p:grpSpPr>
            <p:sp>
              <p:nvSpPr>
                <p:cNvPr id="25" name="Rectangle 5"/>
                <p:cNvSpPr>
                  <a:spLocks noChangeArrowheads="1"/>
                </p:cNvSpPr>
                <p:nvPr/>
              </p:nvSpPr>
              <p:spPr bwMode="auto">
                <a:xfrm>
                  <a:off x="3762" y="2016"/>
                  <a:ext cx="1440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33CCCC"/>
                    </a:gs>
                    <a:gs pos="50000">
                      <a:schemeClr val="accent1"/>
                    </a:gs>
                    <a:gs pos="100000">
                      <a:srgbClr val="33CCCC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535" name="Rectangle 6"/>
                <p:cNvSpPr>
                  <a:spLocks noChangeArrowheads="1"/>
                </p:cNvSpPr>
                <p:nvPr/>
              </p:nvSpPr>
              <p:spPr bwMode="auto">
                <a:xfrm>
                  <a:off x="3044" y="2016"/>
                  <a:ext cx="576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008000"/>
                    </a:gs>
                    <a:gs pos="50000">
                      <a:srgbClr val="00FF00"/>
                    </a:gs>
                    <a:gs pos="100000">
                      <a:srgbClr val="008000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Rectangle 7"/>
                <p:cNvSpPr>
                  <a:spLocks noChangeArrowheads="1"/>
                </p:cNvSpPr>
                <p:nvPr/>
              </p:nvSpPr>
              <p:spPr bwMode="auto">
                <a:xfrm>
                  <a:off x="552" y="2016"/>
                  <a:ext cx="2112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33CCCC"/>
                    </a:gs>
                    <a:gs pos="50000">
                      <a:schemeClr val="accent1"/>
                    </a:gs>
                    <a:gs pos="100000">
                      <a:srgbClr val="33CCCC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537" name="Rectangle 8"/>
                <p:cNvSpPr>
                  <a:spLocks noChangeArrowheads="1"/>
                </p:cNvSpPr>
                <p:nvPr/>
              </p:nvSpPr>
              <p:spPr bwMode="auto">
                <a:xfrm>
                  <a:off x="2660" y="2016"/>
                  <a:ext cx="384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990033"/>
                    </a:gs>
                    <a:gs pos="50000">
                      <a:srgbClr val="FF0000"/>
                    </a:gs>
                    <a:gs pos="100000">
                      <a:srgbClr val="990033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538" name="Rectangle 9"/>
                <p:cNvSpPr>
                  <a:spLocks noChangeArrowheads="1"/>
                </p:cNvSpPr>
                <p:nvPr/>
              </p:nvSpPr>
              <p:spPr bwMode="auto">
                <a:xfrm>
                  <a:off x="3620" y="2016"/>
                  <a:ext cx="144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003366"/>
                    </a:gs>
                    <a:gs pos="50000">
                      <a:srgbClr val="0000FF"/>
                    </a:gs>
                    <a:gs pos="100000">
                      <a:srgbClr val="003366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0517" name="Group 10"/>
              <p:cNvGrpSpPr>
                <a:grpSpLocks/>
              </p:cNvGrpSpPr>
              <p:nvPr/>
            </p:nvGrpSpPr>
            <p:grpSpPr bwMode="auto">
              <a:xfrm>
                <a:off x="2548" y="480"/>
                <a:ext cx="1298" cy="438"/>
                <a:chOff x="2548" y="480"/>
                <a:chExt cx="1298" cy="438"/>
              </a:xfrm>
            </p:grpSpPr>
            <p:grpSp>
              <p:nvGrpSpPr>
                <p:cNvPr id="20518" name="Group 11"/>
                <p:cNvGrpSpPr>
                  <a:grpSpLocks/>
                </p:cNvGrpSpPr>
                <p:nvPr/>
              </p:nvGrpSpPr>
              <p:grpSpPr bwMode="auto">
                <a:xfrm>
                  <a:off x="2548" y="486"/>
                  <a:ext cx="204" cy="432"/>
                  <a:chOff x="2548" y="486"/>
                  <a:chExt cx="204" cy="432"/>
                </a:xfrm>
              </p:grpSpPr>
              <p:grpSp>
                <p:nvGrpSpPr>
                  <p:cNvPr id="20530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2548" y="486"/>
                    <a:ext cx="204" cy="432"/>
                    <a:chOff x="2548" y="486"/>
                    <a:chExt cx="204" cy="432"/>
                  </a:xfrm>
                </p:grpSpPr>
                <p:sp>
                  <p:nvSpPr>
                    <p:cNvPr id="20532" name="Line 1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654" y="486"/>
                      <a:ext cx="0" cy="23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arrow" w="lg" len="med"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20533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48" y="668"/>
                      <a:ext cx="204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Symbol" pitchFamily="18" charset="2"/>
                        </a:rPr>
                        <a:t>b</a:t>
                      </a:r>
                    </a:p>
                  </p:txBody>
                </p:sp>
              </p:grpSp>
              <p:sp>
                <p:nvSpPr>
                  <p:cNvPr id="20531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54" y="486"/>
                    <a:ext cx="0" cy="2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arrow" w="lg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20519" name="Group 16"/>
                <p:cNvGrpSpPr>
                  <a:grpSpLocks/>
                </p:cNvGrpSpPr>
                <p:nvPr/>
              </p:nvGrpSpPr>
              <p:grpSpPr bwMode="auto">
                <a:xfrm>
                  <a:off x="2932" y="480"/>
                  <a:ext cx="217" cy="432"/>
                  <a:chOff x="2548" y="486"/>
                  <a:chExt cx="217" cy="432"/>
                </a:xfrm>
              </p:grpSpPr>
              <p:grpSp>
                <p:nvGrpSpPr>
                  <p:cNvPr id="20526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2548" y="486"/>
                    <a:ext cx="217" cy="432"/>
                    <a:chOff x="2548" y="486"/>
                    <a:chExt cx="217" cy="432"/>
                  </a:xfrm>
                </p:grpSpPr>
                <p:sp>
                  <p:nvSpPr>
                    <p:cNvPr id="20528" name="Line 1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654" y="486"/>
                      <a:ext cx="0" cy="23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 type="arrow" w="lg" len="med"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20529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48" y="668"/>
                      <a:ext cx="217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>
                          <a:solidFill>
                            <a:schemeClr val="bg1"/>
                          </a:solidFill>
                          <a:latin typeface="Symbol" pitchFamily="18" charset="2"/>
                        </a:rPr>
                        <a:t>a</a:t>
                      </a:r>
                    </a:p>
                  </p:txBody>
                </p:sp>
              </p:grpSp>
              <p:sp>
                <p:nvSpPr>
                  <p:cNvPr id="20527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54" y="486"/>
                    <a:ext cx="0" cy="2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arrow" w="lg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20520" name="Group 21"/>
                <p:cNvGrpSpPr>
                  <a:grpSpLocks/>
                </p:cNvGrpSpPr>
                <p:nvPr/>
              </p:nvGrpSpPr>
              <p:grpSpPr bwMode="auto">
                <a:xfrm>
                  <a:off x="3520" y="480"/>
                  <a:ext cx="182" cy="432"/>
                  <a:chOff x="3500" y="720"/>
                  <a:chExt cx="182" cy="432"/>
                </a:xfrm>
              </p:grpSpPr>
              <p:sp>
                <p:nvSpPr>
                  <p:cNvPr id="20524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95" y="720"/>
                    <a:ext cx="0" cy="2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arrow" w="lg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0525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0" y="902"/>
                    <a:ext cx="182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>
                        <a:solidFill>
                          <a:schemeClr val="bg1"/>
                        </a:solidFill>
                        <a:latin typeface="Symbol" pitchFamily="18" charset="2"/>
                      </a:rPr>
                      <a:t>g</a:t>
                    </a:r>
                  </a:p>
                </p:txBody>
              </p:sp>
            </p:grpSp>
            <p:grpSp>
              <p:nvGrpSpPr>
                <p:cNvPr id="20521" name="Group 24"/>
                <p:cNvGrpSpPr>
                  <a:grpSpLocks/>
                </p:cNvGrpSpPr>
                <p:nvPr/>
              </p:nvGrpSpPr>
              <p:grpSpPr bwMode="auto">
                <a:xfrm>
                  <a:off x="3664" y="480"/>
                  <a:ext cx="182" cy="432"/>
                  <a:chOff x="3500" y="720"/>
                  <a:chExt cx="182" cy="432"/>
                </a:xfrm>
              </p:grpSpPr>
              <p:sp>
                <p:nvSpPr>
                  <p:cNvPr id="20522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95" y="720"/>
                    <a:ext cx="0" cy="23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arrow" w="lg" len="med"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20523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00" y="902"/>
                    <a:ext cx="182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>
                        <a:solidFill>
                          <a:schemeClr val="bg1"/>
                        </a:solidFill>
                        <a:latin typeface="Symbol" pitchFamily="18" charset="2"/>
                      </a:rPr>
                      <a:t>g</a:t>
                    </a:r>
                  </a:p>
                </p:txBody>
              </p:sp>
            </p:grpSp>
          </p:grpSp>
        </p:grpSp>
        <p:sp>
          <p:nvSpPr>
            <p:cNvPr id="20515" name="Text Box 27"/>
            <p:cNvSpPr txBox="1">
              <a:spLocks noChangeArrowheads="1"/>
            </p:cNvSpPr>
            <p:nvPr/>
          </p:nvSpPr>
          <p:spPr bwMode="auto">
            <a:xfrm>
              <a:off x="504" y="462"/>
              <a:ext cx="104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chemeClr val="bg1"/>
                  </a:solidFill>
                  <a:latin typeface="Arial" charset="0"/>
                </a:rPr>
                <a:t>APP Proteini:</a:t>
              </a:r>
            </a:p>
          </p:txBody>
        </p:sp>
      </p:grpSp>
      <p:sp>
        <p:nvSpPr>
          <p:cNvPr id="20483" name="Text Box 28"/>
          <p:cNvSpPr txBox="1">
            <a:spLocks noChangeArrowheads="1"/>
          </p:cNvSpPr>
          <p:nvPr/>
        </p:nvSpPr>
        <p:spPr bwMode="auto">
          <a:xfrm>
            <a:off x="2374900" y="2932113"/>
            <a:ext cx="27336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Arial" charset="0"/>
              </a:rPr>
              <a:t>(1)</a:t>
            </a:r>
            <a:r>
              <a:rPr lang="en-US" sz="1600">
                <a:solidFill>
                  <a:schemeClr val="bg1"/>
                </a:solidFill>
                <a:latin typeface="Symbol" pitchFamily="18" charset="2"/>
              </a:rPr>
              <a:t> b</a:t>
            </a:r>
            <a:r>
              <a:rPr lang="en-US" sz="1600">
                <a:solidFill>
                  <a:schemeClr val="bg1"/>
                </a:solidFill>
                <a:latin typeface="Arial" charset="0"/>
              </a:rPr>
              <a:t>-sekretaz APP kesimi</a:t>
            </a: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304800" y="3365500"/>
            <a:ext cx="3352800" cy="228600"/>
          </a:xfrm>
          <a:prstGeom prst="rect">
            <a:avLst/>
          </a:prstGeom>
          <a:gradFill rotWithShape="1">
            <a:gsLst>
              <a:gs pos="0">
                <a:srgbClr val="33CCCC"/>
              </a:gs>
              <a:gs pos="50000">
                <a:schemeClr val="accent1"/>
              </a:gs>
              <a:gs pos="100000">
                <a:srgbClr val="33CC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0485" name="Group 30"/>
          <p:cNvGrpSpPr>
            <a:grpSpLocks/>
          </p:cNvGrpSpPr>
          <p:nvPr/>
        </p:nvGrpSpPr>
        <p:grpSpPr bwMode="auto">
          <a:xfrm>
            <a:off x="4575175" y="3365500"/>
            <a:ext cx="4035425" cy="228600"/>
            <a:chOff x="2643" y="1776"/>
            <a:chExt cx="2542" cy="144"/>
          </a:xfrm>
        </p:grpSpPr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3745" y="1776"/>
              <a:ext cx="1440" cy="144"/>
            </a:xfrm>
            <a:prstGeom prst="rect">
              <a:avLst/>
            </a:prstGeom>
            <a:gradFill rotWithShape="1">
              <a:gsLst>
                <a:gs pos="0">
                  <a:srgbClr val="33CCCC"/>
                </a:gs>
                <a:gs pos="50000">
                  <a:schemeClr val="accent1"/>
                </a:gs>
                <a:gs pos="100000">
                  <a:srgbClr val="33CC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511" name="Rectangle 32"/>
            <p:cNvSpPr>
              <a:spLocks noChangeArrowheads="1"/>
            </p:cNvSpPr>
            <p:nvPr/>
          </p:nvSpPr>
          <p:spPr bwMode="auto">
            <a:xfrm>
              <a:off x="3027" y="1776"/>
              <a:ext cx="576" cy="144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rgbClr val="00FF00"/>
                </a:gs>
                <a:gs pos="100000">
                  <a:srgbClr val="0080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>
                <a:solidFill>
                  <a:schemeClr val="bg1"/>
                </a:solidFill>
              </a:endParaRPr>
            </a:p>
          </p:txBody>
        </p:sp>
        <p:sp>
          <p:nvSpPr>
            <p:cNvPr id="20512" name="Rectangle 33"/>
            <p:cNvSpPr>
              <a:spLocks noChangeArrowheads="1"/>
            </p:cNvSpPr>
            <p:nvPr/>
          </p:nvSpPr>
          <p:spPr bwMode="auto">
            <a:xfrm>
              <a:off x="2643" y="1776"/>
              <a:ext cx="384" cy="144"/>
            </a:xfrm>
            <a:prstGeom prst="rect">
              <a:avLst/>
            </a:prstGeom>
            <a:gradFill rotWithShape="1">
              <a:gsLst>
                <a:gs pos="0">
                  <a:srgbClr val="990033"/>
                </a:gs>
                <a:gs pos="50000">
                  <a:srgbClr val="FF0000"/>
                </a:gs>
                <a:gs pos="100000">
                  <a:srgbClr val="990033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>
                <a:solidFill>
                  <a:schemeClr val="bg1"/>
                </a:solidFill>
              </a:endParaRPr>
            </a:p>
          </p:txBody>
        </p:sp>
        <p:sp>
          <p:nvSpPr>
            <p:cNvPr id="20513" name="Rectangle 34"/>
            <p:cNvSpPr>
              <a:spLocks noChangeArrowheads="1"/>
            </p:cNvSpPr>
            <p:nvPr/>
          </p:nvSpPr>
          <p:spPr bwMode="auto">
            <a:xfrm>
              <a:off x="3603" y="1776"/>
              <a:ext cx="144" cy="144"/>
            </a:xfrm>
            <a:prstGeom prst="rect">
              <a:avLst/>
            </a:prstGeom>
            <a:gradFill rotWithShape="1">
              <a:gsLst>
                <a:gs pos="0">
                  <a:srgbClr val="003366"/>
                </a:gs>
                <a:gs pos="50000">
                  <a:srgbClr val="0000FF"/>
                </a:gs>
                <a:gs pos="100000">
                  <a:srgbClr val="003366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>
                <a:solidFill>
                  <a:schemeClr val="bg1"/>
                </a:solidFill>
              </a:endParaRPr>
            </a:p>
          </p:txBody>
        </p:sp>
      </p:grpSp>
      <p:grpSp>
        <p:nvGrpSpPr>
          <p:cNvPr id="20486" name="Group 35"/>
          <p:cNvGrpSpPr>
            <a:grpSpLocks/>
          </p:cNvGrpSpPr>
          <p:nvPr/>
        </p:nvGrpSpPr>
        <p:grpSpPr bwMode="auto">
          <a:xfrm>
            <a:off x="4006850" y="4040188"/>
            <a:ext cx="4832350" cy="1773237"/>
            <a:chOff x="2524" y="2417"/>
            <a:chExt cx="3044" cy="1117"/>
          </a:xfrm>
        </p:grpSpPr>
        <p:sp>
          <p:nvSpPr>
            <p:cNvPr id="20488" name="Text Box 36"/>
            <p:cNvSpPr txBox="1">
              <a:spLocks noChangeArrowheads="1"/>
            </p:cNvSpPr>
            <p:nvPr/>
          </p:nvSpPr>
          <p:spPr bwMode="auto">
            <a:xfrm>
              <a:off x="2784" y="2417"/>
              <a:ext cx="158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(2)</a:t>
              </a:r>
              <a:r>
                <a:rPr lang="en-US" sz="1600">
                  <a:solidFill>
                    <a:schemeClr val="bg1"/>
                  </a:solidFill>
                  <a:latin typeface="Symbol" pitchFamily="18" charset="2"/>
                </a:rPr>
                <a:t> g</a:t>
              </a:r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-sekretaz kesimi ile:</a:t>
              </a:r>
            </a:p>
          </p:txBody>
        </p:sp>
        <p:sp>
          <p:nvSpPr>
            <p:cNvPr id="20489" name="Text Box 37"/>
            <p:cNvSpPr txBox="1">
              <a:spLocks noChangeArrowheads="1"/>
            </p:cNvSpPr>
            <p:nvPr/>
          </p:nvSpPr>
          <p:spPr bwMode="auto">
            <a:xfrm>
              <a:off x="3840" y="2832"/>
              <a:ext cx="40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veya</a:t>
              </a:r>
            </a:p>
          </p:txBody>
        </p:sp>
        <p:grpSp>
          <p:nvGrpSpPr>
            <p:cNvPr id="20490" name="Group 38"/>
            <p:cNvGrpSpPr>
              <a:grpSpLocks/>
            </p:cNvGrpSpPr>
            <p:nvPr/>
          </p:nvGrpSpPr>
          <p:grpSpPr bwMode="auto">
            <a:xfrm>
              <a:off x="2579" y="2640"/>
              <a:ext cx="2989" cy="363"/>
              <a:chOff x="2579" y="2776"/>
              <a:chExt cx="2989" cy="363"/>
            </a:xfrm>
          </p:grpSpPr>
          <p:grpSp>
            <p:nvGrpSpPr>
              <p:cNvPr id="20501" name="Group 39"/>
              <p:cNvGrpSpPr>
                <a:grpSpLocks/>
              </p:cNvGrpSpPr>
              <p:nvPr/>
            </p:nvGrpSpPr>
            <p:grpSpPr bwMode="auto">
              <a:xfrm>
                <a:off x="3986" y="2792"/>
                <a:ext cx="1582" cy="144"/>
                <a:chOff x="3840" y="2448"/>
                <a:chExt cx="1582" cy="144"/>
              </a:xfrm>
            </p:grpSpPr>
            <p:sp>
              <p:nvSpPr>
                <p:cNvPr id="58" name="Rectangle 40"/>
                <p:cNvSpPr>
                  <a:spLocks noChangeArrowheads="1"/>
                </p:cNvSpPr>
                <p:nvPr/>
              </p:nvSpPr>
              <p:spPr bwMode="auto">
                <a:xfrm>
                  <a:off x="3982" y="2448"/>
                  <a:ext cx="1440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33CCCC"/>
                    </a:gs>
                    <a:gs pos="50000">
                      <a:schemeClr val="accent1"/>
                    </a:gs>
                    <a:gs pos="100000">
                      <a:srgbClr val="33CCCC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509" name="Rectangle 41"/>
                <p:cNvSpPr>
                  <a:spLocks noChangeArrowheads="1"/>
                </p:cNvSpPr>
                <p:nvPr/>
              </p:nvSpPr>
              <p:spPr bwMode="auto">
                <a:xfrm>
                  <a:off x="3840" y="2448"/>
                  <a:ext cx="144" cy="144"/>
                </a:xfrm>
                <a:prstGeom prst="rect">
                  <a:avLst/>
                </a:prstGeom>
                <a:gradFill rotWithShape="1">
                  <a:gsLst>
                    <a:gs pos="0">
                      <a:srgbClr val="003366"/>
                    </a:gs>
                    <a:gs pos="50000">
                      <a:srgbClr val="0000FF"/>
                    </a:gs>
                    <a:gs pos="100000">
                      <a:srgbClr val="003366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0502" name="Group 42"/>
              <p:cNvGrpSpPr>
                <a:grpSpLocks/>
              </p:cNvGrpSpPr>
              <p:nvPr/>
            </p:nvGrpSpPr>
            <p:grpSpPr bwMode="auto">
              <a:xfrm>
                <a:off x="2579" y="2776"/>
                <a:ext cx="960" cy="363"/>
                <a:chOff x="2579" y="2776"/>
                <a:chExt cx="960" cy="363"/>
              </a:xfrm>
            </p:grpSpPr>
            <p:grpSp>
              <p:nvGrpSpPr>
                <p:cNvPr id="20503" name="Group 43"/>
                <p:cNvGrpSpPr>
                  <a:grpSpLocks/>
                </p:cNvGrpSpPr>
                <p:nvPr/>
              </p:nvGrpSpPr>
              <p:grpSpPr bwMode="auto">
                <a:xfrm>
                  <a:off x="2579" y="2792"/>
                  <a:ext cx="960" cy="144"/>
                  <a:chOff x="2880" y="2448"/>
                  <a:chExt cx="960" cy="144"/>
                </a:xfrm>
              </p:grpSpPr>
              <p:sp>
                <p:nvSpPr>
                  <p:cNvPr id="20506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3264" y="2448"/>
                    <a:ext cx="576" cy="14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008000"/>
                      </a:gs>
                      <a:gs pos="50000">
                        <a:srgbClr val="00FF00"/>
                      </a:gs>
                      <a:gs pos="100000">
                        <a:srgbClr val="008000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0507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2880" y="2448"/>
                    <a:ext cx="384" cy="144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990033"/>
                      </a:gs>
                      <a:gs pos="50000">
                        <a:srgbClr val="FF0000"/>
                      </a:gs>
                      <a:gs pos="100000">
                        <a:srgbClr val="990033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tr-TR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050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597" y="2776"/>
                  <a:ext cx="889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  <a:t>A</a:t>
                  </a:r>
                  <a:r>
                    <a:rPr lang="en-US" sz="1400">
                      <a:solidFill>
                        <a:schemeClr val="bg1"/>
                      </a:solidFill>
                      <a:latin typeface="Symbol" pitchFamily="18" charset="2"/>
                    </a:rPr>
                    <a:t>b</a:t>
                  </a:r>
                  <a:r>
                    <a:rPr lang="en-US" sz="1000">
                      <a:solidFill>
                        <a:schemeClr val="bg1"/>
                      </a:solidFill>
                      <a:latin typeface="Arial" charset="0"/>
                    </a:rPr>
                    <a:t>40</a:t>
                  </a:r>
                  <a: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  <a:t> Fragmanı</a:t>
                  </a:r>
                </a:p>
              </p:txBody>
            </p:sp>
            <p:sp>
              <p:nvSpPr>
                <p:cNvPr id="2050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799" y="2945"/>
                  <a:ext cx="574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  <a:t>Çözünür</a:t>
                  </a:r>
                </a:p>
              </p:txBody>
            </p:sp>
          </p:grpSp>
        </p:grpSp>
        <p:grpSp>
          <p:nvGrpSpPr>
            <p:cNvPr id="20491" name="Group 48"/>
            <p:cNvGrpSpPr>
              <a:grpSpLocks/>
            </p:cNvGrpSpPr>
            <p:nvPr/>
          </p:nvGrpSpPr>
          <p:grpSpPr bwMode="auto">
            <a:xfrm>
              <a:off x="2524" y="3072"/>
              <a:ext cx="3044" cy="462"/>
              <a:chOff x="2524" y="3448"/>
              <a:chExt cx="3044" cy="462"/>
            </a:xfrm>
          </p:grpSpPr>
          <p:sp>
            <p:nvSpPr>
              <p:cNvPr id="42" name="Rectangle 49"/>
              <p:cNvSpPr>
                <a:spLocks noChangeArrowheads="1"/>
              </p:cNvSpPr>
              <p:nvPr/>
            </p:nvSpPr>
            <p:spPr bwMode="auto">
              <a:xfrm>
                <a:off x="4128" y="3464"/>
                <a:ext cx="1440" cy="144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chemeClr val="accent1"/>
                  </a:gs>
                  <a:gs pos="100000">
                    <a:srgbClr val="33CCCC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0493" name="Group 50"/>
              <p:cNvGrpSpPr>
                <a:grpSpLocks/>
              </p:cNvGrpSpPr>
              <p:nvPr/>
            </p:nvGrpSpPr>
            <p:grpSpPr bwMode="auto">
              <a:xfrm>
                <a:off x="2524" y="3448"/>
                <a:ext cx="1104" cy="462"/>
                <a:chOff x="2524" y="3448"/>
                <a:chExt cx="1104" cy="462"/>
              </a:xfrm>
            </p:grpSpPr>
            <p:grpSp>
              <p:nvGrpSpPr>
                <p:cNvPr id="20494" name="Group 51"/>
                <p:cNvGrpSpPr>
                  <a:grpSpLocks/>
                </p:cNvGrpSpPr>
                <p:nvPr/>
              </p:nvGrpSpPr>
              <p:grpSpPr bwMode="auto">
                <a:xfrm>
                  <a:off x="2524" y="3448"/>
                  <a:ext cx="1104" cy="194"/>
                  <a:chOff x="2544" y="2960"/>
                  <a:chExt cx="1104" cy="194"/>
                </a:xfrm>
              </p:grpSpPr>
              <p:grpSp>
                <p:nvGrpSpPr>
                  <p:cNvPr id="20496" name="Group 52"/>
                  <p:cNvGrpSpPr>
                    <a:grpSpLocks/>
                  </p:cNvGrpSpPr>
                  <p:nvPr/>
                </p:nvGrpSpPr>
                <p:grpSpPr bwMode="auto">
                  <a:xfrm>
                    <a:off x="2544" y="2976"/>
                    <a:ext cx="1104" cy="144"/>
                    <a:chOff x="2880" y="3120"/>
                    <a:chExt cx="1104" cy="144"/>
                  </a:xfrm>
                </p:grpSpPr>
                <p:sp>
                  <p:nvSpPr>
                    <p:cNvPr id="20498" name="Rectangle 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64" y="3120"/>
                      <a:ext cx="576" cy="144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008000"/>
                        </a:gs>
                        <a:gs pos="50000">
                          <a:srgbClr val="00FF00"/>
                        </a:gs>
                        <a:gs pos="100000">
                          <a:srgbClr val="008000"/>
                        </a:gs>
                      </a:gsLst>
                      <a:lin ang="5400000" scaled="1"/>
                    </a:gra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20499" name="Rectangle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0" y="3120"/>
                      <a:ext cx="384" cy="144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990033"/>
                        </a:gs>
                        <a:gs pos="50000">
                          <a:srgbClr val="FF0000"/>
                        </a:gs>
                        <a:gs pos="100000">
                          <a:srgbClr val="990033"/>
                        </a:gs>
                      </a:gsLst>
                      <a:lin ang="5400000" scaled="1"/>
                    </a:gra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20500" name="Rectangl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40" y="3120"/>
                      <a:ext cx="144" cy="144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003366"/>
                        </a:gs>
                        <a:gs pos="50000">
                          <a:srgbClr val="0000FF"/>
                        </a:gs>
                        <a:gs pos="100000">
                          <a:srgbClr val="003366"/>
                        </a:gs>
                      </a:gsLst>
                      <a:lin ang="5400000" scaled="1"/>
                    </a:gra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tr-TR">
                        <a:solidFill>
                          <a:schemeClr val="bg1"/>
                        </a:solidFill>
                      </a:endParaRPr>
                    </a:p>
                  </p:txBody>
                </p:sp>
              </p:grpSp>
              <p:sp>
                <p:nvSpPr>
                  <p:cNvPr id="20497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82" y="2960"/>
                    <a:ext cx="88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400">
                        <a:solidFill>
                          <a:schemeClr val="bg1"/>
                        </a:solidFill>
                        <a:latin typeface="Arial" charset="0"/>
                      </a:rPr>
                      <a:t>A</a:t>
                    </a:r>
                    <a:r>
                      <a:rPr lang="en-US" sz="1400">
                        <a:solidFill>
                          <a:schemeClr val="bg1"/>
                        </a:solidFill>
                        <a:latin typeface="Symbol" pitchFamily="18" charset="2"/>
                      </a:rPr>
                      <a:t>b</a:t>
                    </a:r>
                    <a:r>
                      <a:rPr lang="en-US" sz="1000">
                        <a:solidFill>
                          <a:schemeClr val="bg1"/>
                        </a:solidFill>
                        <a:latin typeface="Arial" charset="0"/>
                      </a:rPr>
                      <a:t>42</a:t>
                    </a:r>
                    <a:r>
                      <a:rPr lang="en-US" sz="1400">
                        <a:solidFill>
                          <a:schemeClr val="bg1"/>
                        </a:solidFill>
                        <a:latin typeface="Arial" charset="0"/>
                      </a:rPr>
                      <a:t> Fragmanı</a:t>
                    </a:r>
                  </a:p>
                </p:txBody>
              </p:sp>
            </p:grpSp>
            <p:sp>
              <p:nvSpPr>
                <p:cNvPr id="2049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603" y="3580"/>
                  <a:ext cx="86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  <a:t>Çözünmez,</a:t>
                  </a:r>
                  <a:b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</a:br>
                  <a:r>
                    <a:rPr lang="en-US" sz="1400">
                      <a:solidFill>
                        <a:schemeClr val="bg1"/>
                      </a:solidFill>
                      <a:latin typeface="Arial" charset="0"/>
                    </a:rPr>
                    <a:t>plak oluşturur</a:t>
                  </a:r>
                </a:p>
              </p:txBody>
            </p:sp>
          </p:grpSp>
        </p:grpSp>
      </p:grpSp>
      <p:sp>
        <p:nvSpPr>
          <p:cNvPr id="20487" name="Text Box 58"/>
          <p:cNvSpPr txBox="1">
            <a:spLocks noChangeArrowheads="1"/>
          </p:cNvSpPr>
          <p:nvPr/>
        </p:nvSpPr>
        <p:spPr bwMode="auto">
          <a:xfrm>
            <a:off x="2971800" y="481013"/>
            <a:ext cx="3167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Arial" charset="0"/>
              </a:rPr>
              <a:t>Sekretaz yolağı</a:t>
            </a:r>
            <a:endParaRPr lang="en-US" sz="44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smtClean="0">
                <a:solidFill>
                  <a:schemeClr val="bg1"/>
                </a:solidFill>
              </a:rPr>
              <a:t>PS1</a:t>
            </a:r>
            <a:r>
              <a:rPr lang="tr-TR" smtClean="0">
                <a:solidFill>
                  <a:schemeClr val="bg1"/>
                </a:solidFill>
              </a:rPr>
              <a:t> ve </a:t>
            </a:r>
            <a:r>
              <a:rPr lang="tr-TR" b="1" smtClean="0">
                <a:solidFill>
                  <a:schemeClr val="bg1"/>
                </a:solidFill>
              </a:rPr>
              <a:t>PS2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963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Presenilinler, APP’den nörotoksik Aβ42 peptidinin yapımı ve salınımı ile ilişkili bir protein kompleksinin parçası</a:t>
            </a:r>
            <a:r>
              <a:rPr lang="en-US" sz="1800" smtClean="0">
                <a:solidFill>
                  <a:schemeClr val="bg1"/>
                </a:solidFill>
              </a:rPr>
              <a:t>dırlar</a:t>
            </a:r>
            <a:endParaRPr lang="tr-TR" sz="18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Tüm AAH ailelerinin yaklaşık yarısında presenilin-1 (</a:t>
            </a:r>
            <a:r>
              <a:rPr lang="tr-TR" sz="1800" i="1" smtClean="0">
                <a:solidFill>
                  <a:schemeClr val="bg1"/>
                </a:solidFill>
              </a:rPr>
              <a:t>PS1</a:t>
            </a:r>
            <a:r>
              <a:rPr lang="tr-TR" sz="1800" smtClean="0">
                <a:solidFill>
                  <a:schemeClr val="bg1"/>
                </a:solidFill>
              </a:rPr>
              <a:t>) genindeki mutasyonu</a:t>
            </a:r>
          </a:p>
          <a:p>
            <a:pPr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AAH olgularının %1’inden azında Presenilin 2 (</a:t>
            </a:r>
            <a:r>
              <a:rPr lang="tr-TR" sz="1800" i="1" smtClean="0">
                <a:solidFill>
                  <a:schemeClr val="bg1"/>
                </a:solidFill>
              </a:rPr>
              <a:t>PS2</a:t>
            </a:r>
            <a:r>
              <a:rPr lang="tr-TR" sz="1800" smtClean="0">
                <a:solidFill>
                  <a:schemeClr val="bg1"/>
                </a:solidFill>
              </a:rPr>
              <a:t>) mutasyonu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>
                <a:solidFill>
                  <a:schemeClr val="bg1"/>
                </a:solidFill>
              </a:rPr>
              <a:t>PS1-2 m</a:t>
            </a:r>
            <a:r>
              <a:rPr lang="tr-TR" sz="1800" smtClean="0">
                <a:solidFill>
                  <a:schemeClr val="bg1"/>
                </a:solidFill>
              </a:rPr>
              <a:t>utasyonlar</a:t>
            </a:r>
            <a:r>
              <a:rPr lang="en-US" sz="1800" smtClean="0">
                <a:solidFill>
                  <a:schemeClr val="bg1"/>
                </a:solidFill>
              </a:rPr>
              <a:t>ı</a:t>
            </a:r>
            <a:r>
              <a:rPr lang="tr-TR" sz="1800" smtClean="0">
                <a:solidFill>
                  <a:schemeClr val="bg1"/>
                </a:solidFill>
              </a:rPr>
              <a:t> </a:t>
            </a:r>
            <a:r>
              <a:rPr lang="en-US" sz="1800" smtClean="0">
                <a:solidFill>
                  <a:schemeClr val="bg1"/>
                </a:solidFill>
              </a:rPr>
              <a:t>a</a:t>
            </a:r>
            <a:r>
              <a:rPr lang="tr-TR" sz="1800" smtClean="0">
                <a:solidFill>
                  <a:schemeClr val="bg1"/>
                </a:solidFill>
              </a:rPr>
              <a:t>rtmış Aβ42 oluşumuna </a:t>
            </a:r>
            <a:r>
              <a:rPr lang="en-US" sz="1800" smtClean="0">
                <a:solidFill>
                  <a:schemeClr val="bg1"/>
                </a:solidFill>
              </a:rPr>
              <a:t>ve/veya </a:t>
            </a:r>
            <a:r>
              <a:rPr lang="tr-TR" sz="1800" smtClean="0">
                <a:solidFill>
                  <a:schemeClr val="bg1"/>
                </a:solidFill>
              </a:rPr>
              <a:t>Aβ42</a:t>
            </a:r>
            <a:r>
              <a:rPr lang="en-US" sz="1800" smtClean="0">
                <a:solidFill>
                  <a:schemeClr val="bg1"/>
                </a:solidFill>
              </a:rPr>
              <a:t>/</a:t>
            </a:r>
            <a:r>
              <a:rPr lang="tr-TR" sz="1800" smtClean="0">
                <a:solidFill>
                  <a:schemeClr val="bg1"/>
                </a:solidFill>
              </a:rPr>
              <a:t> Aβ4</a:t>
            </a:r>
            <a:r>
              <a:rPr lang="en-US" sz="1800" smtClean="0">
                <a:solidFill>
                  <a:schemeClr val="bg1"/>
                </a:solidFill>
              </a:rPr>
              <a:t>0 oranının yükselmesine neden olurlar.</a:t>
            </a:r>
            <a:endParaRPr lang="tr-TR" sz="18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800" i="1" smtClean="0">
                <a:solidFill>
                  <a:schemeClr val="bg1"/>
                </a:solidFill>
              </a:rPr>
              <a:t>PS1 </a:t>
            </a:r>
            <a:r>
              <a:rPr lang="en-US" sz="1800" i="1" smtClean="0">
                <a:solidFill>
                  <a:schemeClr val="bg1"/>
                </a:solidFill>
              </a:rPr>
              <a:t>(14. kromozomda)</a:t>
            </a:r>
            <a:endParaRPr lang="tr-TR" sz="1800" i="1" smtClean="0">
              <a:solidFill>
                <a:schemeClr val="bg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600" smtClean="0">
                <a:solidFill>
                  <a:schemeClr val="bg1"/>
                </a:solidFill>
              </a:rPr>
              <a:t>35-</a:t>
            </a:r>
            <a:r>
              <a:rPr lang="en-US" sz="1600" smtClean="0">
                <a:solidFill>
                  <a:schemeClr val="bg1"/>
                </a:solidFill>
              </a:rPr>
              <a:t>60</a:t>
            </a:r>
            <a:r>
              <a:rPr lang="tr-TR" sz="1600" smtClean="0">
                <a:solidFill>
                  <a:schemeClr val="bg1"/>
                </a:solidFill>
              </a:rPr>
              <a:t> yaşları arasında başlayan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smtClean="0">
                <a:solidFill>
                  <a:schemeClr val="bg1"/>
                </a:solidFill>
              </a:rPr>
              <a:t>penetransı tam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smtClean="0">
                <a:solidFill>
                  <a:schemeClr val="bg1"/>
                </a:solidFill>
              </a:rPr>
              <a:t>otozomal dominant </a:t>
            </a:r>
          </a:p>
          <a:p>
            <a:pPr eaLnBrk="1" hangingPunct="1">
              <a:lnSpc>
                <a:spcPct val="80000"/>
              </a:lnSpc>
            </a:pPr>
            <a:r>
              <a:rPr lang="tr-TR" sz="1800" i="1" smtClean="0">
                <a:solidFill>
                  <a:schemeClr val="bg1"/>
                </a:solidFill>
              </a:rPr>
              <a:t>PS2 </a:t>
            </a:r>
            <a:r>
              <a:rPr lang="en-US" sz="1800" i="1" smtClean="0">
                <a:solidFill>
                  <a:schemeClr val="bg1"/>
                </a:solidFill>
              </a:rPr>
              <a:t>(1. kromozomda)</a:t>
            </a:r>
            <a:r>
              <a:rPr lang="tr-TR" sz="1800" smtClean="0">
                <a:solidFill>
                  <a:schemeClr val="bg1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600" smtClean="0">
                <a:solidFill>
                  <a:schemeClr val="bg1"/>
                </a:solidFill>
              </a:rPr>
              <a:t>40-85 yaşları arasında başlayan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smtClean="0">
                <a:solidFill>
                  <a:schemeClr val="bg1"/>
                </a:solidFill>
              </a:rPr>
              <a:t>D</a:t>
            </a:r>
            <a:r>
              <a:rPr lang="tr-TR" sz="1600" smtClean="0">
                <a:solidFill>
                  <a:schemeClr val="bg1"/>
                </a:solidFill>
              </a:rPr>
              <a:t>eğişken</a:t>
            </a:r>
            <a:r>
              <a:rPr lang="en-US" sz="1600" smtClean="0">
                <a:solidFill>
                  <a:schemeClr val="bg1"/>
                </a:solidFill>
              </a:rPr>
              <a:t> penetranslı</a:t>
            </a:r>
            <a:endParaRPr lang="tr-TR" sz="1600" smtClean="0">
              <a:solidFill>
                <a:schemeClr val="bg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600" smtClean="0">
                <a:solidFill>
                  <a:schemeClr val="bg1"/>
                </a:solidFill>
              </a:rPr>
              <a:t>nonpenetran</a:t>
            </a:r>
          </a:p>
          <a:p>
            <a:pPr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Mutant formlar, transmembran APP proteininin BACE1 ve γ–sekretaz kompleks enzimleriyle endoproteoli</a:t>
            </a:r>
            <a:r>
              <a:rPr lang="en-US" sz="1800" smtClean="0">
                <a:solidFill>
                  <a:schemeClr val="bg1"/>
                </a:solidFill>
              </a:rPr>
              <a:t>tik etki ile</a:t>
            </a:r>
            <a:r>
              <a:rPr lang="tr-TR" sz="1800" smtClean="0">
                <a:solidFill>
                  <a:schemeClr val="bg1"/>
                </a:solidFill>
              </a:rPr>
              <a:t> patojenik süre</a:t>
            </a:r>
            <a:r>
              <a:rPr lang="en-US" sz="1800" smtClean="0">
                <a:solidFill>
                  <a:schemeClr val="bg1"/>
                </a:solidFill>
              </a:rPr>
              <a:t>ci</a:t>
            </a:r>
            <a:r>
              <a:rPr lang="tr-TR" sz="1800" smtClean="0">
                <a:solidFill>
                  <a:schemeClr val="bg1"/>
                </a:solidFill>
              </a:rPr>
              <a:t> başlatır.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38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8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38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8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Apolipoprotein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Apolipoproteinlerin görevi</a:t>
            </a:r>
          </a:p>
          <a:p>
            <a:pPr lvl="1" eaLnBrk="1" hangingPunct="1"/>
            <a:r>
              <a:rPr lang="tr-TR" smtClean="0">
                <a:solidFill>
                  <a:schemeClr val="bg1"/>
                </a:solidFill>
              </a:rPr>
              <a:t>lipoprotein sentezi</a:t>
            </a:r>
          </a:p>
          <a:p>
            <a:pPr lvl="1" eaLnBrk="1" hangingPunct="1"/>
            <a:r>
              <a:rPr lang="tr-TR" smtClean="0">
                <a:solidFill>
                  <a:schemeClr val="bg1"/>
                </a:solidFill>
              </a:rPr>
              <a:t>lipoprotein sekresyonu </a:t>
            </a:r>
          </a:p>
          <a:p>
            <a:pPr lvl="1" eaLnBrk="1" hangingPunct="1"/>
            <a:r>
              <a:rPr lang="tr-TR" smtClean="0">
                <a:solidFill>
                  <a:schemeClr val="bg1"/>
                </a:solidFill>
              </a:rPr>
              <a:t>lipoprotein metabolizması      </a:t>
            </a:r>
          </a:p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Apolipoprotein E (Apo E) molekül ağırlığı 34 kD</a:t>
            </a:r>
          </a:p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Arjininden zengin bir glikoprotein </a:t>
            </a:r>
          </a:p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Beyindeki primer kolesterol taşıyıcısı</a:t>
            </a:r>
            <a:r>
              <a:rPr lang="tr-TR" smtClean="0"/>
              <a:t> </a:t>
            </a:r>
          </a:p>
          <a:p>
            <a:pPr eaLnBrk="1" hangingPunct="1"/>
            <a:endParaRPr lang="tr-T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tr-TR" sz="4000" smtClean="0">
                <a:solidFill>
                  <a:schemeClr val="bg1"/>
                </a:solidFill>
              </a:rPr>
              <a:t>APOE geni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143000"/>
            <a:ext cx="8218488" cy="4525963"/>
          </a:xfrm>
        </p:spPr>
        <p:txBody>
          <a:bodyPr/>
          <a:lstStyle/>
          <a:p>
            <a:pPr eaLnBrk="1" hangingPunct="1"/>
            <a:r>
              <a:rPr lang="tr-TR" sz="2000" smtClean="0">
                <a:solidFill>
                  <a:schemeClr val="bg1"/>
                </a:solidFill>
              </a:rPr>
              <a:t>İnsanda 19. kromozomda</a:t>
            </a:r>
            <a:r>
              <a:rPr lang="en-US" sz="2000" smtClean="0">
                <a:solidFill>
                  <a:schemeClr val="bg1"/>
                </a:solidFill>
              </a:rPr>
              <a:t>dır. Mutasyonları ileri yaşta başlayan AH için kanıtlanmış yatkınlık oluşturur. </a:t>
            </a:r>
            <a:endParaRPr lang="tr-TR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000" smtClean="0">
                <a:solidFill>
                  <a:schemeClr val="bg1"/>
                </a:solidFill>
              </a:rPr>
              <a:t>Tek a</a:t>
            </a:r>
            <a:r>
              <a:rPr lang="tr-TR" sz="2000" smtClean="0">
                <a:solidFill>
                  <a:schemeClr val="bg1"/>
                </a:solidFill>
              </a:rPr>
              <a:t>minoasit</a:t>
            </a:r>
            <a:r>
              <a:rPr lang="en-US" sz="2000" smtClean="0">
                <a:solidFill>
                  <a:schemeClr val="bg1"/>
                </a:solidFill>
              </a:rPr>
              <a:t> </a:t>
            </a:r>
            <a:r>
              <a:rPr lang="tr-TR" sz="2000" smtClean="0">
                <a:solidFill>
                  <a:schemeClr val="bg1"/>
                </a:solidFill>
              </a:rPr>
              <a:t>fark</a:t>
            </a:r>
            <a:r>
              <a:rPr lang="en-US" sz="2000" smtClean="0">
                <a:solidFill>
                  <a:schemeClr val="bg1"/>
                </a:solidFill>
              </a:rPr>
              <a:t>ları ile </a:t>
            </a:r>
            <a:r>
              <a:rPr lang="tr-TR" sz="2000" smtClean="0">
                <a:solidFill>
                  <a:schemeClr val="bg1"/>
                </a:solidFill>
              </a:rPr>
              <a:t>üç yaygın </a:t>
            </a:r>
            <a:r>
              <a:rPr lang="tr-TR" sz="2000" i="1" smtClean="0">
                <a:solidFill>
                  <a:schemeClr val="bg1"/>
                </a:solidFill>
              </a:rPr>
              <a:t>APOE </a:t>
            </a:r>
            <a:r>
              <a:rPr lang="tr-TR" sz="2000" smtClean="0">
                <a:solidFill>
                  <a:schemeClr val="bg1"/>
                </a:solidFill>
              </a:rPr>
              <a:t>aleli</a:t>
            </a:r>
            <a:r>
              <a:rPr lang="en-US" sz="2000" smtClean="0">
                <a:solidFill>
                  <a:schemeClr val="bg1"/>
                </a:solidFill>
              </a:rPr>
              <a:t> oluşur (</a:t>
            </a:r>
            <a:r>
              <a:rPr lang="tr-TR" sz="2000" smtClean="0">
                <a:solidFill>
                  <a:schemeClr val="bg1"/>
                </a:solidFill>
              </a:rPr>
              <a:t>E2, E3, E4</a:t>
            </a:r>
            <a:r>
              <a:rPr lang="en-US" sz="2000" smtClean="0">
                <a:solidFill>
                  <a:schemeClr val="bg1"/>
                </a:solidFill>
              </a:rPr>
              <a:t>).</a:t>
            </a:r>
            <a:r>
              <a:rPr lang="tr-TR" sz="2000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tr-TR" sz="2000" smtClean="0">
                <a:solidFill>
                  <a:schemeClr val="bg1"/>
                </a:solidFill>
              </a:rPr>
              <a:t>ApoE defektli farelerde (Apoe-/-), kontrollerin ve E3 aleli taşıyan farelerin aksine, yaşla ilgili öğrenme ve hafıza defekti</a:t>
            </a:r>
            <a:r>
              <a:rPr lang="en-US" sz="2000" smtClean="0">
                <a:solidFill>
                  <a:schemeClr val="bg1"/>
                </a:solidFill>
              </a:rPr>
              <a:t> saptanır.</a:t>
            </a:r>
            <a:endParaRPr lang="tr-TR" sz="2000" smtClean="0">
              <a:solidFill>
                <a:schemeClr val="bg1"/>
              </a:solidFill>
            </a:endParaRPr>
          </a:p>
          <a:p>
            <a:pPr eaLnBrk="1" hangingPunct="1"/>
            <a:r>
              <a:rPr lang="en-US" sz="2000" smtClean="0">
                <a:solidFill>
                  <a:schemeClr val="bg1"/>
                </a:solidFill>
              </a:rPr>
              <a:t>T</a:t>
            </a:r>
            <a:r>
              <a:rPr lang="tr-TR" sz="2000" smtClean="0">
                <a:solidFill>
                  <a:schemeClr val="bg1"/>
                </a:solidFill>
              </a:rPr>
              <a:t>ransgenik modellerde ailesel AH (AAH)’nda  Aβ birikimi için </a:t>
            </a:r>
            <a:r>
              <a:rPr lang="tr-TR" sz="2000" i="1" smtClean="0">
                <a:solidFill>
                  <a:schemeClr val="bg1"/>
                </a:solidFill>
              </a:rPr>
              <a:t>APOE</a:t>
            </a:r>
            <a:r>
              <a:rPr lang="tr-TR" sz="2000" smtClean="0">
                <a:solidFill>
                  <a:schemeClr val="bg1"/>
                </a:solidFill>
              </a:rPr>
              <a:t> esansiyel</a:t>
            </a:r>
          </a:p>
          <a:p>
            <a:pPr eaLnBrk="1" hangingPunct="1">
              <a:buFontTx/>
              <a:buNone/>
            </a:pPr>
            <a:endParaRPr lang="tr-TR" sz="2000" smtClean="0">
              <a:solidFill>
                <a:schemeClr val="bg1"/>
              </a:solidFill>
            </a:endParaRPr>
          </a:p>
        </p:txBody>
      </p:sp>
      <p:pic>
        <p:nvPicPr>
          <p:cNvPr id="134148" name="Picture 4" descr="Imag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00125" y="3929063"/>
            <a:ext cx="6840538" cy="220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>
                <a:solidFill>
                  <a:schemeClr val="bg1"/>
                </a:solidFill>
              </a:rPr>
              <a:t>APOE ve Alzheimer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Apo E izoformları, plazma lipoprotein konsantrasyonlarını etkiler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hepsinin reseptör affiniteleri farklı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E4 aleli beyazların yaklaşık 1/3’ünde mevcut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E4 ile Alzheimer hastalığı arasında ilişki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Alzheimer hastalığında E2 alelinin koruyucu etkisi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Senil amiloid plaklarının ve nörofibriler iplikçiklerin yapısında bulunur. 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Lipid taşıyan apoE3, amiloid plaklarının temel maddesi olan amiloid β (Aβ) proteinine, lipidlenmiş apoE4’ten 20 kat daha yüksek afinite ile bağlanır. </a:t>
            </a:r>
          </a:p>
          <a:p>
            <a:pPr eaLnBrk="1" hangingPunct="1">
              <a:lnSpc>
                <a:spcPct val="80000"/>
              </a:lnSpc>
            </a:pPr>
            <a:endParaRPr lang="tr-TR" sz="2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eaLnBrk="1" hangingPunct="1"/>
            <a:r>
              <a:rPr lang="tr-TR" sz="3200" b="1" dirty="0" err="1" smtClean="0">
                <a:solidFill>
                  <a:schemeClr val="bg1"/>
                </a:solidFill>
              </a:rPr>
              <a:t>Nörodejeneratif</a:t>
            </a:r>
            <a:r>
              <a:rPr lang="tr-TR" sz="3200" b="1" dirty="0" smtClean="0">
                <a:solidFill>
                  <a:schemeClr val="bg1"/>
                </a:solidFill>
              </a:rPr>
              <a:t> Hastalık Grupları</a:t>
            </a:r>
            <a:endParaRPr lang="en-GB" sz="3200" b="1" dirty="0" smtClean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714500" y="2786063"/>
            <a:ext cx="6715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tr-TR" sz="2800" b="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Amiloid </a:t>
            </a:r>
            <a:r>
              <a:rPr lang="tr-TR" sz="2800" b="0" kern="0" dirty="0">
                <a:solidFill>
                  <a:schemeClr val="bg1"/>
                </a:solidFill>
                <a:latin typeface="+mj-lt"/>
                <a:ea typeface="+mj-ea"/>
                <a:cs typeface="+mj-cs"/>
                <a:sym typeface="Symbol"/>
              </a:rPr>
              <a:t> prekürsör protein bozukluğu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tr-TR" sz="2800" b="0" kern="0" dirty="0">
                <a:solidFill>
                  <a:schemeClr val="bg1"/>
                </a:solidFill>
              </a:rPr>
              <a:t>Tauopatiler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tr-TR" sz="2800" b="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Synükleinopatiler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tr-TR" sz="2800" b="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Poliglutamin hastalıkları</a:t>
            </a:r>
            <a:endParaRPr lang="en-GB" sz="2800" b="0" kern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APOE’nin klinik</a:t>
            </a:r>
            <a:r>
              <a:rPr lang="en-US" smtClean="0">
                <a:solidFill>
                  <a:schemeClr val="bg1"/>
                </a:solidFill>
              </a:rPr>
              <a:t> etkisi</a:t>
            </a:r>
            <a:endParaRPr lang="tr-TR" smtClean="0">
              <a:solidFill>
                <a:schemeClr val="bg1"/>
              </a:solidFill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000" i="1" smtClean="0">
                <a:solidFill>
                  <a:schemeClr val="bg1"/>
                </a:solidFill>
              </a:rPr>
              <a:t>APOE </a:t>
            </a:r>
            <a:r>
              <a:rPr lang="tr-TR" sz="2000" smtClean="0">
                <a:solidFill>
                  <a:schemeClr val="bg1"/>
                </a:solidFill>
              </a:rPr>
              <a:t>E4’ün doz bağımlı etkisi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Tek E4 kopyası:	 AH için </a:t>
            </a:r>
            <a:r>
              <a:rPr lang="en-US" sz="1800" smtClean="0">
                <a:solidFill>
                  <a:schemeClr val="bg1"/>
                </a:solidFill>
              </a:rPr>
              <a:t>3</a:t>
            </a:r>
            <a:r>
              <a:rPr lang="tr-TR" sz="1800" smtClean="0">
                <a:solidFill>
                  <a:schemeClr val="bg1"/>
                </a:solidFill>
              </a:rPr>
              <a:t> kat risk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 İki E4 kopyaya :	 AH için </a:t>
            </a:r>
            <a:r>
              <a:rPr lang="en-US" sz="1800" smtClean="0">
                <a:solidFill>
                  <a:schemeClr val="bg1"/>
                </a:solidFill>
              </a:rPr>
              <a:t>1</a:t>
            </a:r>
            <a:r>
              <a:rPr lang="tr-TR" sz="1800" smtClean="0">
                <a:solidFill>
                  <a:schemeClr val="bg1"/>
                </a:solidFill>
              </a:rPr>
              <a:t>5 kat risk 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i="1" smtClean="0">
                <a:solidFill>
                  <a:schemeClr val="bg1"/>
                </a:solidFill>
              </a:rPr>
              <a:t>APOE </a:t>
            </a:r>
            <a:r>
              <a:rPr lang="tr-TR" sz="2000" smtClean="0">
                <a:solidFill>
                  <a:schemeClr val="bg1"/>
                </a:solidFill>
              </a:rPr>
              <a:t>E4 hastalık modifikatörü: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Alzheimer: başlangıç yaşını etkiler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 Parkinson: başlangıç yaşını etkiler </a:t>
            </a:r>
          </a:p>
          <a:p>
            <a:pPr eaLnBrk="1" hangingPunct="1">
              <a:lnSpc>
                <a:spcPct val="80000"/>
              </a:lnSpc>
            </a:pPr>
            <a:endParaRPr lang="tr-TR" sz="20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2000" smtClean="0">
                <a:solidFill>
                  <a:schemeClr val="bg1"/>
                </a:solidFill>
              </a:rPr>
              <a:t>Hastalık tahminindeki yararı sınırlı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tanısal duyarlılığı 0.65 (klinik tanı için 0,93) 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tanısal özgüllüğü 0.68 (klinik tanı için 0.55) </a:t>
            </a:r>
          </a:p>
          <a:p>
            <a:pPr eaLnBrk="1" hangingPunct="1">
              <a:lnSpc>
                <a:spcPct val="80000"/>
              </a:lnSpc>
            </a:pPr>
            <a:r>
              <a:rPr lang="tr-TR" sz="2000" smtClean="0">
                <a:solidFill>
                  <a:schemeClr val="bg1"/>
                </a:solidFill>
              </a:rPr>
              <a:t>Apo E genotip</a:t>
            </a:r>
            <a:r>
              <a:rPr lang="en-US" sz="2000" smtClean="0">
                <a:solidFill>
                  <a:schemeClr val="bg1"/>
                </a:solidFill>
              </a:rPr>
              <a:t> incelemesi rutin bir uygulama değildir. </a:t>
            </a:r>
            <a:endParaRPr lang="tr-TR" sz="2000" smtClean="0">
              <a:solidFill>
                <a:schemeClr val="bg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semptomatik hastaların ayırıcı tanısında kullanılabilir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800" smtClean="0">
                <a:solidFill>
                  <a:schemeClr val="bg1"/>
                </a:solidFill>
              </a:rPr>
              <a:t>tarama veya tanıda kullanılmaz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7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7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37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7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37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2000"/>
                                        <p:tgtEl>
                                          <p:spTgt spid="137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bg1"/>
                </a:solidFill>
              </a:rPr>
              <a:t>TREM2</a:t>
            </a:r>
            <a:r>
              <a:rPr lang="tr-TR" sz="4000" smtClean="0">
                <a:solidFill>
                  <a:schemeClr val="bg1"/>
                </a:solidFill>
              </a:rPr>
              <a:t> ve Alzheimer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bg1"/>
                </a:solidFill>
              </a:rPr>
              <a:t>“Triggering receptor expressed on myeloid cells 2”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4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bg1"/>
                </a:solidFill>
              </a:rPr>
              <a:t>Beyinde inflamasyon engelleyici etkisi var.</a:t>
            </a:r>
          </a:p>
          <a:p>
            <a:pPr eaLnBrk="1" hangingPunct="1">
              <a:lnSpc>
                <a:spcPct val="80000"/>
              </a:lnSpc>
            </a:pPr>
            <a:endParaRPr lang="tr-TR" sz="24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bg1"/>
                </a:solidFill>
              </a:rPr>
              <a:t>Ender gözlenen yanlış anlamlı bir mutasyon ile (R47H) beyinin plak oluşumunu engelleyen mekanizması bozuluyor. </a:t>
            </a:r>
          </a:p>
          <a:p>
            <a:pPr eaLnBrk="1" hangingPunct="1">
              <a:lnSpc>
                <a:spcPct val="80000"/>
              </a:lnSpc>
            </a:pPr>
            <a:endParaRPr lang="tr-TR" sz="2400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2400" smtClean="0">
                <a:solidFill>
                  <a:schemeClr val="bg1"/>
                </a:solidFill>
              </a:rPr>
              <a:t>Alzheimer hastalığı </a:t>
            </a:r>
            <a:r>
              <a:rPr lang="en-US" sz="2400" smtClean="0">
                <a:solidFill>
                  <a:schemeClr val="bg1"/>
                </a:solidFill>
              </a:rPr>
              <a:t>için bu mutasyon (SNP) yüksek risk oluşturmakta.</a:t>
            </a:r>
            <a:endParaRPr lang="tr-TR" sz="2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12"/>
          <p:cNvPicPr/>
          <p:nvPr/>
        </p:nvPicPr>
        <p:blipFill>
          <a:blip r:embed="rId2">
            <a:lum bright="-21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57166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ALGORIT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8424862" cy="601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642938"/>
            <a:ext cx="2693988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600" b="0" u="sng" kern="0" dirty="0">
                <a:solidFill>
                  <a:schemeClr val="bg1"/>
                </a:solidFill>
              </a:rPr>
              <a:t>Tauopatiler</a:t>
            </a:r>
          </a:p>
        </p:txBody>
      </p:sp>
      <p:sp>
        <p:nvSpPr>
          <p:cNvPr id="29699" name="TextBox 5"/>
          <p:cNvSpPr txBox="1">
            <a:spLocks noChangeArrowheads="1"/>
          </p:cNvSpPr>
          <p:nvPr/>
        </p:nvSpPr>
        <p:spPr bwMode="auto">
          <a:xfrm>
            <a:off x="1071563" y="1428750"/>
            <a:ext cx="5683250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800" b="0">
                <a:solidFill>
                  <a:srgbClr val="FFFF00"/>
                </a:solidFill>
              </a:rPr>
              <a:t>Alzheimer Hastalığı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rgbClr val="FFFF00"/>
                </a:solidFill>
              </a:rPr>
              <a:t>Parkinsonismli frontotemporal demans (Pick hast.)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rgbClr val="FFFF00"/>
                </a:solidFill>
              </a:rPr>
              <a:t>Postensefalitik parkinsonism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Prion Hastalıkalrının bazıları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Progresif subkortikal gliozis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Progresif supranükleer plazi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Kortikobazal dejenerasyon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Subakut sklerozan panensefalitis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Niemann-Pick Hast. Tip C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Myotonik distrofi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Parkinsonism/Guam ALS compleksi (?)</a:t>
            </a:r>
          </a:p>
          <a:p>
            <a:pPr>
              <a:lnSpc>
                <a:spcPct val="150000"/>
              </a:lnSpc>
            </a:pPr>
            <a:endParaRPr lang="en-US" sz="18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5"/>
          <p:cNvSpPr txBox="1">
            <a:spLocks noChangeArrowheads="1"/>
          </p:cNvSpPr>
          <p:nvPr/>
        </p:nvSpPr>
        <p:spPr bwMode="auto">
          <a:xfrm>
            <a:off x="1000125" y="968375"/>
            <a:ext cx="62944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>
                <a:solidFill>
                  <a:schemeClr val="bg1"/>
                </a:solidFill>
              </a:rPr>
              <a:t>Parkinsonismli frontotemporal demans (Pick hast.)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30723" name="TextBox 6"/>
          <p:cNvSpPr txBox="1">
            <a:spLocks noChangeArrowheads="1"/>
          </p:cNvSpPr>
          <p:nvPr/>
        </p:nvSpPr>
        <p:spPr bwMode="auto">
          <a:xfrm>
            <a:off x="1000125" y="1754188"/>
            <a:ext cx="8318500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MAPT geni  (mikrotübül asosiye protein tau)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(17. kromozomada ) frameshift veya 10. ekzon splicing mutasyonları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Tau kökenli nörofibriler yumaklar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Pick cisimleri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tr-TR" sz="1800" b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Tau’nun mikrotübüllere bağlanamaması ve birikmesi</a:t>
            </a:r>
          </a:p>
          <a:p>
            <a:pPr lvl="1"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Pick cisimlerinin artışı ile nörodejenerasyon ve hücre kaybı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tr-TR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tr-TR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sz="18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5"/>
          <p:cNvSpPr txBox="1">
            <a:spLocks noChangeArrowheads="1"/>
          </p:cNvSpPr>
          <p:nvPr/>
        </p:nvSpPr>
        <p:spPr bwMode="auto">
          <a:xfrm>
            <a:off x="1000125" y="968375"/>
            <a:ext cx="73533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>
                <a:solidFill>
                  <a:schemeClr val="bg1"/>
                </a:solidFill>
              </a:rPr>
              <a:t>Progresif supranükleer plazi ve Kortikobazal dejenerasyon</a:t>
            </a:r>
          </a:p>
        </p:txBody>
      </p:sp>
      <p:sp>
        <p:nvSpPr>
          <p:cNvPr id="31747" name="TextBox 6"/>
          <p:cNvSpPr txBox="1">
            <a:spLocks noChangeArrowheads="1"/>
          </p:cNvSpPr>
          <p:nvPr/>
        </p:nvSpPr>
        <p:spPr bwMode="auto">
          <a:xfrm>
            <a:off x="1000125" y="1754188"/>
            <a:ext cx="41687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800" b="0">
                <a:solidFill>
                  <a:schemeClr val="bg1"/>
                </a:solidFill>
              </a:rPr>
              <a:t>MAPT geni  H1 haplotipi ile assosiye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Avrupalılarda saptanmış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Tau tekrar artışı ve birikimi</a:t>
            </a:r>
          </a:p>
          <a:p>
            <a:pPr lvl="1">
              <a:lnSpc>
                <a:spcPct val="150000"/>
              </a:lnSpc>
            </a:pPr>
            <a:endParaRPr lang="tr-TR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tr-TR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tr-TR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Arial" charset="0"/>
              <a:buChar char="•"/>
            </a:pPr>
            <a:endParaRPr lang="en-US" sz="18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642938"/>
            <a:ext cx="4078288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3600" b="0" u="sng" kern="0" dirty="0">
                <a:solidFill>
                  <a:schemeClr val="bg1"/>
                </a:solidFill>
              </a:rPr>
              <a:t>Synükleinopatiler</a:t>
            </a:r>
          </a:p>
        </p:txBody>
      </p:sp>
      <p:sp>
        <p:nvSpPr>
          <p:cNvPr id="32771" name="TextBox 5"/>
          <p:cNvSpPr txBox="1">
            <a:spLocks noChangeArrowheads="1"/>
          </p:cNvSpPr>
          <p:nvPr/>
        </p:nvSpPr>
        <p:spPr bwMode="auto">
          <a:xfrm>
            <a:off x="1071563" y="1428750"/>
            <a:ext cx="3811587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Alzheimer Hastalığı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Gaucher hastalığı</a:t>
            </a:r>
          </a:p>
          <a:p>
            <a:pPr>
              <a:lnSpc>
                <a:spcPct val="150000"/>
              </a:lnSpc>
            </a:pPr>
            <a:r>
              <a:rPr lang="tr-TR" sz="1800">
                <a:solidFill>
                  <a:schemeClr val="bg1"/>
                </a:solidFill>
              </a:rPr>
              <a:t>Parkinson hastalığı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Prion Hastalıkalrının bazıları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Multisistem atrofisi</a:t>
            </a:r>
          </a:p>
          <a:p>
            <a:pPr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Lewy cisimciği demansı/hastalığı</a:t>
            </a:r>
          </a:p>
          <a:p>
            <a:pPr>
              <a:lnSpc>
                <a:spcPct val="150000"/>
              </a:lnSpc>
            </a:pPr>
            <a:endParaRPr lang="en-US" sz="18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5"/>
          <p:cNvSpPr txBox="1">
            <a:spLocks noChangeArrowheads="1"/>
          </p:cNvSpPr>
          <p:nvPr/>
        </p:nvSpPr>
        <p:spPr bwMode="auto">
          <a:xfrm>
            <a:off x="1000125" y="428625"/>
            <a:ext cx="7862888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>
                <a:solidFill>
                  <a:schemeClr val="bg1"/>
                </a:solidFill>
              </a:rPr>
              <a:t>Synüklein geni: 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2000" b="0">
                <a:solidFill>
                  <a:schemeClr val="bg1"/>
                </a:solidFill>
              </a:rPr>
              <a:t>üç tip proteini var (alfa, beta gama)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Sitoplazmik çözünür bir protein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Membran stabilitesi ve geri kazanımında işlevi var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Beyin dokusunda yoğun ifadesi var fosfolipaz D2’yi baskılıyor </a:t>
            </a:r>
          </a:p>
          <a:p>
            <a:pPr lvl="1">
              <a:lnSpc>
                <a:spcPct val="150000"/>
              </a:lnSpc>
            </a:pPr>
            <a:r>
              <a:rPr lang="tr-TR" sz="1800" b="0">
                <a:solidFill>
                  <a:schemeClr val="bg1"/>
                </a:solidFill>
              </a:rPr>
              <a:t>Presinaptik uyaran oluşumu ile ilişkili</a:t>
            </a:r>
          </a:p>
          <a:p>
            <a:pPr lvl="1">
              <a:lnSpc>
                <a:spcPct val="150000"/>
              </a:lnSpc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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 -synüklein (SNCA) mutasyonları otozomal dominant kalıtımlı </a:t>
            </a:r>
          </a:p>
          <a:p>
            <a:pPr>
              <a:lnSpc>
                <a:spcPct val="150000"/>
              </a:lnSpc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Parkinson hastalığında gözlenmiş 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Sporadik parkinsonda  -synüklein ifadesinde değişikliklere</a:t>
            </a:r>
          </a:p>
          <a:p>
            <a:pPr>
              <a:lnSpc>
                <a:spcPct val="150000"/>
              </a:lnSpc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neden olan mutasyonlar saptanmakta</a:t>
            </a:r>
          </a:p>
          <a:p>
            <a:pPr>
              <a:lnSpc>
                <a:spcPct val="150000"/>
              </a:lnSpc>
            </a:pPr>
            <a:endParaRPr lang="tr-TR" sz="2000" b="0">
              <a:solidFill>
                <a:schemeClr val="bg1"/>
              </a:solidFill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tr-TR" sz="2000" b="0">
                <a:solidFill>
                  <a:schemeClr val="bg1"/>
                </a:solidFill>
                <a:sym typeface="Symbol" pitchFamily="18" charset="2"/>
              </a:rPr>
              <a:t>Alzheimer hastalarında amiloid plak oluşumuna etkisi var</a:t>
            </a:r>
            <a:endParaRPr lang="tr-TR" sz="20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714375"/>
            <a:ext cx="583882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1071563" y="5214938"/>
            <a:ext cx="721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800">
                <a:solidFill>
                  <a:schemeClr val="bg1"/>
                </a:solidFill>
              </a:rPr>
              <a:t>Amiloid beta, tau ve synüklein’in amiloid hipotezi ile ilişkisi</a:t>
            </a:r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81300"/>
            <a:ext cx="8229600" cy="1143000"/>
          </a:xfrm>
        </p:spPr>
        <p:txBody>
          <a:bodyPr/>
          <a:lstStyle/>
          <a:p>
            <a:pPr eaLnBrk="1" hangingPunct="1"/>
            <a:r>
              <a:rPr lang="tr-TR" b="1" smtClean="0">
                <a:solidFill>
                  <a:schemeClr val="bg1"/>
                </a:solidFill>
              </a:rPr>
              <a:t>ALZHEIMER HASTALIĞI</a:t>
            </a:r>
            <a:endParaRPr lang="en-GB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2"/>
          <p:cNvSpPr>
            <a:spLocks noGrp="1"/>
          </p:cNvSpPr>
          <p:nvPr>
            <p:ph type="title"/>
          </p:nvPr>
        </p:nvSpPr>
        <p:spPr>
          <a:xfrm>
            <a:off x="457200" y="1263650"/>
            <a:ext cx="7829550" cy="868363"/>
          </a:xfrm>
        </p:spPr>
        <p:txBody>
          <a:bodyPr/>
          <a:lstStyle/>
          <a:p>
            <a:r>
              <a:rPr lang="tr-TR" sz="2800" smtClean="0">
                <a:solidFill>
                  <a:schemeClr val="bg1"/>
                </a:solidFill>
              </a:rPr>
              <a:t>Parkinson nedeni olduğu düşünülen genler</a:t>
            </a:r>
            <a:endParaRPr lang="en-US" sz="2800" smtClean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57250" y="2132013"/>
          <a:ext cx="7405688" cy="2228850"/>
        </p:xfrm>
        <a:graphic>
          <a:graphicData uri="http://schemas.openxmlformats.org/drawingml/2006/table">
            <a:tbl>
              <a:tblPr/>
              <a:tblGrid>
                <a:gridCol w="1428750"/>
                <a:gridCol w="1143000"/>
                <a:gridCol w="1928813"/>
                <a:gridCol w="29051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GEN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KALITIM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İŞLEV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PATOLOJİ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 -synüklein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Dominant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Vezikül trafiği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Lewy cisimleri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LRRK2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Dominant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Sitoplazmik kinaz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Lewy cisimleri, yumaklaşma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parkin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Resesif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 geridönüşümü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PINK1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Resesif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Mitokondriyal kinaz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DJ-1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Resesif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Mitokondri uyaranı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785813" y="571500"/>
            <a:ext cx="7572375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>
                <a:solidFill>
                  <a:schemeClr val="bg1"/>
                </a:solidFill>
              </a:rPr>
              <a:t>LRRK2 (</a:t>
            </a:r>
            <a:r>
              <a:rPr lang="en-US" sz="2000">
                <a:solidFill>
                  <a:schemeClr val="bg1"/>
                </a:solidFill>
              </a:rPr>
              <a:t>Leucine-rich repeat kinase 2</a:t>
            </a:r>
            <a:r>
              <a:rPr lang="tr-TR" sz="2000">
                <a:solidFill>
                  <a:schemeClr val="bg1"/>
                </a:solidFill>
              </a:rPr>
              <a:t>, dardarin)</a:t>
            </a:r>
          </a:p>
          <a:p>
            <a:r>
              <a:rPr lang="en-US" sz="2000" b="0">
                <a:solidFill>
                  <a:schemeClr val="bg1"/>
                </a:solidFill>
              </a:rPr>
              <a:t> </a:t>
            </a:r>
            <a:endParaRPr lang="tr-TR" sz="2000" b="0">
              <a:solidFill>
                <a:schemeClr val="bg1"/>
              </a:solidFill>
            </a:endParaRPr>
          </a:p>
          <a:p>
            <a:r>
              <a:rPr lang="en-US" sz="1400">
                <a:solidFill>
                  <a:schemeClr val="bg1"/>
                </a:solidFill>
              </a:rPr>
              <a:t>Dardarin</a:t>
            </a:r>
            <a:r>
              <a:rPr lang="tr-TR" sz="1400">
                <a:solidFill>
                  <a:schemeClr val="bg1"/>
                </a:solidFill>
              </a:rPr>
              <a:t>, Bask dilinde titreme</a:t>
            </a:r>
          </a:p>
          <a:p>
            <a:endParaRPr lang="tr-TR" sz="1400" b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PARK8 geni tarafından kodlanıyor. 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Mutasyonları ile Tip 8 Parkinson hastalığına neden oluyor.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Otozomal dominant kalıtımlı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Gly2019Ser mutasyonu Kuzey Amerika’da Parkinsonluların %2’sinde saptanmakta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Aşkenazi Yahudilerinde %20, Berberiler’de %40 oranında gözleniyor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endParaRPr lang="tr-TR" sz="1600" b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Kinaz işlevinin bozulması ile makrootofaji düzensizliği, postsinaptik kalsiyum dengesizliği, mitofajiye neden oluyor .</a:t>
            </a:r>
          </a:p>
          <a:p>
            <a:endParaRPr lang="en-US" sz="1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 r="32484"/>
          <a:stretch>
            <a:fillRect/>
          </a:stretch>
        </p:blipFill>
        <p:spPr bwMode="auto">
          <a:xfrm>
            <a:off x="1428750" y="1000125"/>
            <a:ext cx="60579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2000250" y="5357813"/>
            <a:ext cx="5102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000">
                <a:solidFill>
                  <a:schemeClr val="bg1"/>
                </a:solidFill>
              </a:rPr>
              <a:t>LRRK2, Tau ve synüklein arasındaki ilişki </a:t>
            </a:r>
            <a:endParaRPr lang="en-US" sz="2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 t="12000"/>
          <a:stretch>
            <a:fillRect/>
          </a:stretch>
        </p:blipFill>
        <p:spPr bwMode="auto">
          <a:xfrm>
            <a:off x="361950" y="3071813"/>
            <a:ext cx="87820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1500" y="357188"/>
            <a:ext cx="8455025" cy="712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tr-TR" sz="2400" kern="0" dirty="0">
                <a:solidFill>
                  <a:schemeClr val="bg1"/>
                </a:solidFill>
              </a:rPr>
              <a:t>Poliglutamin hastalıkları </a:t>
            </a:r>
            <a:r>
              <a:rPr lang="tr-TR" sz="2400" b="0" i="1" kern="0" dirty="0">
                <a:solidFill>
                  <a:schemeClr val="bg1"/>
                </a:solidFill>
              </a:rPr>
              <a:t>(poliQ/trinükleotid tekrar hast.)</a:t>
            </a:r>
            <a:endParaRPr lang="en-GB" sz="2400" b="0" i="1" kern="0" dirty="0">
              <a:solidFill>
                <a:schemeClr val="bg1"/>
              </a:solidFill>
            </a:endParaRP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642938" y="1285875"/>
            <a:ext cx="72421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CAG tekrar artışı ile oluşan hastalıklar.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tr-TR" sz="1600" b="0">
                <a:solidFill>
                  <a:schemeClr val="bg1"/>
                </a:solidFill>
              </a:rPr>
              <a:t>Genetik antisipasyon için önemli bir örnek</a:t>
            </a:r>
          </a:p>
          <a:p>
            <a:pPr lvl="1"/>
            <a:r>
              <a:rPr lang="tr-TR" sz="1600" b="0">
                <a:solidFill>
                  <a:schemeClr val="bg1"/>
                </a:solidFill>
              </a:rPr>
              <a:t>Kuşaktan kuşağa artan tekrarlar hasatalığın penetrans artışına ve </a:t>
            </a:r>
          </a:p>
          <a:p>
            <a:pPr lvl="1"/>
            <a:r>
              <a:rPr lang="tr-TR" sz="1600" b="0">
                <a:solidFill>
                  <a:schemeClr val="bg1"/>
                </a:solidFill>
              </a:rPr>
              <a:t>kötü prognoza neden oluyor</a:t>
            </a:r>
            <a:endParaRPr lang="en-US" sz="1600" b="0">
              <a:solidFill>
                <a:schemeClr val="bg1"/>
              </a:solidFill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1214438" y="6286500"/>
            <a:ext cx="64928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/>
            <a:r>
              <a:rPr lang="tr-TR" sz="1600">
                <a:solidFill>
                  <a:schemeClr val="bg1"/>
                </a:solidFill>
              </a:rPr>
              <a:t>Memelilerde CAG tekrarları ve neden oldukları hastalıklar</a:t>
            </a:r>
            <a:endParaRPr lang="en-U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Demansın en sık görülen tipi </a:t>
            </a:r>
            <a:endParaRPr lang="tr-TR" smtClean="0">
              <a:solidFill>
                <a:schemeClr val="bg1"/>
              </a:solidFill>
            </a:endParaRP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Nörodejenaratif bir hastalık </a:t>
            </a:r>
            <a:endParaRPr lang="tr-TR" smtClean="0">
              <a:solidFill>
                <a:schemeClr val="bg1"/>
              </a:solidFill>
            </a:endParaRP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Günlük yaşamsal aktivitelerde azalma </a:t>
            </a: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Bilişsel yeteneklerde bozulma</a:t>
            </a: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Nöropsikiyatrik semptomlar </a:t>
            </a:r>
          </a:p>
          <a:p>
            <a:pPr eaLnBrk="1" hangingPunct="1"/>
            <a:r>
              <a:rPr lang="tr-TR" altLang="zh-CN" smtClean="0">
                <a:solidFill>
                  <a:schemeClr val="bg1"/>
                </a:solidFill>
              </a:rPr>
              <a:t>Davranış değişiklikleri</a:t>
            </a:r>
            <a:endParaRPr lang="tr-TR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smtClean="0">
                <a:solidFill>
                  <a:schemeClr val="bg1"/>
                </a:solidFill>
              </a:rPr>
              <a:t>Gelişmiş ülkelerde; Alzheimer hastalığının sıklığı, nüfus yaşlanmasına paralel olarak giderek artmaktadır.</a:t>
            </a:r>
            <a:r>
              <a:rPr lang="en-US" sz="2400" smtClean="0">
                <a:solidFill>
                  <a:schemeClr val="bg1"/>
                </a:solidFill>
              </a:rPr>
              <a:t/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2013’te 45M demans hastası olduğu saptanmış, 2030’da 2 katına çıkması beklenmekte</a:t>
            </a:r>
            <a:endParaRPr lang="tr-TR" sz="2400" smtClean="0">
              <a:solidFill>
                <a:schemeClr val="bg1"/>
              </a:solidFill>
            </a:endParaRPr>
          </a:p>
        </p:txBody>
      </p:sp>
      <p:graphicFrame>
        <p:nvGraphicFramePr>
          <p:cNvPr id="127041" name="Group 65"/>
          <p:cNvGraphicFramePr>
            <a:graphicFrameLocks noGrp="1"/>
          </p:cNvGraphicFramePr>
          <p:nvPr>
            <p:ph idx="1"/>
          </p:nvPr>
        </p:nvGraphicFramePr>
        <p:xfrm>
          <a:off x="1619250" y="1600200"/>
          <a:ext cx="5545138" cy="4525964"/>
        </p:xfrm>
        <a:graphic>
          <a:graphicData uri="http://schemas.openxmlformats.org/drawingml/2006/table">
            <a:tbl>
              <a:tblPr/>
              <a:tblGrid>
                <a:gridCol w="2773363"/>
                <a:gridCol w="2771775"/>
              </a:tblGrid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Yaş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Prevalans (%)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60-65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E3E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65-69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E3E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70-74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75-79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80-84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85-89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3E3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E3E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</a:t>
                      </a: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smtClean="0">
                <a:solidFill>
                  <a:srgbClr val="FF99FF"/>
                </a:solidFill>
              </a:rPr>
              <a:t>Başlangıç yaşı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400" smtClean="0">
                <a:solidFill>
                  <a:schemeClr val="bg1"/>
                </a:solidFill>
              </a:rPr>
              <a:t>Alzheimer,  geri dönüşü olmayan ve ilerleyici bir hastalıktır. </a:t>
            </a:r>
          </a:p>
          <a:p>
            <a:pPr eaLnBrk="1" hangingPunct="1">
              <a:buFontTx/>
              <a:buNone/>
            </a:pPr>
            <a:endParaRPr lang="tr-TR" sz="2400" smtClean="0">
              <a:solidFill>
                <a:schemeClr val="bg1"/>
              </a:solidFill>
            </a:endParaRPr>
          </a:p>
          <a:p>
            <a:pPr eaLnBrk="1" hangingPunct="1"/>
            <a:r>
              <a:rPr lang="tr-TR" sz="2400" smtClean="0">
                <a:solidFill>
                  <a:schemeClr val="bg1"/>
                </a:solidFill>
              </a:rPr>
              <a:t>Alzheimer Hastalığının sıklığı yaşla birlikte artar, ancak daha genç yaşlarda da başlayabilir. </a:t>
            </a:r>
          </a:p>
          <a:p>
            <a:pPr eaLnBrk="1" hangingPunct="1">
              <a:buFontTx/>
              <a:buNone/>
            </a:pPr>
            <a:endParaRPr lang="tr-TR" sz="2400" smtClean="0">
              <a:solidFill>
                <a:schemeClr val="bg1"/>
              </a:solidFill>
            </a:endParaRPr>
          </a:p>
          <a:p>
            <a:pPr eaLnBrk="1" hangingPunct="1"/>
            <a:r>
              <a:rPr lang="tr-TR" sz="2400" smtClean="0">
                <a:solidFill>
                  <a:schemeClr val="bg1"/>
                </a:solidFill>
              </a:rPr>
              <a:t>Başlangıç yaşı genellikle hastalığın ailevi olup olmadığını göstermesi açısından önem kazanmaktadır.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3059113" y="5291138"/>
            <a:ext cx="299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tr-TR" sz="3600" b="0">
                <a:solidFill>
                  <a:srgbClr val="FF99FF"/>
                </a:solidFill>
              </a:rPr>
              <a:t>Cut off:60-65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/>
      <p:bldP spid="1290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082925" y="762000"/>
            <a:ext cx="22082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Sınıflama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838200" y="1546225"/>
            <a:ext cx="7326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(1) Ailesel AH x Sporadik AH (AAH x SAH:</a:t>
            </a:r>
            <a:r>
              <a:rPr lang="en-US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506538" y="2176463"/>
            <a:ext cx="64087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1800" b="0">
                <a:solidFill>
                  <a:schemeClr val="bg1"/>
                </a:solidFill>
              </a:rPr>
              <a:t> Tartışmalı </a:t>
            </a:r>
          </a:p>
          <a:p>
            <a:pPr>
              <a:buFontTx/>
              <a:buChar char="•"/>
            </a:pPr>
            <a:r>
              <a:rPr lang="en-US" sz="1800" b="0">
                <a:solidFill>
                  <a:schemeClr val="bg1"/>
                </a:solidFill>
              </a:rPr>
              <a:t> AAH = en az 1 birinci derece hasta akrabası olması</a:t>
            </a:r>
          </a:p>
          <a:p>
            <a:pPr>
              <a:buFontTx/>
              <a:buChar char="•"/>
            </a:pPr>
            <a:r>
              <a:rPr lang="en-US" sz="1800" b="0">
                <a:solidFill>
                  <a:schemeClr val="bg1"/>
                </a:solidFill>
              </a:rPr>
              <a:t> Bazen 2 ikinci derece 2 derece hasta akrabası olması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838200" y="3814763"/>
            <a:ext cx="822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(2) Erken Başlangıçlı AH x Geç Başlangıçlı AH: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1524000" y="4419600"/>
            <a:ext cx="6702425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1800" b="0">
                <a:solidFill>
                  <a:schemeClr val="bg1"/>
                </a:solidFill>
              </a:rPr>
              <a:t> Erken başlangıç = 65’den önce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1800" b="0">
                <a:solidFill>
                  <a:schemeClr val="bg1"/>
                </a:solidFill>
              </a:rPr>
              <a:t> Erken başlangıç ile ailesel AH arasında korelasyon yüksek</a:t>
            </a:r>
          </a:p>
          <a:p>
            <a:pPr>
              <a:lnSpc>
                <a:spcPct val="150000"/>
              </a:lnSpc>
            </a:pPr>
            <a:endParaRPr lang="en-US" sz="1800" b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sz="1800" b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99FF"/>
                </a:solidFill>
              </a:rPr>
              <a:t>Aile</a:t>
            </a:r>
            <a:r>
              <a:rPr lang="en-US" b="1" dirty="0" err="1" smtClean="0">
                <a:solidFill>
                  <a:srgbClr val="FF99FF"/>
                </a:solidFill>
              </a:rPr>
              <a:t>sel</a:t>
            </a:r>
            <a:r>
              <a:rPr lang="en-US" b="1" dirty="0" smtClean="0">
                <a:solidFill>
                  <a:srgbClr val="FF99FF"/>
                </a:solidFill>
              </a:rPr>
              <a:t> </a:t>
            </a:r>
            <a:r>
              <a:rPr lang="en-US" b="1" dirty="0" err="1" smtClean="0">
                <a:solidFill>
                  <a:srgbClr val="FF99FF"/>
                </a:solidFill>
              </a:rPr>
              <a:t>olmayanlar</a:t>
            </a:r>
            <a:r>
              <a:rPr lang="tr-TR" dirty="0" smtClean="0">
                <a:solidFill>
                  <a:schemeClr val="bg1"/>
                </a:solidFill>
              </a:rPr>
              <a:t> tüm olguların yaklaşık % 95-98’ ini oluşturur. Daha ileri yaşlarda başlayan hastalık  genellikle bu grubun içindedir. </a:t>
            </a:r>
          </a:p>
          <a:p>
            <a:pPr eaLnBrk="1" hangingPunct="1">
              <a:buFontTx/>
              <a:buNone/>
            </a:pPr>
            <a:endParaRPr lang="tr-TR" b="1" dirty="0" smtClean="0">
              <a:solidFill>
                <a:schemeClr val="bg1"/>
              </a:solidFill>
            </a:endParaRPr>
          </a:p>
          <a:p>
            <a:pPr eaLnBrk="1" hangingPunct="1"/>
            <a:r>
              <a:rPr lang="tr-TR" b="1" dirty="0" smtClean="0">
                <a:solidFill>
                  <a:srgbClr val="FF99FF"/>
                </a:solidFill>
              </a:rPr>
              <a:t>Aile</a:t>
            </a:r>
            <a:r>
              <a:rPr lang="en-US" b="1" dirty="0" smtClean="0">
                <a:solidFill>
                  <a:srgbClr val="FF99FF"/>
                </a:solidFill>
              </a:rPr>
              <a:t>seller</a:t>
            </a:r>
            <a:r>
              <a:rPr lang="tr-TR" b="1" dirty="0" smtClean="0"/>
              <a:t> </a:t>
            </a:r>
            <a:r>
              <a:rPr lang="tr-TR" dirty="0" smtClean="0">
                <a:solidFill>
                  <a:schemeClr val="bg1"/>
                </a:solidFill>
              </a:rPr>
              <a:t>o</a:t>
            </a:r>
            <a:r>
              <a:rPr lang="en-US" dirty="0" smtClean="0">
                <a:solidFill>
                  <a:schemeClr val="bg1"/>
                </a:solidFill>
              </a:rPr>
              <a:t>ran </a:t>
            </a:r>
            <a:r>
              <a:rPr lang="en-US" dirty="0" err="1" smtClean="0">
                <a:solidFill>
                  <a:schemeClr val="bg1"/>
                </a:solidFill>
              </a:rPr>
              <a:t>olarak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düşük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mutlak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olarak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fazla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sayıdadır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71688"/>
            <a:ext cx="8229600" cy="4525962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AH olguların %1-6 erken başlangıçlı (EBAH)</a:t>
            </a:r>
          </a:p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EBAH olguların %60’ı ailesel (AAH)</a:t>
            </a:r>
          </a:p>
          <a:p>
            <a:pPr eaLnBrk="1" hangingPunct="1"/>
            <a:r>
              <a:rPr lang="tr-TR" smtClean="0">
                <a:solidFill>
                  <a:schemeClr val="bg1"/>
                </a:solidFill>
              </a:rPr>
              <a:t>AAH olguların %13’ü otozomal dominant </a:t>
            </a:r>
          </a:p>
          <a:p>
            <a:pPr eaLnBrk="1" hangingPunct="1"/>
            <a:endParaRPr lang="tr-TR" smtClean="0">
              <a:solidFill>
                <a:schemeClr val="bg1"/>
              </a:solidFill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b="1" smtClean="0">
                <a:solidFill>
                  <a:srgbClr val="FF99FF"/>
                </a:solidFill>
              </a:rPr>
              <a:t>Aile</a:t>
            </a:r>
            <a:r>
              <a:rPr lang="en-US" sz="3200" b="1" smtClean="0">
                <a:solidFill>
                  <a:srgbClr val="FF99FF"/>
                </a:solidFill>
              </a:rPr>
              <a:t>seller</a:t>
            </a:r>
            <a:endParaRPr lang="tr-TR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Gothic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1044</Words>
  <Application>Microsoft Macintosh PowerPoint</Application>
  <PresentationFormat>On-screen Show (4:3)</PresentationFormat>
  <Paragraphs>239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Century Gothic</vt:lpstr>
      <vt:lpstr>Symbol</vt:lpstr>
      <vt:lpstr>宋体</vt:lpstr>
      <vt:lpstr>Arial</vt:lpstr>
      <vt:lpstr>Default Design</vt:lpstr>
      <vt:lpstr>Nörodejeneratif Hastalıkların Genetiği</vt:lpstr>
      <vt:lpstr>Nörodejeneratif Hastalık Grupları</vt:lpstr>
      <vt:lpstr>ALZHEIMER HASTALIĞI</vt:lpstr>
      <vt:lpstr>PowerPoint Presentation</vt:lpstr>
      <vt:lpstr>Gelişmiş ülkelerde; Alzheimer hastalığının sıklığı, nüfus yaşlanmasına paralel olarak giderek artmaktadır. 2013’te 45M demans hastası olduğu saptanmış, 2030’da 2 katına çıkması beklenmekte</vt:lpstr>
      <vt:lpstr>Başlangıç yaşı</vt:lpstr>
      <vt:lpstr>PowerPoint Presentation</vt:lpstr>
      <vt:lpstr>PowerPoint Presentation</vt:lpstr>
      <vt:lpstr>Aileseller</vt:lpstr>
      <vt:lpstr>PowerPoint Presentation</vt:lpstr>
      <vt:lpstr>Alzheimer ve Genetik</vt:lpstr>
      <vt:lpstr>PowerPoint Presentation</vt:lpstr>
      <vt:lpstr>Patolojik süreç</vt:lpstr>
      <vt:lpstr>Amiloid plak ve Nörofibriler yumak</vt:lpstr>
      <vt:lpstr>PowerPoint Presentation</vt:lpstr>
      <vt:lpstr>PS1 ve PS2</vt:lpstr>
      <vt:lpstr>Apolipoprotein</vt:lpstr>
      <vt:lpstr>APOE geni</vt:lpstr>
      <vt:lpstr>APOE ve Alzheimer</vt:lpstr>
      <vt:lpstr>APOE’nin klinik etkisi</vt:lpstr>
      <vt:lpstr>TREM2 ve Alzheimer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Parkinson nedeni olduğu düşünülen genler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ajlan</dc:creator>
  <cp:lastModifiedBy>Timur Tuncalı</cp:lastModifiedBy>
  <cp:revision>139</cp:revision>
  <dcterms:created xsi:type="dcterms:W3CDTF">2007-11-04T07:48:00Z</dcterms:created>
  <dcterms:modified xsi:type="dcterms:W3CDTF">2018-05-02T12:28:37Z</dcterms:modified>
</cp:coreProperties>
</file>