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32" y="-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626-8DF6-4F1E-8860-66E7D214873C}" type="datetimeFigureOut">
              <a:rPr lang="tr-TR" smtClean="0"/>
              <a:t>4.8.2021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6F36-A9BA-481B-958C-6C7F3AD76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1753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626-8DF6-4F1E-8860-66E7D214873C}" type="datetimeFigureOut">
              <a:rPr lang="tr-TR" smtClean="0"/>
              <a:t>4.8.2021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6F36-A9BA-481B-958C-6C7F3AD76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1327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626-8DF6-4F1E-8860-66E7D214873C}" type="datetimeFigureOut">
              <a:rPr lang="tr-TR" smtClean="0"/>
              <a:t>4.8.2021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6F36-A9BA-481B-958C-6C7F3AD76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302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626-8DF6-4F1E-8860-66E7D214873C}" type="datetimeFigureOut">
              <a:rPr lang="tr-TR" smtClean="0"/>
              <a:t>4.8.2021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6F36-A9BA-481B-958C-6C7F3AD76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058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626-8DF6-4F1E-8860-66E7D214873C}" type="datetimeFigureOut">
              <a:rPr lang="tr-TR" smtClean="0"/>
              <a:t>4.8.2021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6F36-A9BA-481B-958C-6C7F3AD76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761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626-8DF6-4F1E-8860-66E7D214873C}" type="datetimeFigureOut">
              <a:rPr lang="tr-TR" smtClean="0"/>
              <a:t>4.8.2021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6F36-A9BA-481B-958C-6C7F3AD76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461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626-8DF6-4F1E-8860-66E7D214873C}" type="datetimeFigureOut">
              <a:rPr lang="tr-TR" smtClean="0"/>
              <a:t>4.8.2021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6F36-A9BA-481B-958C-6C7F3AD76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564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626-8DF6-4F1E-8860-66E7D214873C}" type="datetimeFigureOut">
              <a:rPr lang="tr-TR" smtClean="0"/>
              <a:t>4.8.2021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6F36-A9BA-481B-958C-6C7F3AD76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370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626-8DF6-4F1E-8860-66E7D214873C}" type="datetimeFigureOut">
              <a:rPr lang="tr-TR" smtClean="0"/>
              <a:t>4.8.2021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6F36-A9BA-481B-958C-6C7F3AD76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05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626-8DF6-4F1E-8860-66E7D214873C}" type="datetimeFigureOut">
              <a:rPr lang="tr-TR" smtClean="0"/>
              <a:t>4.8.2021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6F36-A9BA-481B-958C-6C7F3AD76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120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626-8DF6-4F1E-8860-66E7D214873C}" type="datetimeFigureOut">
              <a:rPr lang="tr-TR" smtClean="0"/>
              <a:t>4.8.2021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6F36-A9BA-481B-958C-6C7F3AD76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469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F7626-8DF6-4F1E-8860-66E7D214873C}" type="datetimeFigureOut">
              <a:rPr lang="tr-TR" smtClean="0"/>
              <a:t>4.8.2021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06F36-A9BA-481B-958C-6C7F3AD76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521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Atom Çekirdeğinin Yapısı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400" dirty="0" smtClean="0"/>
              <a:t>Radyoaktiflik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418662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Metin kutusu 1"/>
              <p:cNvSpPr txBox="1"/>
              <p:nvPr/>
            </p:nvSpPr>
            <p:spPr>
              <a:xfrm>
                <a:off x="336885" y="741145"/>
                <a:ext cx="15363912" cy="4760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800" dirty="0" smtClean="0">
                    <a:solidFill>
                      <a:srgbClr val="FF0000"/>
                    </a:solidFill>
                  </a:rPr>
                  <a:t>Radyoaktif Parçalanmanın Kinetiği:</a:t>
                </a:r>
              </a:p>
              <a:p>
                <a:endParaRPr lang="tr-TR" sz="2800" dirty="0" smtClean="0">
                  <a:solidFill>
                    <a:srgbClr val="FF0000"/>
                  </a:solidFill>
                </a:endParaRPr>
              </a:p>
              <a:p>
                <a:r>
                  <a:rPr lang="tr-TR" sz="2800" dirty="0" smtClean="0">
                    <a:solidFill>
                      <a:schemeClr val="tx1"/>
                    </a:solidFill>
                  </a:rPr>
                  <a:t>Çalışmalar radyoaktif parçalanma hız bağıntısının 1. dereceden olduğunu gösterir.</a:t>
                </a:r>
              </a:p>
              <a:p>
                <a:r>
                  <a:rPr lang="tr-TR" sz="2800" dirty="0" smtClean="0">
                    <a:solidFill>
                      <a:schemeClr val="tx1"/>
                    </a:solidFill>
                  </a:rPr>
                  <a:t>Tepkime A  </a:t>
                </a:r>
                <a14:m>
                  <m:oMath xmlns:m="http://schemas.openxmlformats.org/officeDocument/2006/math">
                    <m:r>
                      <a:rPr lang="tr-TR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tr-TR" sz="2800" dirty="0" smtClean="0">
                    <a:solidFill>
                      <a:schemeClr val="tx1"/>
                    </a:solidFill>
                  </a:rPr>
                  <a:t>  A’ ise;</a:t>
                </a:r>
              </a:p>
              <a:p>
                <a:r>
                  <a:rPr lang="tr-TR" sz="2800" dirty="0" smtClean="0"/>
                  <a:t>Hız =k[A]</a:t>
                </a:r>
              </a:p>
              <a:p>
                <a:r>
                  <a:rPr lang="tr-TR" sz="2800" dirty="0" smtClean="0">
                    <a:solidFill>
                      <a:schemeClr val="tx1"/>
                    </a:solidFill>
                  </a:rPr>
                  <a:t>Parçalanan çekirdek sayısına N dersek  Hız = k N olur</a:t>
                </a:r>
              </a:p>
              <a:p>
                <a:r>
                  <a:rPr lang="tr-TR" sz="2800" dirty="0" smtClean="0"/>
                  <a:t>Buna göre </a:t>
                </a:r>
                <a:r>
                  <a:rPr lang="tr-TR" sz="2800" dirty="0" err="1" smtClean="0"/>
                  <a:t>ln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tr-TR" sz="2800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tr-TR" sz="2800" dirty="0" smtClean="0">
                    <a:solidFill>
                      <a:schemeClr val="tx1"/>
                    </a:solidFill>
                  </a:rPr>
                  <a:t> = k t yazılabilir.</a:t>
                </a:r>
              </a:p>
              <a:p>
                <a:r>
                  <a:rPr lang="tr-TR" sz="2800" dirty="0" smtClean="0"/>
                  <a:t>Burada N</a:t>
                </a:r>
                <a:r>
                  <a:rPr lang="tr-TR" sz="2800" baseline="-25000" dirty="0" smtClean="0"/>
                  <a:t>0</a:t>
                </a:r>
                <a:r>
                  <a:rPr lang="tr-TR" sz="2800" dirty="0" smtClean="0"/>
                  <a:t> başlangıç anındaki çekirdek sayısı</a:t>
                </a:r>
              </a:p>
              <a:p>
                <a:r>
                  <a:rPr lang="tr-TR" sz="2800" dirty="0" smtClean="0">
                    <a:solidFill>
                      <a:schemeClr val="tx1"/>
                    </a:solidFill>
                  </a:rPr>
                  <a:t>N ; t anındaki çekirdek sayısıdır.</a:t>
                </a:r>
              </a:p>
              <a:p>
                <a:r>
                  <a:rPr lang="tr-TR" sz="2800" dirty="0" smtClean="0"/>
                  <a:t>1. derece  tepkimelerinde yarılanma ömrü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</m:oMath>
                </a14:m>
                <a:r>
                  <a:rPr lang="tr-TR" sz="28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0,693</m:t>
                        </m:r>
                      </m:num>
                      <m:den>
                        <m: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𝑑𝚤𝑟</m:t>
                        </m:r>
                      </m:den>
                    </m:f>
                  </m:oMath>
                </a14:m>
                <a:r>
                  <a:rPr lang="tr-TR" sz="2800" dirty="0" smtClean="0">
                    <a:solidFill>
                      <a:schemeClr val="tx1"/>
                    </a:solidFill>
                  </a:rPr>
                  <a:t> dır.</a:t>
                </a:r>
                <a:endParaRPr lang="tr-T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5" y="741145"/>
                <a:ext cx="15363912" cy="4760534"/>
              </a:xfrm>
              <a:prstGeom prst="rect">
                <a:avLst/>
              </a:prstGeom>
              <a:blipFill rotWithShape="0">
                <a:blip r:embed="rId2"/>
                <a:stretch>
                  <a:fillRect l="-793" t="-1280" b="-89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6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Metin kutusu 1"/>
              <p:cNvSpPr txBox="1"/>
              <p:nvPr/>
            </p:nvSpPr>
            <p:spPr>
              <a:xfrm>
                <a:off x="78162" y="693020"/>
                <a:ext cx="12239697" cy="1976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2400" dirty="0" smtClean="0">
                    <a:solidFill>
                      <a:srgbClr val="FF0000"/>
                    </a:solidFill>
                  </a:rPr>
                  <a:t>Örnek Soru : 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Bir kimyacı elindeki 10µg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tr-TR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222</m:t>
                        </m:r>
                      </m:sup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𝑅𝑢</m:t>
                        </m:r>
                      </m:e>
                    </m:sPre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  izotopunun parçalanarak bir hafta sonra 2,82µg </a:t>
                </a: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kaldığını görüyor.</a:t>
                </a:r>
                <a:r>
                  <a:rPr lang="tr-TR" sz="2400" dirty="0" smtClean="0"/>
                  <a:t>    izotopun </a:t>
                </a:r>
                <a:r>
                  <a:rPr lang="tr-TR" sz="2400" dirty="0" err="1" smtClean="0"/>
                  <a:t>oarçalanma</a:t>
                </a:r>
                <a:r>
                  <a:rPr lang="tr-TR" sz="2400" dirty="0" smtClean="0"/>
                  <a:t> hız sabiti nedir?</a:t>
                </a: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N0= 10µg</a:t>
                </a:r>
              </a:p>
              <a:p>
                <a:r>
                  <a:rPr lang="tr-TR" sz="2400" dirty="0" smtClean="0"/>
                  <a:t>N  =    2,82µg </a:t>
                </a: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T= 7 gün</a:t>
                </a:r>
              </a:p>
            </p:txBody>
          </p:sp>
        </mc:Choice>
        <mc:Fallback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2" y="693020"/>
                <a:ext cx="12239697" cy="1976695"/>
              </a:xfrm>
              <a:prstGeom prst="rect">
                <a:avLst/>
              </a:prstGeom>
              <a:blipFill rotWithShape="0">
                <a:blip r:embed="rId2"/>
                <a:stretch>
                  <a:fillRect l="-797" t="-926" b="-61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Metin kutusu 2"/>
              <p:cNvSpPr txBox="1"/>
              <p:nvPr/>
            </p:nvSpPr>
            <p:spPr>
              <a:xfrm>
                <a:off x="1559290" y="3700989"/>
                <a:ext cx="4495000" cy="265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800" dirty="0" smtClean="0"/>
                  <a:t>ln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tr-TR" sz="2800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tr-TR" sz="2800" dirty="0" smtClean="0"/>
                  <a:t>= k t  </a:t>
                </a:r>
              </a:p>
              <a:p>
                <a:endParaRPr lang="tr-TR" sz="2800" dirty="0" smtClean="0"/>
              </a:p>
              <a:p>
                <a:r>
                  <a:rPr lang="tr-TR" sz="2800" dirty="0" err="1" smtClean="0"/>
                  <a:t>ln</a:t>
                </a:r>
                <a:r>
                  <a:rPr lang="tr-TR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800" i="1" smtClean="0">
                            <a:latin typeface="Cambria Math" panose="02040503050406030204" pitchFamily="18" charset="0"/>
                          </a:rPr>
                          <m:t>10µ</m:t>
                        </m:r>
                        <m:r>
                          <a:rPr lang="tr-TR" sz="280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tr-TR" sz="280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tr-TR" sz="2800" i="1" smtClean="0">
                            <a:latin typeface="Cambria Math" panose="02040503050406030204" pitchFamily="18" charset="0"/>
                          </a:rPr>
                          <m:t>2,82µ</m:t>
                        </m:r>
                        <m:r>
                          <a:rPr lang="tr-TR" sz="280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tr-TR" sz="2800" dirty="0" smtClean="0"/>
                  <a:t>= k .7 gün</a:t>
                </a:r>
              </a:p>
              <a:p>
                <a:endParaRPr lang="tr-TR" sz="2800" dirty="0" smtClean="0"/>
              </a:p>
              <a:p>
                <a:r>
                  <a:rPr lang="tr-TR" sz="2800" dirty="0" smtClean="0"/>
                  <a:t>k = 0,181 gün -1        bulunur.</a:t>
                </a:r>
                <a:endParaRPr lang="tr-TR" sz="2800" dirty="0"/>
              </a:p>
            </p:txBody>
          </p:sp>
        </mc:Choice>
        <mc:Fallback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290" y="3700989"/>
                <a:ext cx="4495000" cy="2655214"/>
              </a:xfrm>
              <a:prstGeom prst="rect">
                <a:avLst/>
              </a:prstGeom>
              <a:blipFill rotWithShape="0">
                <a:blip r:embed="rId3"/>
                <a:stretch>
                  <a:fillRect l="-2849" b="-550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9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2">
              <a:lumMod val="60000"/>
              <a:lumOff val="40000"/>
              <a:alpha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077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6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270000" y="10160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sz="24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979104" y="502229"/>
            <a:ext cx="6519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Kararlılık kuşağı üstündeki elementler</a:t>
            </a:r>
          </a:p>
          <a:p>
            <a:r>
              <a:rPr lang="tr-TR" sz="2400" dirty="0" smtClean="0"/>
              <a:t>Kararlı hale gelebilmek için </a:t>
            </a:r>
            <a:r>
              <a:rPr lang="el-GR" sz="2400" dirty="0" smtClean="0"/>
              <a:t>β</a:t>
            </a:r>
            <a:r>
              <a:rPr lang="tr-TR" sz="2400" dirty="0" smtClean="0"/>
              <a:t> </a:t>
            </a:r>
            <a:r>
              <a:rPr lang="tr-TR" sz="2400" baseline="30000" dirty="0" smtClean="0"/>
              <a:t>-  </a:t>
            </a:r>
            <a:r>
              <a:rPr lang="tr-TR" sz="2400" dirty="0" smtClean="0"/>
              <a:t>yayınlaması yaparlar</a:t>
            </a:r>
            <a:endParaRPr lang="tr-T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Metin kutusu 3"/>
              <p:cNvSpPr txBox="1"/>
              <p:nvPr/>
            </p:nvSpPr>
            <p:spPr>
              <a:xfrm>
                <a:off x="1148173" y="2242154"/>
                <a:ext cx="737766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sPre>
                  </m:oMath>
                </a14:m>
                <a:r>
                  <a:rPr lang="tr-TR" sz="2400" dirty="0" smtClean="0"/>
                  <a:t>      </a:t>
                </a:r>
                <a:endParaRPr lang="tr-TR" sz="2400" dirty="0"/>
              </a:p>
            </p:txBody>
          </p:sp>
        </mc:Choice>
        <mc:Fallback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73" y="2242154"/>
                <a:ext cx="737766" cy="375872"/>
              </a:xfrm>
              <a:prstGeom prst="rect">
                <a:avLst/>
              </a:prstGeom>
              <a:blipFill rotWithShape="0">
                <a:blip r:embed="rId2"/>
                <a:stretch>
                  <a:fillRect l="-8264" b="-163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Metin kutusu 4"/>
              <p:cNvSpPr txBox="1"/>
              <p:nvPr/>
            </p:nvSpPr>
            <p:spPr>
              <a:xfrm>
                <a:off x="2016488" y="2245424"/>
                <a:ext cx="4312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>
          <p:sp>
            <p:nvSpPr>
              <p:cNvPr id="5" name="Metin kutus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488" y="2245424"/>
                <a:ext cx="43120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859" r="-84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Metin kutusu 5"/>
              <p:cNvSpPr txBox="1"/>
              <p:nvPr/>
            </p:nvSpPr>
            <p:spPr>
              <a:xfrm>
                <a:off x="2578245" y="2184934"/>
                <a:ext cx="7660752" cy="534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sPre>
                  </m:oMath>
                </a14:m>
                <a:r>
                  <a:rPr lang="tr-TR" sz="2400" dirty="0" smtClean="0"/>
                  <a:t>   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tr-TR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tr-T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                                           </m:t>
                        </m:r>
                        <m:f>
                          <m:f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𝑜𝑟𝑎𝑛𝚤𝑛𝚤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𝑎𝑧𝑎𝑙𝑡𝑚𝚤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𝑜𝑙𝑢𝑟</m:t>
                        </m:r>
                      </m:e>
                    </m:sPre>
                  </m:oMath>
                </a14:m>
                <a:endParaRPr lang="tr-TR" sz="2400" dirty="0"/>
              </a:p>
            </p:txBody>
          </p:sp>
        </mc:Choice>
        <mc:Fallback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245" y="2184934"/>
                <a:ext cx="7660752" cy="53482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Metin kutusu 6"/>
              <p:cNvSpPr txBox="1"/>
              <p:nvPr/>
            </p:nvSpPr>
            <p:spPr>
              <a:xfrm>
                <a:off x="3349592" y="2785443"/>
                <a:ext cx="2131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>
          <p:sp>
            <p:nvSpPr>
              <p:cNvPr id="7" name="Metin kutusu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592" y="2785443"/>
                <a:ext cx="213199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4286" r="-37143" b="-65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etin kutusu 7"/>
          <p:cNvSpPr txBox="1"/>
          <p:nvPr/>
        </p:nvSpPr>
        <p:spPr>
          <a:xfrm>
            <a:off x="3349592" y="3261879"/>
            <a:ext cx="59050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β - </a:t>
            </a:r>
            <a:r>
              <a:rPr lang="tr-TR" sz="2400" dirty="0" smtClean="0"/>
              <a:t>   elektron çekirdekte bulunmaz, yayınlanır.</a:t>
            </a:r>
          </a:p>
          <a:p>
            <a:r>
              <a:rPr lang="tr-TR" sz="2400" dirty="0" smtClean="0"/>
              <a:t>Nötron sayısı 1 azalır</a:t>
            </a:r>
          </a:p>
          <a:p>
            <a:r>
              <a:rPr lang="tr-TR" sz="2400" dirty="0" smtClean="0"/>
              <a:t>Proton sayısı 1 artar</a:t>
            </a:r>
            <a:endParaRPr lang="tr-T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Metin kutusu 8"/>
              <p:cNvSpPr txBox="1"/>
              <p:nvPr/>
            </p:nvSpPr>
            <p:spPr>
              <a:xfrm>
                <a:off x="1049154" y="4947385"/>
                <a:ext cx="4793555" cy="470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p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sPre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sPre>
                        <m:sPre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p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sPre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         +         </m:t>
                      </m:r>
                      <m:sPre>
                        <m:sPre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sPre>
                    </m:oMath>
                  </m:oMathPara>
                </a14:m>
                <a:endParaRPr lang="tr-TR" sz="2400" dirty="0"/>
              </a:p>
            </p:txBody>
          </p:sp>
        </mc:Choice>
        <mc:Fallback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154" y="4947385"/>
                <a:ext cx="4793555" cy="470770"/>
              </a:xfrm>
              <a:prstGeom prst="rect">
                <a:avLst/>
              </a:prstGeom>
              <a:blipFill rotWithShape="0">
                <a:blip r:embed="rId6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4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Metin kutusu 1"/>
              <p:cNvSpPr txBox="1"/>
              <p:nvPr/>
            </p:nvSpPr>
            <p:spPr>
              <a:xfrm>
                <a:off x="644892" y="510139"/>
                <a:ext cx="8903369" cy="1214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/>
                  <a:t>Nötron yayınlaması;  Çok az rastlanır</a:t>
                </a:r>
              </a:p>
              <a:p>
                <a:endParaRPr lang="tr-TR" sz="24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sPre>
                        <m:sPre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 +      </m:t>
                      </m:r>
                      <m:sPre>
                        <m:sPre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sPre>
                    </m:oMath>
                  </m:oMathPara>
                </a14:m>
                <a:endParaRPr lang="tr-TR" sz="2400" dirty="0"/>
              </a:p>
            </p:txBody>
          </p:sp>
        </mc:Choice>
        <mc:Fallback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92" y="510139"/>
                <a:ext cx="8903369" cy="1214050"/>
              </a:xfrm>
              <a:prstGeom prst="rect">
                <a:avLst/>
              </a:prstGeom>
              <a:blipFill rotWithShape="0">
                <a:blip r:embed="rId2"/>
                <a:stretch>
                  <a:fillRect l="-1096" t="-402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Metin kutusu 2"/>
              <p:cNvSpPr txBox="1"/>
              <p:nvPr/>
            </p:nvSpPr>
            <p:spPr>
              <a:xfrm>
                <a:off x="394636" y="2059806"/>
                <a:ext cx="14263777" cy="3423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2400" dirty="0" smtClean="0">
                    <a:solidFill>
                      <a:srgbClr val="FF0000"/>
                    </a:solidFill>
                  </a:rPr>
                  <a:t>Kararlılık kuşağı altındaki elementler</a:t>
                </a:r>
              </a:p>
              <a:p>
                <a:endParaRPr lang="tr-TR" sz="2400" dirty="0" smtClean="0">
                  <a:solidFill>
                    <a:srgbClr val="FF0000"/>
                  </a:solidFill>
                </a:endParaRPr>
              </a:p>
              <a:p>
                <a:r>
                  <a:rPr lang="tr-TR" sz="2400" dirty="0" smtClean="0"/>
                  <a:t>n/p oranını arttırmak için proton sayısını azaltır ki kesir sayı sonucu büyüsün. Böylece kararlılık kuşağına yaklaşır.   </a:t>
                </a:r>
              </a:p>
              <a:p>
                <a:r>
                  <a:rPr lang="el-GR" sz="2400" dirty="0" smtClean="0"/>
                  <a:t>β</a:t>
                </a:r>
                <a:r>
                  <a:rPr lang="tr-TR" sz="2400" baseline="30000" dirty="0" smtClean="0"/>
                  <a:t>+</a:t>
                </a:r>
                <a:r>
                  <a:rPr lang="tr-TR" sz="2400" dirty="0" smtClean="0"/>
                  <a:t>   </a:t>
                </a:r>
              </a:p>
              <a:p>
                <a:r>
                  <a:rPr lang="tr-TR" sz="2400" dirty="0" smtClean="0"/>
                  <a:t>yayınlaması ile üzerindeki + yükü bırakır, nötrona dönüşür.</a:t>
                </a:r>
              </a:p>
              <a:p>
                <a:r>
                  <a:rPr lang="tr-TR" sz="2400" dirty="0" smtClean="0"/>
                  <a:t>Proton sayısı 1 azalır</a:t>
                </a:r>
              </a:p>
              <a:p>
                <a:r>
                  <a:rPr lang="tr-TR" sz="2400" dirty="0" smtClean="0"/>
                  <a:t>Nötron sayısı 1 artar</a:t>
                </a:r>
              </a:p>
              <a:p>
                <a:endParaRPr lang="tr-TR" sz="24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p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sPre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Pre>
                        <m:sPre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p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   +</m:t>
                          </m:r>
                        </m:e>
                      </m:sPre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tr-TR" sz="2400" b="0" i="1" baseline="3000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tr-TR" sz="2400" baseline="30000" dirty="0"/>
              </a:p>
            </p:txBody>
          </p:sp>
        </mc:Choice>
        <mc:Fallback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36" y="2059806"/>
                <a:ext cx="14263777" cy="3423566"/>
              </a:xfrm>
              <a:prstGeom prst="rect">
                <a:avLst/>
              </a:prstGeom>
              <a:blipFill rotWithShape="0">
                <a:blip r:embed="rId3"/>
                <a:stretch>
                  <a:fillRect l="-684" t="-142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01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Metin kutusu 1"/>
              <p:cNvSpPr txBox="1"/>
              <p:nvPr/>
            </p:nvSpPr>
            <p:spPr>
              <a:xfrm>
                <a:off x="356134" y="558266"/>
                <a:ext cx="10915049" cy="4547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>
                    <a:solidFill>
                      <a:srgbClr val="FF0000"/>
                    </a:solidFill>
                  </a:rPr>
                  <a:t>Elektron yakalaması</a:t>
                </a:r>
              </a:p>
              <a:p>
                <a:endParaRPr lang="tr-TR" sz="2400" dirty="0" smtClean="0">
                  <a:solidFill>
                    <a:srgbClr val="FF0000"/>
                  </a:solidFill>
                </a:endParaRPr>
              </a:p>
              <a:p>
                <a:r>
                  <a:rPr lang="tr-TR" sz="2400" dirty="0" smtClean="0"/>
                  <a:t>Element atomu kendi 1s tabakasından çekirdeğe 1 elektron (e-) alır</a:t>
                </a:r>
              </a:p>
              <a:p>
                <a:r>
                  <a:rPr lang="tr-TR" sz="2400" dirty="0" smtClean="0"/>
                  <a:t>Bu tabaka K tabakası olduğu için k yakalaması olarak adlandırılmıştır.</a:t>
                </a:r>
              </a:p>
              <a:p>
                <a:endParaRPr lang="tr-TR" sz="240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sPre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 +       </m:t>
                      </m:r>
                      <m:sPre>
                        <m:sPre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sPre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sPre>
                        <m:sPre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sPre>
                    </m:oMath>
                  </m:oMathPara>
                </a14:m>
                <a:endParaRPr lang="tr-TR" sz="2400" dirty="0" smtClean="0"/>
              </a:p>
              <a:p>
                <a:endParaRPr lang="tr-TR" sz="2400" dirty="0"/>
              </a:p>
              <a:p>
                <a:r>
                  <a:rPr lang="tr-TR" sz="2400" dirty="0" smtClean="0"/>
                  <a:t>Proton sayısı 1 azalır</a:t>
                </a:r>
              </a:p>
              <a:p>
                <a:r>
                  <a:rPr lang="tr-TR" sz="2400" dirty="0" smtClean="0"/>
                  <a:t>Nötron sayısı 1 artar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p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sPre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   +  </m:t>
                      </m:r>
                      <m:sPre>
                        <m:sPre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sPre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    </m:t>
                      </m:r>
                      <m:sPre>
                        <m:sPre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p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sPre>
                    </m:oMath>
                  </m:oMathPara>
                </a14:m>
                <a:endParaRPr lang="tr-TR" sz="2400" dirty="0" smtClean="0"/>
              </a:p>
              <a:p>
                <a:endParaRPr lang="tr-TR" sz="24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</m:sPre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   +       </m:t>
                      </m:r>
                      <m:sPre>
                        <m:sPre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sPre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       </m:t>
                      </m:r>
                      <m:sPre>
                        <m:sPre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𝐿𝑖</m:t>
                          </m:r>
                        </m:e>
                      </m:sPre>
                    </m:oMath>
                  </m:oMathPara>
                </a14:m>
                <a:endParaRPr lang="tr-TR" sz="2400" dirty="0"/>
              </a:p>
            </p:txBody>
          </p:sp>
        </mc:Choice>
        <mc:Fallback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34" y="558266"/>
                <a:ext cx="10915049" cy="4547527"/>
              </a:xfrm>
              <a:prstGeom prst="rect">
                <a:avLst/>
              </a:prstGeom>
              <a:blipFill rotWithShape="0">
                <a:blip r:embed="rId2"/>
                <a:stretch>
                  <a:fillRect l="-838" t="-107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Metin kutusu 1"/>
              <p:cNvSpPr txBox="1"/>
              <p:nvPr/>
            </p:nvSpPr>
            <p:spPr>
              <a:xfrm>
                <a:off x="1626668" y="1106906"/>
                <a:ext cx="9105499" cy="834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/>
                  <a:t>Atom numarası 83 ten büyük elementler </a:t>
                </a:r>
              </a:p>
              <a:p>
                <a:r>
                  <a:rPr lang="tr-TR" sz="2400" dirty="0" smtClean="0"/>
                  <a:t>Al</a:t>
                </a:r>
                <a:r>
                  <a:rPr lang="el-GR" sz="2400" dirty="0" smtClean="0"/>
                  <a:t>α</a:t>
                </a:r>
                <a:r>
                  <a:rPr lang="tr-TR" sz="2400" dirty="0" smtClean="0"/>
                  <a:t>fa yayınlaması yaparlar </a:t>
                </a:r>
                <a:r>
                  <a:rPr lang="el-GR" sz="2400" dirty="0" smtClean="0"/>
                  <a:t>α</a:t>
                </a:r>
                <a:r>
                  <a:rPr lang="tr-TR" sz="2400" dirty="0" smtClean="0"/>
                  <a:t> parçacığı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𝐻𝑒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h𝑒𝑙𝑦𝑢𝑚</m:t>
                            </m:r>
                          </m:e>
                        </m:d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𝑑𝑢𝑟</m:t>
                        </m:r>
                      </m:e>
                    </m:sPre>
                  </m:oMath>
                </a14:m>
                <a:endParaRPr lang="tr-TR" sz="2400" dirty="0"/>
              </a:p>
            </p:txBody>
          </p:sp>
        </mc:Choice>
        <mc:Fallback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668" y="1106906"/>
                <a:ext cx="9105499" cy="834459"/>
              </a:xfrm>
              <a:prstGeom prst="rect">
                <a:avLst/>
              </a:prstGeom>
              <a:blipFill rotWithShape="0">
                <a:blip r:embed="rId2"/>
                <a:stretch>
                  <a:fillRect l="-1071" t="-5882" b="-1691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Metin kutusu 2"/>
              <p:cNvSpPr txBox="1"/>
              <p:nvPr/>
            </p:nvSpPr>
            <p:spPr>
              <a:xfrm>
                <a:off x="2377439" y="2656572"/>
                <a:ext cx="3807709" cy="468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p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sPre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sPre>
                        <m:sPre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sPre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  +    </m:t>
                      </m:r>
                      <m:sPre>
                        <m:sPre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</m:oMath>
                  </m:oMathPara>
                </a14:m>
                <a:endParaRPr lang="tr-TR" sz="2400" dirty="0"/>
              </a:p>
            </p:txBody>
          </p:sp>
        </mc:Choice>
        <mc:Fallback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439" y="2656572"/>
                <a:ext cx="3807709" cy="468911"/>
              </a:xfrm>
              <a:prstGeom prst="rect">
                <a:avLst/>
              </a:prstGeom>
              <a:blipFill rotWithShape="0">
                <a:blip r:embed="rId3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Metin kutusu 3"/>
              <p:cNvSpPr txBox="1"/>
              <p:nvPr/>
            </p:nvSpPr>
            <p:spPr>
              <a:xfrm>
                <a:off x="5414143" y="3125483"/>
                <a:ext cx="100413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143" y="3125483"/>
                <a:ext cx="1004133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etin kutusu 4"/>
          <p:cNvSpPr txBox="1"/>
          <p:nvPr/>
        </p:nvSpPr>
        <p:spPr>
          <a:xfrm>
            <a:off x="5414143" y="3500201"/>
            <a:ext cx="1530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α</a:t>
            </a:r>
            <a:r>
              <a:rPr lang="tr-TR" sz="2400" dirty="0" smtClean="0"/>
              <a:t> parçacığı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09550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96252" y="0"/>
            <a:ext cx="12095748" cy="583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7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170</Words>
  <Application>Microsoft Office PowerPoint</Application>
  <PresentationFormat>Geniş ekran</PresentationFormat>
  <Paragraphs>61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Teması</vt:lpstr>
      <vt:lpstr>Atom Çekirdeğinin Yapısı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 Çekirdeğinin Yapısı</dc:title>
  <dc:creator>nuracar54@outlook.com</dc:creator>
  <cp:lastModifiedBy>nuracar54@outlook.com</cp:lastModifiedBy>
  <cp:revision>15</cp:revision>
  <dcterms:created xsi:type="dcterms:W3CDTF">2021-08-04T13:13:37Z</dcterms:created>
  <dcterms:modified xsi:type="dcterms:W3CDTF">2021-08-04T15:07:28Z</dcterms:modified>
</cp:coreProperties>
</file>