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5870C1-762E-4D40-BCAC-60A9E760B24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A87D158-F343-4653-BED7-51B6404A61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622998A-1E8E-4E0B-8CA4-CD2447EF8F26}"/>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5" name="Alt Bilgi Yer Tutucusu 4">
            <a:extLst>
              <a:ext uri="{FF2B5EF4-FFF2-40B4-BE49-F238E27FC236}">
                <a16:creationId xmlns:a16="http://schemas.microsoft.com/office/drawing/2014/main" id="{711D55AF-BD9E-46FA-B3AC-7EC6A42ED4C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B361A54-9662-46DC-BA28-D96C22303E96}"/>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2084695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967004-DAF0-4513-8A6E-D436BC95C02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19860EF-7032-4C04-B841-D4082DAEA29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C1B8BA8-C9D4-45BB-B8B3-52A82E7FC45E}"/>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5" name="Alt Bilgi Yer Tutucusu 4">
            <a:extLst>
              <a:ext uri="{FF2B5EF4-FFF2-40B4-BE49-F238E27FC236}">
                <a16:creationId xmlns:a16="http://schemas.microsoft.com/office/drawing/2014/main" id="{01B187B1-962C-4274-AFDC-71C6387728F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92F5CC-BBC2-4C01-BFAC-844D1BCEC143}"/>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372471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0D3AF24-9F3D-4B60-BE2E-5CD3DD930F4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B9F8C7A-8E3E-427B-ADF2-66A3E27E8DE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606BDBD-78B8-4ACD-851C-225C69161554}"/>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5" name="Alt Bilgi Yer Tutucusu 4">
            <a:extLst>
              <a:ext uri="{FF2B5EF4-FFF2-40B4-BE49-F238E27FC236}">
                <a16:creationId xmlns:a16="http://schemas.microsoft.com/office/drawing/2014/main" id="{CA7252D1-80A6-4FF9-AB5C-6511CE1FA5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CE203DB-95E0-4CCD-87F8-22A60F4BADD3}"/>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3720592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9E5BC4-52EA-4ACC-BB12-F160F63BB46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5F3B6CC-9D5D-443E-A101-8F94ACD9040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3FB258-4A17-466F-A6C2-E158478108D6}"/>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5" name="Alt Bilgi Yer Tutucusu 4">
            <a:extLst>
              <a:ext uri="{FF2B5EF4-FFF2-40B4-BE49-F238E27FC236}">
                <a16:creationId xmlns:a16="http://schemas.microsoft.com/office/drawing/2014/main" id="{2495FCE2-8CF6-417C-8B0E-7E98F48721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A54242C-8593-4D20-853E-13069AACB000}"/>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2241094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0E3640-3386-41B8-B76F-08C3075130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E8A8265-6F88-432A-9C37-0A455B74A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52C7984-E81F-41BF-8755-472969B77402}"/>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5" name="Alt Bilgi Yer Tutucusu 4">
            <a:extLst>
              <a:ext uri="{FF2B5EF4-FFF2-40B4-BE49-F238E27FC236}">
                <a16:creationId xmlns:a16="http://schemas.microsoft.com/office/drawing/2014/main" id="{22CA4BE4-8463-4A45-87EA-69A2800D08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FAD23B3-DFED-465C-BA8E-48508E3639F0}"/>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69117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BF5322-DC6D-47C9-A639-90BB3C723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3AEB219-305A-434A-BE6E-595CF2C3A3D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FA92072-FBE5-42F0-B943-77005B21BC9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9B87816-9736-4A65-B1E5-A647FD834CC7}"/>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6" name="Alt Bilgi Yer Tutucusu 5">
            <a:extLst>
              <a:ext uri="{FF2B5EF4-FFF2-40B4-BE49-F238E27FC236}">
                <a16:creationId xmlns:a16="http://schemas.microsoft.com/office/drawing/2014/main" id="{54316C96-B26A-449F-8B7A-D44A58BC70F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5ACCA5B-6830-4A96-AE39-75429DE937E8}"/>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4138871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A7C716-F4FC-4CE2-A927-AB5A3661C5B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39E19C2-8D43-472D-B163-39037186FF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629123A-83D9-4E2A-9465-282FC9D1257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F597684-1B7D-4847-908C-C93A3FF4B4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998A012-2E92-4E85-BF58-FEA7943B5B3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DC6CEA8-330A-4C66-8BA5-755D1F9C9D32}"/>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8" name="Alt Bilgi Yer Tutucusu 7">
            <a:extLst>
              <a:ext uri="{FF2B5EF4-FFF2-40B4-BE49-F238E27FC236}">
                <a16:creationId xmlns:a16="http://schemas.microsoft.com/office/drawing/2014/main" id="{34F0C3AC-CE8B-411B-A849-B27DA58FD1E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6707A17-7C85-4582-BD49-8F9DFA407ACD}"/>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3280307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D2886-903E-43C2-9822-F1362443FAD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7CB6325-A585-47CF-B8ED-ED4823680008}"/>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4" name="Alt Bilgi Yer Tutucusu 3">
            <a:extLst>
              <a:ext uri="{FF2B5EF4-FFF2-40B4-BE49-F238E27FC236}">
                <a16:creationId xmlns:a16="http://schemas.microsoft.com/office/drawing/2014/main" id="{406DED30-A8F4-4E69-BC2E-431F5AFB53B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1822AC3-8DCB-4B26-BE78-085971B257FF}"/>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780477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63FB0A9-C816-4D1E-9C14-6DAFD1590C30}"/>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3" name="Alt Bilgi Yer Tutucusu 2">
            <a:extLst>
              <a:ext uri="{FF2B5EF4-FFF2-40B4-BE49-F238E27FC236}">
                <a16:creationId xmlns:a16="http://schemas.microsoft.com/office/drawing/2014/main" id="{FD4AB3BD-67DC-43D5-AB00-F537054D53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43B00B3-FD36-48BE-94BC-50C061272FE3}"/>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379504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B374D1-C318-4E6C-BF5D-7D4854C6ADB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3A85EB7-B669-4D89-B158-6ACE72CE7F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09D4A21-23C3-4557-8EBB-1E2237391A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9222967-D774-42A9-988C-D04785501903}"/>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6" name="Alt Bilgi Yer Tutucusu 5">
            <a:extLst>
              <a:ext uri="{FF2B5EF4-FFF2-40B4-BE49-F238E27FC236}">
                <a16:creationId xmlns:a16="http://schemas.microsoft.com/office/drawing/2014/main" id="{A23AD49C-EAB5-4BA5-9AAD-94E2951E66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B428979-5E0D-4C70-92B3-5FC3E2F2A265}"/>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2180713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1E2055-BBB0-4D3B-B49D-D2E3A44E236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B4DD94F-7773-4017-A5E5-E925C0124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688A06F-6AE9-4608-B974-823FDB0FD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D64B0FC-FD6E-47C1-BA46-83A18AAD5A3D}"/>
              </a:ext>
            </a:extLst>
          </p:cNvPr>
          <p:cNvSpPr>
            <a:spLocks noGrp="1"/>
          </p:cNvSpPr>
          <p:nvPr>
            <p:ph type="dt" sz="half" idx="10"/>
          </p:nvPr>
        </p:nvSpPr>
        <p:spPr/>
        <p:txBody>
          <a:bodyPr/>
          <a:lstStyle/>
          <a:p>
            <a:fld id="{EC5922E1-35FF-4EBC-BD52-7F945689C7CF}" type="datetimeFigureOut">
              <a:rPr lang="tr-TR" smtClean="0"/>
              <a:t>17.04.2020</a:t>
            </a:fld>
            <a:endParaRPr lang="tr-TR"/>
          </a:p>
        </p:txBody>
      </p:sp>
      <p:sp>
        <p:nvSpPr>
          <p:cNvPr id="6" name="Alt Bilgi Yer Tutucusu 5">
            <a:extLst>
              <a:ext uri="{FF2B5EF4-FFF2-40B4-BE49-F238E27FC236}">
                <a16:creationId xmlns:a16="http://schemas.microsoft.com/office/drawing/2014/main" id="{217839F5-E0FB-4042-AAEA-2AD512D44FE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4DE6E5-B8F9-4AB5-81AF-86D635A98F7B}"/>
              </a:ext>
            </a:extLst>
          </p:cNvPr>
          <p:cNvSpPr>
            <a:spLocks noGrp="1"/>
          </p:cNvSpPr>
          <p:nvPr>
            <p:ph type="sldNum" sz="quarter" idx="12"/>
          </p:nvPr>
        </p:nvSpPr>
        <p:spPr/>
        <p:txBody>
          <a:bodyPr/>
          <a:lstStyle/>
          <a:p>
            <a:fld id="{5BFC031E-F947-43E0-AD6D-C57A2403E56C}" type="slidenum">
              <a:rPr lang="tr-TR" smtClean="0"/>
              <a:t>‹#›</a:t>
            </a:fld>
            <a:endParaRPr lang="tr-TR"/>
          </a:p>
        </p:txBody>
      </p:sp>
    </p:spTree>
    <p:extLst>
      <p:ext uri="{BB962C8B-B14F-4D97-AF65-F5344CB8AC3E}">
        <p14:creationId xmlns:p14="http://schemas.microsoft.com/office/powerpoint/2010/main" val="1952475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AE31A3E-B5EF-44CA-B6D3-1956832772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4FCC006-0DFD-46E3-B5E6-E9C9521CED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35459CC-178F-46B4-BC24-7BF4376950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5922E1-35FF-4EBC-BD52-7F945689C7CF}" type="datetimeFigureOut">
              <a:rPr lang="tr-TR" smtClean="0"/>
              <a:t>17.04.2020</a:t>
            </a:fld>
            <a:endParaRPr lang="tr-TR"/>
          </a:p>
        </p:txBody>
      </p:sp>
      <p:sp>
        <p:nvSpPr>
          <p:cNvPr id="5" name="Alt Bilgi Yer Tutucusu 4">
            <a:extLst>
              <a:ext uri="{FF2B5EF4-FFF2-40B4-BE49-F238E27FC236}">
                <a16:creationId xmlns:a16="http://schemas.microsoft.com/office/drawing/2014/main" id="{30185822-15DE-42D6-A584-F007DEEBE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83490EA-C219-49AE-B8BA-242171EE0C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FC031E-F947-43E0-AD6D-C57A2403E56C}" type="slidenum">
              <a:rPr lang="tr-TR" smtClean="0"/>
              <a:t>‹#›</a:t>
            </a:fld>
            <a:endParaRPr lang="tr-TR"/>
          </a:p>
        </p:txBody>
      </p:sp>
    </p:spTree>
    <p:extLst>
      <p:ext uri="{BB962C8B-B14F-4D97-AF65-F5344CB8AC3E}">
        <p14:creationId xmlns:p14="http://schemas.microsoft.com/office/powerpoint/2010/main" val="4233680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19083F-B230-4E9B-B432-389E6F5FB9C0}"/>
              </a:ext>
            </a:extLst>
          </p:cNvPr>
          <p:cNvSpPr>
            <a:spLocks noGrp="1"/>
          </p:cNvSpPr>
          <p:nvPr>
            <p:ph type="ctrTitle"/>
          </p:nvPr>
        </p:nvSpPr>
        <p:spPr/>
        <p:txBody>
          <a:bodyPr/>
          <a:lstStyle/>
          <a:p>
            <a:r>
              <a:rPr lang="tr-TR" dirty="0"/>
              <a:t>İslam Medeniyeti Tarihi</a:t>
            </a:r>
            <a:br>
              <a:rPr lang="tr-TR" dirty="0"/>
            </a:br>
            <a:endParaRPr lang="tr-TR" dirty="0"/>
          </a:p>
        </p:txBody>
      </p:sp>
      <p:sp>
        <p:nvSpPr>
          <p:cNvPr id="3" name="Alt Başlık 2">
            <a:extLst>
              <a:ext uri="{FF2B5EF4-FFF2-40B4-BE49-F238E27FC236}">
                <a16:creationId xmlns:a16="http://schemas.microsoft.com/office/drawing/2014/main" id="{7EACD540-FC13-4652-8A7E-D07DD5BCA374}"/>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0379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4F8202-CBAA-4790-B473-BFB8CE3037A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B98196F-613C-4498-87B7-85271C4EFE2B}"/>
              </a:ext>
            </a:extLst>
          </p:cNvPr>
          <p:cNvSpPr>
            <a:spLocks noGrp="1"/>
          </p:cNvSpPr>
          <p:nvPr>
            <p:ph idx="1"/>
          </p:nvPr>
        </p:nvSpPr>
        <p:spPr/>
        <p:txBody>
          <a:bodyPr>
            <a:normAutofit fontScale="70000" lnSpcReduction="20000"/>
          </a:bodyPr>
          <a:lstStyle/>
          <a:p>
            <a:r>
              <a:rPr lang="tr-TR" dirty="0"/>
              <a:t>İnsan; bireysel ve toplumsal düzeyde, biyolojik içgüdülerine yenik düşmezse, ahlak değerlerinden sapmazsa, kaynakları ölçülü kullanırsa, tedbiri elden bırakmazsa, beklenmedik bir olay toplumu yıkmazsa, gelen nesil devraldığı mirasa sahip çıkarsa medeniyet hayatiyetini devam ettirir. Bir medeniyete ömür biçip zorunlu olarak çökeceğini iddia etmek döngüsel ve determinist bir anlayışın ürünüdür. </a:t>
            </a:r>
          </a:p>
          <a:p>
            <a:r>
              <a:rPr lang="tr-TR" dirty="0"/>
              <a:t>Batıda medeniyetlerin doğuşu ve yıkılışı üzerine bazı görüşler ortaya konmuştur. Bunlardan biri Arnold </a:t>
            </a:r>
            <a:r>
              <a:rPr lang="tr-TR" dirty="0" err="1"/>
              <a:t>Toynbee’nin</a:t>
            </a:r>
            <a:r>
              <a:rPr lang="tr-TR" dirty="0"/>
              <a:t> (1889-1975) görüşüdür. Medeniyetlerin gelişmesi ve düşüşüyle ilgili çözümlemesine dayalı tarih felsefesi anlayışıyla tanınan </a:t>
            </a:r>
            <a:r>
              <a:rPr lang="tr-TR" dirty="0" err="1"/>
              <a:t>Toynbee</a:t>
            </a:r>
            <a:r>
              <a:rPr lang="tr-TR" dirty="0"/>
              <a:t> </a:t>
            </a:r>
            <a:r>
              <a:rPr lang="tr-TR" i="1" dirty="0"/>
              <a:t>(12 ciltlik eseri: A </a:t>
            </a:r>
            <a:r>
              <a:rPr lang="tr-TR" i="1" dirty="0" err="1"/>
              <a:t>Study</a:t>
            </a:r>
            <a:r>
              <a:rPr lang="tr-TR" i="1" dirty="0"/>
              <a:t> of </a:t>
            </a:r>
            <a:r>
              <a:rPr lang="tr-TR" i="1" dirty="0" err="1"/>
              <a:t>History</a:t>
            </a:r>
            <a:r>
              <a:rPr lang="tr-TR" i="1" dirty="0"/>
              <a:t>: Tarih Üzerine bir inceleme 1934-1961)  </a:t>
            </a:r>
            <a:r>
              <a:rPr lang="tr-TR" dirty="0"/>
              <a:t>insanlık tarihindeki 26 uygarlığın yükseliş ve düşüşünü inceler. Ona göre medeniyetler seçkin önderlerden oluşanların yönetiminde çeşitli engelleri başarıyla aşarak yükselirler. </a:t>
            </a:r>
            <a:r>
              <a:rPr lang="tr-TR" dirty="0" err="1"/>
              <a:t>Toynbee</a:t>
            </a:r>
            <a:r>
              <a:rPr lang="tr-TR" dirty="0"/>
              <a:t>,</a:t>
            </a:r>
            <a:r>
              <a:rPr lang="tr-TR" b="1" dirty="0"/>
              <a:t> </a:t>
            </a:r>
            <a:r>
              <a:rPr lang="tr-TR" dirty="0"/>
              <a:t>tarihin manevi etkenler tarafından biçimlendirildiğini ileri sürer. Gerek doğal ve gerekse beşerî çevreden gelen </a:t>
            </a:r>
            <a:r>
              <a:rPr lang="tr-TR" i="1" dirty="0"/>
              <a:t>meydan okuma</a:t>
            </a:r>
            <a:r>
              <a:rPr lang="tr-TR" dirty="0"/>
              <a:t>ya </a:t>
            </a:r>
            <a:r>
              <a:rPr lang="tr-TR" i="1" dirty="0"/>
              <a:t>yaratıcı seçkin azınlık</a:t>
            </a:r>
            <a:r>
              <a:rPr lang="tr-TR" dirty="0"/>
              <a:t> uygun karşılığı verir. Toplum, meydan okumanın niteliğine göre kendi içinden bir </a:t>
            </a:r>
            <a:r>
              <a:rPr lang="tr-TR" i="1" dirty="0"/>
              <a:t>seçkinler kümesi</a:t>
            </a:r>
            <a:r>
              <a:rPr lang="tr-TR" dirty="0"/>
              <a:t>ni bir "toplumsal talim" ile harekete geçirir ve onun verdiği karşılığı </a:t>
            </a:r>
            <a:r>
              <a:rPr lang="tr-TR" i="1" dirty="0"/>
              <a:t>taklit</a:t>
            </a:r>
            <a:r>
              <a:rPr lang="tr-TR" dirty="0"/>
              <a:t> yoluyla benimser. Medeniyetlerin doğuş ve yükselişinde seçkin azınlıkların yaratıcılığına </a:t>
            </a:r>
            <a:r>
              <a:rPr lang="tr-TR" dirty="0" err="1"/>
              <a:t>Toynbee</a:t>
            </a:r>
            <a:r>
              <a:rPr lang="tr-TR" dirty="0"/>
              <a:t> büyük önem verir. Ancak medeniyet yalnız bu yaratıcı seçkinlerin eseri değildir. Seçkinler, çevrelerini saran insanlar tarafından gönüllü olarak benimsenmeli ve taklit edilmelidir.</a:t>
            </a:r>
          </a:p>
          <a:p>
            <a:endParaRPr lang="tr-TR" dirty="0"/>
          </a:p>
        </p:txBody>
      </p:sp>
    </p:spTree>
    <p:extLst>
      <p:ext uri="{BB962C8B-B14F-4D97-AF65-F5344CB8AC3E}">
        <p14:creationId xmlns:p14="http://schemas.microsoft.com/office/powerpoint/2010/main" val="98312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E8C4CA-BBDF-4AD6-A277-BF3A042FE3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495C104-6DCC-4382-ADE9-1AD0FFC9AF2C}"/>
              </a:ext>
            </a:extLst>
          </p:cNvPr>
          <p:cNvSpPr>
            <a:spLocks noGrp="1"/>
          </p:cNvSpPr>
          <p:nvPr>
            <p:ph idx="1"/>
          </p:nvPr>
        </p:nvSpPr>
        <p:spPr/>
        <p:txBody>
          <a:bodyPr>
            <a:normAutofit fontScale="85000" lnSpcReduction="20000"/>
          </a:bodyPr>
          <a:lstStyle/>
          <a:p>
            <a:r>
              <a:rPr lang="tr-TR" dirty="0"/>
              <a:t>Medeniyet, maddi ve manevi olmak üzere iki yönlüdür. </a:t>
            </a:r>
            <a:r>
              <a:rPr lang="tr-TR" dirty="0" err="1"/>
              <a:t>Schiller</a:t>
            </a:r>
            <a:r>
              <a:rPr lang="tr-TR" dirty="0"/>
              <a:t> de insanın gelişmesinin iki yönlü olduğunu, ruhi, içsel ve kültürel gelişme ile; fiziki, dışsal ve teknik gelişmenin birbirini tamamlaması gerektiğini düşünür. İnsan maddi (makine imali gibi) ve manevi (şiir söylemek gibi) olmak üzere iki türlü eylemde bulunmaktadır.  Bir yönden maddi, bir yönden de manevi eserler veren (mimarlık gibi) yönü de vardır. Sözgelişi Süleymaniye camii ve </a:t>
            </a:r>
            <a:r>
              <a:rPr lang="tr-TR" dirty="0" err="1"/>
              <a:t>Eyfel</a:t>
            </a:r>
            <a:r>
              <a:rPr lang="tr-TR" dirty="0"/>
              <a:t> kulesi hem manevi bir dinamiğin, hem de maddi imkanın ürünüdür. Bununla birlikte, ikisinin de, yani hem maddi ve hem de manevî kalkınmanın bir arada bulunması, yeğlenen bir durumdur. Bu noktada, teknolojiyi geliştirmek ve maddi kalkınmayı sağlamak için bir toplumun teknolojiyi yaratan, geliştiren ruha sahip olması son derece önemlidir. Bu ruha sahip olunmadığı zaman, yapılan iş, yani teknolojik ürün, bir ithalden, transferden, bir taklitten (belki de kötü bir taklitten) ileri geçemez. Teknolojiyi geliştiren ruhun da, bir millet tarafından inancın, öz değerlerin, öz dünya görüşünün, bilincin, idealin, amacın canlandırılmasıyla, dinamik hale getirileceği unutulmamalıdır. Toplumu daha yukarıya böyle bir ruh taşıyabilir. Ancak böyle bir ruh ithal edilemez; kendi bünyesinden canlanmak durumundadır. </a:t>
            </a:r>
          </a:p>
          <a:p>
            <a:endParaRPr lang="tr-TR" dirty="0"/>
          </a:p>
        </p:txBody>
      </p:sp>
    </p:spTree>
    <p:extLst>
      <p:ext uri="{BB962C8B-B14F-4D97-AF65-F5344CB8AC3E}">
        <p14:creationId xmlns:p14="http://schemas.microsoft.com/office/powerpoint/2010/main" val="3920556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B1243C-8B15-44DF-A318-24F904FAFAA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F539B5C-7416-4B26-91A0-05EF7906A928}"/>
              </a:ext>
            </a:extLst>
          </p:cNvPr>
          <p:cNvSpPr>
            <a:spLocks noGrp="1"/>
          </p:cNvSpPr>
          <p:nvPr>
            <p:ph idx="1"/>
          </p:nvPr>
        </p:nvSpPr>
        <p:spPr/>
        <p:txBody>
          <a:bodyPr/>
          <a:lstStyle/>
          <a:p>
            <a:r>
              <a:rPr lang="tr-TR" dirty="0"/>
              <a:t>Medeni kişi, sadece uygarlığın ürettiği malzemelere sahip insan değildir. Maddi ve teknolojik yaşam düzeyi alt seviyede de olsa, bir medeniyetin, teknolojik imkana sahip olan bir medeniyetten aşağıda bulunduğu söylenemez. Çünkü medeniyetin maddi ve teknolojik ürünleri (makine, silah, buzdolabı vs.) vahşi birisinin emrine de verilebilir. Böyle düşünüldüğünde, elbise, para, servet, yapı gibi genelde bireylerin veya toplumun görünen, dışa yansıyan, yani dış belirtilerine bakarak ve bunları ölçüt alarak medeniyet seviyesini değerlendirmek her zaman doğru sonuca götürmez.</a:t>
            </a:r>
          </a:p>
          <a:p>
            <a:endParaRPr lang="tr-TR" dirty="0"/>
          </a:p>
        </p:txBody>
      </p:sp>
    </p:spTree>
    <p:extLst>
      <p:ext uri="{BB962C8B-B14F-4D97-AF65-F5344CB8AC3E}">
        <p14:creationId xmlns:p14="http://schemas.microsoft.com/office/powerpoint/2010/main" val="2157171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23A72C-5888-48EF-8F96-190D39E20ADA}"/>
              </a:ext>
            </a:extLst>
          </p:cNvPr>
          <p:cNvSpPr>
            <a:spLocks noGrp="1"/>
          </p:cNvSpPr>
          <p:nvPr>
            <p:ph type="title"/>
          </p:nvPr>
        </p:nvSpPr>
        <p:spPr>
          <a:xfrm>
            <a:off x="838200" y="365125"/>
            <a:ext cx="10515600" cy="4571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CB1A6ED-180D-4920-9F65-7A0C48880B81}"/>
              </a:ext>
            </a:extLst>
          </p:cNvPr>
          <p:cNvSpPr>
            <a:spLocks noGrp="1"/>
          </p:cNvSpPr>
          <p:nvPr>
            <p:ph idx="1"/>
          </p:nvPr>
        </p:nvSpPr>
        <p:spPr>
          <a:xfrm>
            <a:off x="838200" y="636562"/>
            <a:ext cx="10515600" cy="5540401"/>
          </a:xfrm>
        </p:spPr>
        <p:txBody>
          <a:bodyPr>
            <a:normAutofit fontScale="85000" lnSpcReduction="20000"/>
          </a:bodyPr>
          <a:lstStyle/>
          <a:p>
            <a:r>
              <a:rPr lang="tr-TR" b="1" dirty="0"/>
              <a:t> </a:t>
            </a:r>
            <a:endParaRPr lang="tr-TR" dirty="0"/>
          </a:p>
          <a:p>
            <a:r>
              <a:rPr lang="tr-TR" b="1" dirty="0"/>
              <a:t>GİRİŞ: MEDENİYET KAVRAMI</a:t>
            </a:r>
          </a:p>
          <a:p>
            <a:r>
              <a:rPr lang="tr-TR" b="1" dirty="0"/>
              <a:t>Medeniyet Üzerine</a:t>
            </a:r>
          </a:p>
          <a:p>
            <a:r>
              <a:rPr lang="tr-TR" dirty="0"/>
              <a:t>Medeniyet kelimesi, bir yerde yerleşme, ikamet etme anlamına gelen Arapça "me-de-ne" kökünden türetilmiştir. Kentleşme ile sıkı sıkıya bağlı olan medeniyet, "</a:t>
            </a:r>
            <a:r>
              <a:rPr lang="tr-TR" dirty="0" err="1"/>
              <a:t>medine</a:t>
            </a:r>
            <a:r>
              <a:rPr lang="tr-TR" dirty="0"/>
              <a:t>" (şehir) kelimesi ile yakından alakalıdır. "Medenî"; şehirli, şehre ait, şehre özgü; medeniyet ise şehirlilik, yerleşik hayat, iyi ve rahat yaşama anlamına gelir. İslam medeniyetinin filizlendiği zeminin, muhitin, merkezin adı da şehir anlamındaki Medine'dir. Batı dillerinde medeniyet kelimesinin karşılığı </a:t>
            </a:r>
            <a:r>
              <a:rPr lang="tr-TR" i="1" dirty="0" err="1"/>
              <a:t>civilisation</a:t>
            </a:r>
            <a:r>
              <a:rPr lang="tr-TR" dirty="0" err="1"/>
              <a:t>dur</a:t>
            </a:r>
            <a:r>
              <a:rPr lang="tr-TR" dirty="0"/>
              <a:t>. Bu kavram kent demek olan "</a:t>
            </a:r>
            <a:r>
              <a:rPr lang="tr-TR" dirty="0" err="1"/>
              <a:t>civitas</a:t>
            </a:r>
            <a:r>
              <a:rPr lang="tr-TR" dirty="0"/>
              <a:t>" ve kentli anlamındaki </a:t>
            </a:r>
            <a:r>
              <a:rPr lang="tr-TR" i="1" dirty="0" err="1"/>
              <a:t>civilic</a:t>
            </a:r>
            <a:r>
              <a:rPr lang="tr-TR" dirty="0"/>
              <a:t> kelimeleri ile bağlantılıdır. Türkçede, ilk yerleşik hayata geçen Türk boyu olan Uygurlara atfen türetilen </a:t>
            </a:r>
            <a:r>
              <a:rPr lang="tr-TR" i="1" dirty="0"/>
              <a:t>uygarlık</a:t>
            </a:r>
            <a:r>
              <a:rPr lang="tr-TR" dirty="0"/>
              <a:t> kavramı da aynı anlamda kullanılmaktadır.  </a:t>
            </a:r>
          </a:p>
          <a:p>
            <a:r>
              <a:rPr lang="tr-TR" b="1" dirty="0"/>
              <a:t>Medeniyet</a:t>
            </a:r>
            <a:r>
              <a:rPr lang="tr-TR" dirty="0"/>
              <a:t>, en genel anlamda, insanların bir nesilden diğerine aktardığı yapıp-etmelerin toplamıdır. Bunlar, siyasal, sosyal, ekonomik </a:t>
            </a:r>
            <a:r>
              <a:rPr lang="tr-TR" b="1" dirty="0"/>
              <a:t>faaliyetler </a:t>
            </a:r>
            <a:r>
              <a:rPr lang="tr-TR" dirty="0"/>
              <a:t>ve </a:t>
            </a:r>
            <a:r>
              <a:rPr lang="tr-TR" b="1" dirty="0"/>
              <a:t>kurumlar; </a:t>
            </a:r>
            <a:r>
              <a:rPr lang="tr-TR" dirty="0"/>
              <a:t>yazının, matbaanın icadı gibi </a:t>
            </a:r>
            <a:r>
              <a:rPr lang="tr-TR" b="1" dirty="0"/>
              <a:t>buluşlar</a:t>
            </a:r>
            <a:r>
              <a:rPr lang="tr-TR" dirty="0"/>
              <a:t> olabileceği gibi; hoşgörü, güven gibi </a:t>
            </a:r>
            <a:r>
              <a:rPr lang="tr-TR" b="1" dirty="0"/>
              <a:t>değerler</a:t>
            </a:r>
            <a:r>
              <a:rPr lang="tr-TR" dirty="0"/>
              <a:t> ve </a:t>
            </a:r>
            <a:r>
              <a:rPr lang="tr-TR" b="1" dirty="0"/>
              <a:t>kavramlar</a:t>
            </a:r>
            <a:r>
              <a:rPr lang="tr-TR" dirty="0"/>
              <a:t> da olabilir. Medeniyet kelimesi zamanla bu hayatın ortaya çıkardığı anlayış, düşünce, maddi ve manevi kültürü sembolize eden bir kavram olarak kullanılmaya başlamıştır. </a:t>
            </a:r>
          </a:p>
          <a:p>
            <a:endParaRPr lang="tr-TR" dirty="0"/>
          </a:p>
        </p:txBody>
      </p:sp>
    </p:spTree>
    <p:extLst>
      <p:ext uri="{BB962C8B-B14F-4D97-AF65-F5344CB8AC3E}">
        <p14:creationId xmlns:p14="http://schemas.microsoft.com/office/powerpoint/2010/main" val="1244793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6809A8-01F5-4136-A4E7-A05FBD45662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C8AE71-CD84-4702-8AC6-1F5336A61C02}"/>
              </a:ext>
            </a:extLst>
          </p:cNvPr>
          <p:cNvSpPr>
            <a:spLocks noGrp="1"/>
          </p:cNvSpPr>
          <p:nvPr>
            <p:ph idx="1"/>
          </p:nvPr>
        </p:nvSpPr>
        <p:spPr/>
        <p:txBody>
          <a:bodyPr>
            <a:normAutofit fontScale="85000" lnSpcReduction="20000"/>
          </a:bodyPr>
          <a:lstStyle/>
          <a:p>
            <a:r>
              <a:rPr lang="tr-TR" dirty="0"/>
              <a:t>Arapçada medeniyet kavramını ifade etmek üzere</a:t>
            </a:r>
            <a:r>
              <a:rPr lang="tr-TR" i="1" dirty="0"/>
              <a:t> </a:t>
            </a:r>
            <a:r>
              <a:rPr lang="tr-TR" i="1" dirty="0" err="1"/>
              <a:t>umran</a:t>
            </a:r>
            <a:r>
              <a:rPr lang="tr-TR" dirty="0"/>
              <a:t> ve </a:t>
            </a:r>
            <a:r>
              <a:rPr lang="tr-TR" i="1" dirty="0" err="1"/>
              <a:t>hadâret</a:t>
            </a:r>
            <a:r>
              <a:rPr lang="tr-TR" i="1" dirty="0"/>
              <a:t> </a:t>
            </a:r>
            <a:r>
              <a:rPr lang="tr-TR" dirty="0"/>
              <a:t>kelimeleri de kullanılmaktadır. </a:t>
            </a:r>
            <a:r>
              <a:rPr lang="tr-TR" dirty="0" err="1"/>
              <a:t>Umrân</a:t>
            </a:r>
            <a:r>
              <a:rPr lang="tr-TR" dirty="0"/>
              <a:t>, ilerleme, refah ve mutluluk, bayındırlık, bayındırlaşma demektir. İmar (bir yeri mamur kılmak, şenlendirmek, mamur bulmak, bayındır hale getirmek), </a:t>
            </a:r>
            <a:r>
              <a:rPr lang="tr-TR" dirty="0" err="1"/>
              <a:t>imâret</a:t>
            </a:r>
            <a:r>
              <a:rPr lang="tr-TR" dirty="0"/>
              <a:t> (bayındırlık), </a:t>
            </a:r>
            <a:r>
              <a:rPr lang="tr-TR" dirty="0" err="1"/>
              <a:t>ma'mûre</a:t>
            </a:r>
            <a:r>
              <a:rPr lang="tr-TR" dirty="0"/>
              <a:t> (bayındır, şenlikli yer, şehir, kasaba) kelimeleri de aynı kökten türemişlerdir.</a:t>
            </a:r>
            <a:r>
              <a:rPr lang="tr-TR" i="1" dirty="0"/>
              <a:t> </a:t>
            </a:r>
            <a:r>
              <a:rPr lang="tr-TR" i="1" dirty="0" err="1"/>
              <a:t>Hadâret</a:t>
            </a:r>
            <a:r>
              <a:rPr lang="tr-TR" i="1" dirty="0"/>
              <a:t> </a:t>
            </a:r>
            <a:r>
              <a:rPr lang="tr-TR" dirty="0"/>
              <a:t>kelimesi de şehirde ikamet etmek, şehirli olmak, medenî olmak, medeniyet gibi anlamlara gelir. </a:t>
            </a:r>
            <a:r>
              <a:rPr lang="tr-TR" dirty="0" err="1"/>
              <a:t>Bedâvet</a:t>
            </a:r>
            <a:r>
              <a:rPr lang="tr-TR" dirty="0"/>
              <a:t> kelimesinin karşıtıdır. Şehirde yaşayanı, şehirliyi belirtmek üzere </a:t>
            </a:r>
            <a:r>
              <a:rPr lang="tr-TR" i="1" dirty="0"/>
              <a:t>bedevî</a:t>
            </a:r>
            <a:r>
              <a:rPr lang="tr-TR" dirty="0"/>
              <a:t>nin zıttı olarak </a:t>
            </a:r>
            <a:r>
              <a:rPr lang="tr-TR" i="1" dirty="0" err="1"/>
              <a:t>hadarî</a:t>
            </a:r>
            <a:r>
              <a:rPr lang="tr-TR" dirty="0"/>
              <a:t>  kullanılır. Dolayısıyla </a:t>
            </a:r>
            <a:r>
              <a:rPr lang="tr-TR" i="1" dirty="0" err="1"/>
              <a:t>Hadarî</a:t>
            </a:r>
            <a:r>
              <a:rPr lang="tr-TR" dirty="0"/>
              <a:t> ve </a:t>
            </a:r>
            <a:r>
              <a:rPr lang="tr-TR" i="1" dirty="0"/>
              <a:t>medenî</a:t>
            </a:r>
            <a:r>
              <a:rPr lang="tr-TR" dirty="0"/>
              <a:t> kavramları eşanlamlı olarak kullanılmaktadır. </a:t>
            </a:r>
          </a:p>
          <a:p>
            <a:r>
              <a:rPr lang="tr-TR" dirty="0"/>
              <a:t>Medeniyetle doğrudan alakalı bir kavram, kültürdür. </a:t>
            </a:r>
            <a:r>
              <a:rPr lang="tr-TR" b="1" dirty="0"/>
              <a:t>Kültür</a:t>
            </a:r>
            <a:r>
              <a:rPr lang="tr-TR" dirty="0"/>
              <a:t>, insanı diğer canlılardan ayıran yaşama tarzı, insana özgü bilgi, inanç ve davranışlar bütünü ile bu bütünün parçası olan maddi nesnelerdir. Toplumsal hayatın dil, düşünce, gelenek, semboller, işaret sistemleri, kurumlar, kanunlar, aletler, teknikler, sanat eserleri gibi her türlü maddi ve manevi ürünlerdir. Kant, medeniyet ve kültürü birbirinden ayırmanın imkansız olduğunu söyler. </a:t>
            </a:r>
          </a:p>
          <a:p>
            <a:endParaRPr lang="tr-TR" dirty="0"/>
          </a:p>
        </p:txBody>
      </p:sp>
    </p:spTree>
    <p:extLst>
      <p:ext uri="{BB962C8B-B14F-4D97-AF65-F5344CB8AC3E}">
        <p14:creationId xmlns:p14="http://schemas.microsoft.com/office/powerpoint/2010/main" val="953632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20875F-9249-49F4-9137-BED9485FF7D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89622CE-AF0E-46D5-85DF-996B368A44C1}"/>
              </a:ext>
            </a:extLst>
          </p:cNvPr>
          <p:cNvSpPr>
            <a:spLocks noGrp="1"/>
          </p:cNvSpPr>
          <p:nvPr>
            <p:ph idx="1"/>
          </p:nvPr>
        </p:nvSpPr>
        <p:spPr/>
        <p:txBody>
          <a:bodyPr>
            <a:normAutofit lnSpcReduction="10000"/>
          </a:bodyPr>
          <a:lstStyle/>
          <a:p>
            <a:r>
              <a:rPr lang="tr-TR" dirty="0"/>
              <a:t>Genelde, bazı bakımlardan daha gelişmiş olan kültürleri diğerlerinden ayırmak için </a:t>
            </a:r>
            <a:r>
              <a:rPr lang="tr-TR" b="1" dirty="0"/>
              <a:t>medeniyet </a:t>
            </a:r>
            <a:r>
              <a:rPr lang="tr-TR" dirty="0"/>
              <a:t>kavramı kullanılmaktadır. Medeniyetleri, bu düzeye gelememiş diğer kültürlerden ayıran bazı temel özellikler şunlardır: </a:t>
            </a:r>
            <a:r>
              <a:rPr lang="tr-TR" i="1" dirty="0"/>
              <a:t>1.</a:t>
            </a:r>
            <a:r>
              <a:rPr lang="tr-TR" dirty="0"/>
              <a:t> </a:t>
            </a:r>
            <a:r>
              <a:rPr lang="tr-TR" i="1" dirty="0"/>
              <a:t>yazının kullanılması, 2. kentleşme, 3. siyasal ve toplumsal teşkilatlanma, 4. ekonomik alanda işbölümü, 5.  uzmanlaşmanın artması</a:t>
            </a:r>
            <a:r>
              <a:rPr lang="tr-TR" dirty="0"/>
              <a:t>. Bu hususlar aslında birbirine bağlı, birbirini içeren ve gerektiren özelliklerdir. Yazı, kazanılan deneyimlerin, birikimlerin, değerlerin ve bilgilerin sonraki kuşaklara aktarılması ve toplumsal teşkilatlanmanın yaygın ve etkin bir biçimde gerçekleşmesi için önemlidir. Şu halde, medeniyetleri bir yönüyle, </a:t>
            </a:r>
            <a:r>
              <a:rPr lang="tr-TR" i="1" dirty="0"/>
              <a:t>yaygın olarak yazının kullanıldığı, kentlerin ortaya çıktığı, siyasî teşkilatlanmanın bulunduğu, ekonominin geliştiği</a:t>
            </a:r>
            <a:r>
              <a:rPr lang="tr-TR" dirty="0"/>
              <a:t> kültürler olarak tanımlayabiliriz. </a:t>
            </a:r>
          </a:p>
          <a:p>
            <a:endParaRPr lang="tr-TR" dirty="0"/>
          </a:p>
        </p:txBody>
      </p:sp>
    </p:spTree>
    <p:extLst>
      <p:ext uri="{BB962C8B-B14F-4D97-AF65-F5344CB8AC3E}">
        <p14:creationId xmlns:p14="http://schemas.microsoft.com/office/powerpoint/2010/main" val="200742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622A24-6283-4708-9BFC-375A30AFAE2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8978470-5454-4547-A951-6DCD58A473BE}"/>
              </a:ext>
            </a:extLst>
          </p:cNvPr>
          <p:cNvSpPr>
            <a:spLocks noGrp="1"/>
          </p:cNvSpPr>
          <p:nvPr>
            <p:ph idx="1"/>
          </p:nvPr>
        </p:nvSpPr>
        <p:spPr/>
        <p:txBody>
          <a:bodyPr>
            <a:normAutofit fontScale="85000" lnSpcReduction="20000"/>
          </a:bodyPr>
          <a:lstStyle/>
          <a:p>
            <a:r>
              <a:rPr lang="tr-TR" b="1" dirty="0"/>
              <a:t>Medeniyetlerin Doğuşunda Etkili Olan Faktörler</a:t>
            </a:r>
          </a:p>
          <a:p>
            <a:r>
              <a:rPr lang="tr-TR" dirty="0"/>
              <a:t>1. Coğrafya: Coğrafyanın sunduğu avantajlar medeniyetlerin doğuşuna olumlu katkılar sağlar. Coğrafya, başta insan olmak üzere canlıların hayatiyetlerini kolaylıkla sürdürebilecekleri iklimde, işlenebilir ve hakimiyet altında tutulabilir/alınabilir olmalıdır. Kolay veya çok zor coğrafyalar medeniyetin doğuşuna, uyanışına müsait değildir. Kadim medeniyetlerin Mezopotamya ve Mısır gibi uygun coğrafyalarda çıktığı bilinmektedir.   </a:t>
            </a:r>
          </a:p>
          <a:p>
            <a:r>
              <a:rPr lang="tr-TR" dirty="0"/>
              <a:t>2. İnsan unsuru: Bilinçli, üretici, girişimci bir grup elit var olmalıdır. </a:t>
            </a:r>
          </a:p>
          <a:p>
            <a:r>
              <a:rPr lang="tr-TR" dirty="0"/>
              <a:t>3. Toplum: İnsan unsurunun, yani elitlerin ürettiklerini kabul eden ve gönüllü olarak destekleyen bir toplum bulunmalıdır.  </a:t>
            </a:r>
          </a:p>
          <a:p>
            <a:r>
              <a:rPr lang="tr-TR" dirty="0"/>
              <a:t>2. Ekonomik şartlar: Temel biyolojik ihtiyaçlar olan su ve yiyecek kaynaklarının temin edilip kontrol altına alınması düzenli kurumların oluşturulması intaç eder. Bunlar sağlanmadan barbarlıktan medeniyete geçilemez. Bunun </a:t>
            </a:r>
            <a:r>
              <a:rPr lang="tr-TR" dirty="0" err="1"/>
              <a:t>yanısıra</a:t>
            </a:r>
            <a:r>
              <a:rPr lang="tr-TR" dirty="0"/>
              <a:t>, üretim, tüketim ve ticaret de medeniyetlerin gelişmesinde önemli faktördür.</a:t>
            </a:r>
          </a:p>
          <a:p>
            <a:endParaRPr lang="tr-TR" dirty="0"/>
          </a:p>
        </p:txBody>
      </p:sp>
    </p:spTree>
    <p:extLst>
      <p:ext uri="{BB962C8B-B14F-4D97-AF65-F5344CB8AC3E}">
        <p14:creationId xmlns:p14="http://schemas.microsoft.com/office/powerpoint/2010/main" val="2087929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06AC5E-075C-4B50-9EED-F78923CAF87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35A1DA3-9F9A-4352-B5CC-E67C1CE72D27}"/>
              </a:ext>
            </a:extLst>
          </p:cNvPr>
          <p:cNvSpPr>
            <a:spLocks noGrp="1"/>
          </p:cNvSpPr>
          <p:nvPr>
            <p:ph idx="1"/>
          </p:nvPr>
        </p:nvSpPr>
        <p:spPr/>
        <p:txBody>
          <a:bodyPr>
            <a:normAutofit fontScale="77500" lnSpcReduction="20000"/>
          </a:bodyPr>
          <a:lstStyle/>
          <a:p>
            <a:r>
              <a:rPr lang="tr-TR" dirty="0"/>
              <a:t>3. Yer değiştirme/göç/hicret: Tanıdığımız hemen tüm medeniyetler, göçlerden sonra kurulmuştur. Tarih boyunca hicret, yeni medeniyeti, ilerlemeyi meydana getiren en büyük faktörlerden biri olmuştur. İslam medeniyeti açısından da bu böyledir. Yeni sistem, hicretten sonra uygulama, yayılma ve gelişme alanı bulmuştur. Mekke'nin fethi, putların temizlenmesi açısından, </a:t>
            </a:r>
            <a:r>
              <a:rPr lang="tr-TR" dirty="0" err="1"/>
              <a:t>bi'set</a:t>
            </a:r>
            <a:r>
              <a:rPr lang="tr-TR" dirty="0"/>
              <a:t>, İslam'ın doğuşu açısından önemli olduğu halde, hicret, takvim başlangıcı kabul edilmiştir. Anadolu'daki Türk-İslam medeniyeti ve Amerika medeniyeti de göç faktörünün başka örnekleridir. </a:t>
            </a:r>
          </a:p>
          <a:p>
            <a:r>
              <a:rPr lang="tr-TR" dirty="0"/>
              <a:t>4. Şehirleşme: Medeniyet şehir hayatında ortaya çıkmaktadır. Ancak medeni olma, şehirli olma, yalnızca şehirde yaşama şeklinde olmasa da, medeni olmak, şehir yerleşimi aşamasına ulaşmış olmayı gerektirmektedir. Kan bağını aşan bir birlik ve dayanışma ancak şehir toplumunda oluşur. Şehir hayatında kamu bilinci kuvvetlidir. Bireylerin kendi medeniyetlerini oluşturan rasyonel inancın ve o inanç çerçevesinde kendi hayat biçimlerini oluşturan kültürün evrensel üstünlüğünden emin olma, tarihte bütün şehir medeniyetlerinde görülen ortak bir niteliktir. Bu güven olmaksızın bireylerin bütün ruh enerjilerini seferber ederek yüksek kültür eserleri yaratması düşünülemez.</a:t>
            </a:r>
          </a:p>
          <a:p>
            <a:endParaRPr lang="tr-TR" dirty="0"/>
          </a:p>
        </p:txBody>
      </p:sp>
    </p:spTree>
    <p:extLst>
      <p:ext uri="{BB962C8B-B14F-4D97-AF65-F5344CB8AC3E}">
        <p14:creationId xmlns:p14="http://schemas.microsoft.com/office/powerpoint/2010/main" val="3297177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E8EECE-38BE-4045-888F-01BE2534379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DE0154F-A2C1-44F3-B2B8-E001E074D70B}"/>
              </a:ext>
            </a:extLst>
          </p:cNvPr>
          <p:cNvSpPr>
            <a:spLocks noGrp="1"/>
          </p:cNvSpPr>
          <p:nvPr>
            <p:ph idx="1"/>
          </p:nvPr>
        </p:nvSpPr>
        <p:spPr/>
        <p:txBody>
          <a:bodyPr/>
          <a:lstStyle/>
          <a:p>
            <a:r>
              <a:rPr lang="tr-TR" dirty="0"/>
              <a:t>5. Bu gerekli şartlara ek olarak diğer faktörler:</a:t>
            </a:r>
          </a:p>
          <a:p>
            <a:r>
              <a:rPr lang="tr-TR" dirty="0"/>
              <a:t>Yüceltilen, yaşamın parçası haline getirilen</a:t>
            </a:r>
            <a:r>
              <a:rPr lang="tr-TR" i="1" dirty="0"/>
              <a:t> değerler sistemi; siyasal sistem, dil, hukuk sistemi, eğitim, ihtiyaçlar, </a:t>
            </a:r>
            <a:r>
              <a:rPr lang="tr-TR" i="1" dirty="0" err="1"/>
              <a:t>medeniyeyin</a:t>
            </a:r>
            <a:r>
              <a:rPr lang="tr-TR" i="1" dirty="0"/>
              <a:t> ürünlerinin, mirasının bir sonraki nesle aktarılması, savunma ve saldırı, medeniyetlerin karşılıklı etkileşimleri vs. </a:t>
            </a:r>
            <a:r>
              <a:rPr lang="tr-TR" dirty="0"/>
              <a:t>son derece önemli ve etkili faktörlerdir.</a:t>
            </a:r>
            <a:endParaRPr lang="tr-TR" i="1" dirty="0"/>
          </a:p>
          <a:p>
            <a:endParaRPr lang="tr-TR" dirty="0"/>
          </a:p>
        </p:txBody>
      </p:sp>
    </p:spTree>
    <p:extLst>
      <p:ext uri="{BB962C8B-B14F-4D97-AF65-F5344CB8AC3E}">
        <p14:creationId xmlns:p14="http://schemas.microsoft.com/office/powerpoint/2010/main" val="2008598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87674A-FB32-4D7C-96DF-7245DDCC4A5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7447EF4-4205-4BC3-B26E-2C768F171890}"/>
              </a:ext>
            </a:extLst>
          </p:cNvPr>
          <p:cNvSpPr>
            <a:spLocks noGrp="1"/>
          </p:cNvSpPr>
          <p:nvPr>
            <p:ph idx="1"/>
          </p:nvPr>
        </p:nvSpPr>
        <p:spPr/>
        <p:txBody>
          <a:bodyPr/>
          <a:lstStyle/>
          <a:p>
            <a:r>
              <a:rPr lang="tr-TR" b="1" dirty="0"/>
              <a:t>Medeniyetlerin Yıkılışında Etkili Olan Faktörler</a:t>
            </a:r>
          </a:p>
          <a:p>
            <a:r>
              <a:rPr lang="tr-TR" dirty="0"/>
              <a:t>Medeniyetler canlı ve dinamiktirler; yükselirler, düşerler; bölünürler, birleşirler ve yıkılabilirler. Bir medeniyetin gerilemesinde ve yıkılmasında etkili olan bazı faktörler şunlardır: </a:t>
            </a:r>
          </a:p>
          <a:p>
            <a:r>
              <a:rPr lang="tr-TR" dirty="0"/>
              <a:t>1. Jeolojik/doğal afetler (sel, deprem, yangın gibi),</a:t>
            </a:r>
          </a:p>
          <a:p>
            <a:r>
              <a:rPr lang="tr-TR" dirty="0"/>
              <a:t>2. Ekolojik dengenin bozulması; ciddi iklim değişiklikleri, </a:t>
            </a:r>
          </a:p>
          <a:p>
            <a:r>
              <a:rPr lang="tr-TR" dirty="0"/>
              <a:t>3. Bulaşıcı ve salgın hastalıklar, </a:t>
            </a:r>
          </a:p>
          <a:p>
            <a:r>
              <a:rPr lang="tr-TR" dirty="0"/>
              <a:t>4. Enerji ve hammadde kaynaklarının tükenmesi, </a:t>
            </a:r>
          </a:p>
          <a:p>
            <a:endParaRPr lang="tr-TR" dirty="0"/>
          </a:p>
        </p:txBody>
      </p:sp>
    </p:spTree>
    <p:extLst>
      <p:ext uri="{BB962C8B-B14F-4D97-AF65-F5344CB8AC3E}">
        <p14:creationId xmlns:p14="http://schemas.microsoft.com/office/powerpoint/2010/main" val="2525781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9CF9C4-EEC3-45BF-9C13-8436BF6874B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4205E0F-D3F2-446C-ADAF-232F9B0B2C2F}"/>
              </a:ext>
            </a:extLst>
          </p:cNvPr>
          <p:cNvSpPr>
            <a:spLocks noGrp="1"/>
          </p:cNvSpPr>
          <p:nvPr>
            <p:ph idx="1"/>
          </p:nvPr>
        </p:nvSpPr>
        <p:spPr/>
        <p:txBody>
          <a:bodyPr>
            <a:normAutofit lnSpcReduction="10000"/>
          </a:bodyPr>
          <a:lstStyle/>
          <a:p>
            <a:r>
              <a:rPr lang="tr-TR" dirty="0"/>
              <a:t>5. Ticaret yollarının değişmesi sonucu bir ülkenin veya bölgenin ekonomik değerini/gücünü yitirmesi, </a:t>
            </a:r>
          </a:p>
          <a:p>
            <a:r>
              <a:rPr lang="tr-TR" dirty="0"/>
              <a:t>6. Fikrî ve ahlâkî hayatın bozulması, </a:t>
            </a:r>
          </a:p>
          <a:p>
            <a:r>
              <a:rPr lang="tr-TR" dirty="0"/>
              <a:t>7. Toplum bünyesinin zayıflaması (güven duygusunun sarsılması, karamsarlık, yılgınlık, korkaklık, bezginlik, eziklik </a:t>
            </a:r>
            <a:r>
              <a:rPr lang="tr-TR" dirty="0" err="1"/>
              <a:t>vs</a:t>
            </a:r>
            <a:r>
              <a:rPr lang="tr-TR" dirty="0"/>
              <a:t>), </a:t>
            </a:r>
          </a:p>
          <a:p>
            <a:r>
              <a:rPr lang="tr-TR" dirty="0"/>
              <a:t>8. Gelir dağılımının bozulması; zenginliğin adil olmayan bir şekilde belli ellerde toplanması, </a:t>
            </a:r>
          </a:p>
          <a:p>
            <a:r>
              <a:rPr lang="tr-TR" dirty="0"/>
              <a:t>9. Yabancı istilası, </a:t>
            </a:r>
          </a:p>
          <a:p>
            <a:r>
              <a:rPr lang="tr-TR" dirty="0"/>
              <a:t>10. Yeni neslin kendi uygarlığına sahip çıkmaması, zenginleştirmemesi, ilerletememesi, hatta koruyamaması.</a:t>
            </a:r>
          </a:p>
          <a:p>
            <a:endParaRPr lang="tr-TR" dirty="0"/>
          </a:p>
        </p:txBody>
      </p:sp>
    </p:spTree>
    <p:extLst>
      <p:ext uri="{BB962C8B-B14F-4D97-AF65-F5344CB8AC3E}">
        <p14:creationId xmlns:p14="http://schemas.microsoft.com/office/powerpoint/2010/main" val="42504697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1551</Words>
  <Application>Microsoft Office PowerPoint</Application>
  <PresentationFormat>Geniş ekran</PresentationFormat>
  <Paragraphs>34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İslam Medeniyeti Tarihi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Medeniyeti Tarihi </dc:title>
  <dc:creator>canan verep</dc:creator>
  <cp:lastModifiedBy>canan verep</cp:lastModifiedBy>
  <cp:revision>1</cp:revision>
  <dcterms:created xsi:type="dcterms:W3CDTF">2020-04-17T16:49:25Z</dcterms:created>
  <dcterms:modified xsi:type="dcterms:W3CDTF">2020-04-17T16:56:16Z</dcterms:modified>
</cp:coreProperties>
</file>