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AC0CC2C-A20E-47F3-9FC5-A51DD85226E1}" type="datetimeFigureOut">
              <a:rPr lang="tr-TR" smtClean="0"/>
              <a:pPr/>
              <a:t>03.12.2017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A4B7F17-1467-4F16-BEBD-6DF96EB2DA0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First</a:t>
            </a:r>
            <a:r>
              <a:rPr lang="tr-TR" b="1" dirty="0" smtClean="0"/>
              <a:t> </a:t>
            </a:r>
            <a:r>
              <a:rPr lang="tr-TR" b="1" dirty="0" err="1" smtClean="0"/>
              <a:t>Activities</a:t>
            </a:r>
            <a:r>
              <a:rPr lang="tr-TR" b="1" dirty="0" smtClean="0"/>
              <a:t> in </a:t>
            </a:r>
            <a:r>
              <a:rPr lang="tr-TR" b="1" dirty="0" err="1" smtClean="0"/>
              <a:t>Madina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Building</a:t>
            </a:r>
            <a:r>
              <a:rPr lang="tr-TR" b="1" dirty="0" smtClean="0"/>
              <a:t> </a:t>
            </a:r>
            <a:r>
              <a:rPr lang="tr-TR" b="1" dirty="0" err="1" smtClean="0"/>
              <a:t>mosque</a:t>
            </a:r>
            <a:r>
              <a:rPr lang="tr-TR" b="1" dirty="0" smtClean="0"/>
              <a:t>.</a:t>
            </a:r>
          </a:p>
          <a:p>
            <a:r>
              <a:rPr lang="tr-TR" dirty="0" err="1" smtClean="0"/>
              <a:t>Prayers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performed</a:t>
            </a:r>
            <a:r>
              <a:rPr lang="tr-TR" dirty="0" smtClean="0"/>
              <a:t> </a:t>
            </a:r>
            <a:r>
              <a:rPr lang="tr-TR" dirty="0" err="1" smtClean="0"/>
              <a:t>facing</a:t>
            </a:r>
            <a:r>
              <a:rPr lang="tr-TR" dirty="0" smtClean="0"/>
              <a:t> </a:t>
            </a:r>
            <a:r>
              <a:rPr lang="tr-TR" dirty="0" err="1" smtClean="0"/>
              <a:t>Jerusalem</a:t>
            </a:r>
            <a:r>
              <a:rPr lang="tr-TR" dirty="0" smtClean="0"/>
              <a:t> </a:t>
            </a:r>
            <a:r>
              <a:rPr lang="tr-TR" dirty="0" err="1" smtClean="0"/>
              <a:t>util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direction</a:t>
            </a:r>
            <a:r>
              <a:rPr lang="tr-TR" dirty="0" smtClean="0"/>
              <a:t> of </a:t>
            </a:r>
            <a:r>
              <a:rPr lang="tr-TR" dirty="0" err="1" smtClean="0"/>
              <a:t>prayer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changed</a:t>
            </a:r>
            <a:r>
              <a:rPr lang="tr-TR" dirty="0" smtClean="0"/>
              <a:t> </a:t>
            </a:r>
            <a:r>
              <a:rPr lang="tr-TR" dirty="0" err="1" smtClean="0"/>
              <a:t>towards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Ka’ba</a:t>
            </a:r>
            <a:r>
              <a:rPr lang="tr-TR" dirty="0" smtClean="0"/>
              <a:t>, in </a:t>
            </a:r>
            <a:r>
              <a:rPr lang="tr-TR" dirty="0" err="1" smtClean="0"/>
              <a:t>accordance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verses</a:t>
            </a:r>
            <a:r>
              <a:rPr lang="tr-TR" dirty="0" smtClean="0"/>
              <a:t> </a:t>
            </a:r>
            <a:r>
              <a:rPr lang="tr-TR" dirty="0" err="1" smtClean="0"/>
              <a:t>revealed</a:t>
            </a:r>
            <a:r>
              <a:rPr lang="tr-TR" dirty="0" smtClean="0"/>
              <a:t> </a:t>
            </a:r>
            <a:r>
              <a:rPr lang="tr-TR" dirty="0" err="1" smtClean="0"/>
              <a:t>sixteen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seventeen</a:t>
            </a:r>
            <a:r>
              <a:rPr lang="tr-TR" dirty="0" smtClean="0"/>
              <a:t>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Emigration</a:t>
            </a:r>
            <a:r>
              <a:rPr lang="tr-TR" dirty="0" smtClean="0"/>
              <a:t>. (al-</a:t>
            </a:r>
            <a:r>
              <a:rPr lang="tr-TR" dirty="0" err="1" smtClean="0"/>
              <a:t>Baqarah</a:t>
            </a:r>
            <a:r>
              <a:rPr lang="tr-TR" dirty="0" smtClean="0"/>
              <a:t>/2:149-150)</a:t>
            </a:r>
            <a:endParaRPr lang="tr-TR" dirty="0" smtClean="0"/>
          </a:p>
          <a:p>
            <a:r>
              <a:rPr lang="tr-TR" b="1" dirty="0" err="1" smtClean="0"/>
              <a:t>Brotherhood</a:t>
            </a:r>
            <a:r>
              <a:rPr lang="tr-TR" b="1" dirty="0" smtClean="0"/>
              <a:t>:</a:t>
            </a:r>
            <a:endParaRPr lang="tr-TR" b="1" dirty="0" smtClean="0"/>
          </a:p>
          <a:p>
            <a:r>
              <a:rPr lang="en-US" dirty="0" smtClean="0"/>
              <a:t>Immediately after the Emigration, the Prophet declared the Emigrants as a brother or sister of a Muslim from the </a:t>
            </a:r>
            <a:r>
              <a:rPr lang="en-US" dirty="0" err="1" smtClean="0"/>
              <a:t>Aws</a:t>
            </a:r>
            <a:r>
              <a:rPr lang="en-US" dirty="0" smtClean="0"/>
              <a:t> or </a:t>
            </a:r>
            <a:r>
              <a:rPr lang="en-US" dirty="0" err="1" smtClean="0"/>
              <a:t>Khazraj</a:t>
            </a:r>
            <a:r>
              <a:rPr lang="en-US" dirty="0" smtClean="0"/>
              <a:t> tribes. This arrangement of ‘Brotherhood’ provided significant opportunity for the unification of the Muslim society</a:t>
            </a:r>
            <a:r>
              <a:rPr lang="tr-TR" dirty="0" smtClean="0"/>
              <a:t>.</a:t>
            </a:r>
          </a:p>
          <a:p>
            <a:endParaRPr lang="tr-TR" dirty="0" err="1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Call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Prayer</a:t>
            </a:r>
            <a:r>
              <a:rPr lang="tr-TR" b="1" dirty="0" smtClean="0"/>
              <a:t> (</a:t>
            </a:r>
            <a:r>
              <a:rPr lang="tr-TR" b="1" dirty="0" err="1" smtClean="0"/>
              <a:t>Adhan</a:t>
            </a:r>
            <a:r>
              <a:rPr lang="tr-TR" b="1" dirty="0" smtClean="0"/>
              <a:t>):</a:t>
            </a:r>
          </a:p>
          <a:p>
            <a:r>
              <a:rPr lang="en-US" dirty="0" smtClean="0"/>
              <a:t>the first year of Emigration (622) was the recitation of the Call to Prayer in order to notify Muslims of the specific times for prayer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Charter of </a:t>
            </a:r>
            <a:r>
              <a:rPr lang="tr-TR" b="1" dirty="0" err="1" smtClean="0"/>
              <a:t>Medina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constitution</a:t>
            </a:r>
            <a:r>
              <a:rPr lang="tr-TR" b="1" dirty="0" smtClean="0"/>
              <a:t> of </a:t>
            </a:r>
            <a:r>
              <a:rPr lang="tr-TR" b="1" dirty="0" err="1" smtClean="0"/>
              <a:t>Medina</a:t>
            </a:r>
            <a:r>
              <a:rPr lang="tr-TR" b="1" dirty="0" smtClean="0"/>
              <a:t> :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was drafted by 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en-US" dirty="0" smtClean="0"/>
              <a:t> shortly after his arrival at</a:t>
            </a:r>
            <a:r>
              <a:rPr lang="tr-TR" dirty="0" smtClean="0"/>
              <a:t> </a:t>
            </a:r>
            <a:r>
              <a:rPr lang="tr-TR" dirty="0" err="1" smtClean="0"/>
              <a:t>Medina</a:t>
            </a:r>
            <a:r>
              <a:rPr lang="en-US" dirty="0" smtClean="0"/>
              <a:t> (then known as </a:t>
            </a:r>
            <a:r>
              <a:rPr lang="en-US" i="1" dirty="0" err="1" smtClean="0"/>
              <a:t>Yathrib</a:t>
            </a:r>
            <a:r>
              <a:rPr lang="en-US" dirty="0" smtClean="0"/>
              <a:t>) in 622 CE, following the </a:t>
            </a:r>
            <a:r>
              <a:rPr lang="tr-TR" dirty="0" err="1" smtClean="0"/>
              <a:t>Hijra</a:t>
            </a:r>
            <a:r>
              <a:rPr lang="en-US" dirty="0" smtClean="0"/>
              <a:t> from</a:t>
            </a:r>
            <a:r>
              <a:rPr lang="tr-TR" dirty="0" smtClean="0"/>
              <a:t> </a:t>
            </a:r>
            <a:r>
              <a:rPr lang="tr-TR" dirty="0" err="1" smtClean="0"/>
              <a:t>Mecca</a:t>
            </a:r>
            <a:r>
              <a:rPr lang="tr-TR" dirty="0" smtClean="0"/>
              <a:t>.</a:t>
            </a:r>
          </a:p>
          <a:p>
            <a:r>
              <a:rPr lang="en-US" b="1" dirty="0" smtClean="0"/>
              <a:t>Rights of non-Muslims</a:t>
            </a:r>
          </a:p>
          <a:p>
            <a:r>
              <a:rPr lang="en-US" dirty="0" smtClean="0"/>
              <a:t>The non-Muslims had the following rights on the condition they "follow" the Muslims:</a:t>
            </a:r>
          </a:p>
          <a:p>
            <a:r>
              <a:rPr lang="en-US" dirty="0" smtClean="0"/>
              <a:t>The security of God is equal for all groups,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Non-Muslim members will have the same political and cultural rights as Muslims. They will have autonomy and freedom of religion.</a:t>
            </a:r>
          </a:p>
          <a:p>
            <a:r>
              <a:rPr lang="en-US" dirty="0" smtClean="0"/>
              <a:t>Non-Muslims will take up arms against the enemy of the nation and share the cost of war. There is to be no treachery between the two.</a:t>
            </a:r>
          </a:p>
          <a:p>
            <a:r>
              <a:rPr lang="en-US" dirty="0" smtClean="0"/>
              <a:t>Non-Muslims will not be obliged to take part in religious wars of the Muslims.</a:t>
            </a:r>
          </a:p>
          <a:p>
            <a:r>
              <a:rPr lang="en-US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Non-Muslim members will have the same political and cultural rights as Muslims. They will have autonomy and freedom of religion</a:t>
            </a:r>
          </a:p>
          <a:p>
            <a:r>
              <a:rPr lang="en-US" dirty="0" smtClean="0"/>
              <a:t>Non-Muslims will take up arms against the enemy of the nation and share the cost of war. There is to be no treachery between the two.</a:t>
            </a:r>
          </a:p>
          <a:p>
            <a:r>
              <a:rPr lang="en-US" dirty="0" smtClean="0"/>
              <a:t>Non-Muslims will not be obliged to take part in religious wars of the Muslims.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Medinah</a:t>
            </a:r>
            <a:r>
              <a:rPr lang="tr-TR" b="1" dirty="0" smtClean="0"/>
              <a:t> charter:</a:t>
            </a:r>
          </a:p>
          <a:p>
            <a:r>
              <a:rPr lang="tr-TR" b="1" dirty="0" err="1" smtClean="0"/>
              <a:t>Wellhausen</a:t>
            </a:r>
            <a:r>
              <a:rPr lang="tr-TR" b="1" dirty="0" smtClean="0"/>
              <a:t>:</a:t>
            </a:r>
          </a:p>
          <a:p>
            <a:r>
              <a:rPr lang="tr-TR" dirty="0" smtClean="0"/>
              <a:t>1. a </a:t>
            </a:r>
            <a:r>
              <a:rPr lang="tr-TR" dirty="0" err="1" smtClean="0"/>
              <a:t>forgery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reflect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outlook</a:t>
            </a:r>
            <a:r>
              <a:rPr lang="tr-TR" dirty="0" smtClean="0"/>
              <a:t> of a </a:t>
            </a:r>
            <a:r>
              <a:rPr lang="tr-TR" dirty="0" err="1" smtClean="0"/>
              <a:t>later</a:t>
            </a:r>
            <a:r>
              <a:rPr lang="tr-TR" dirty="0" smtClean="0"/>
              <a:t> </a:t>
            </a:r>
            <a:r>
              <a:rPr lang="tr-TR" dirty="0" err="1" smtClean="0"/>
              <a:t>period</a:t>
            </a:r>
            <a:r>
              <a:rPr lang="tr-TR" dirty="0" smtClean="0"/>
              <a:t>-e.g. ,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community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not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 smtClean="0"/>
              <a:t>nonemuslims</a:t>
            </a:r>
            <a:r>
              <a:rPr lang="tr-TR" dirty="0" smtClean="0"/>
              <a:t>;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tribe</a:t>
            </a:r>
            <a:r>
              <a:rPr lang="tr-TR" dirty="0" smtClean="0"/>
              <a:t> of </a:t>
            </a:r>
            <a:r>
              <a:rPr lang="tr-TR" dirty="0" err="1" smtClean="0"/>
              <a:t>Quraysh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not be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severely</a:t>
            </a:r>
            <a:r>
              <a:rPr lang="tr-TR" dirty="0" smtClean="0"/>
              <a:t>  </a:t>
            </a:r>
            <a:r>
              <a:rPr lang="tr-TR" dirty="0" err="1" smtClean="0"/>
              <a:t>assailed</a:t>
            </a:r>
            <a:r>
              <a:rPr lang="tr-TR" dirty="0" smtClean="0"/>
              <a:t> as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enemy</a:t>
            </a:r>
            <a:r>
              <a:rPr lang="tr-TR" dirty="0" smtClean="0"/>
              <a:t> of </a:t>
            </a:r>
            <a:r>
              <a:rPr lang="tr-TR" dirty="0" err="1" smtClean="0"/>
              <a:t>God</a:t>
            </a:r>
            <a:r>
              <a:rPr lang="tr-TR" dirty="0" smtClean="0"/>
              <a:t>;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would</a:t>
            </a:r>
            <a:r>
              <a:rPr lang="tr-TR" dirty="0" smtClean="0"/>
              <a:t> be </a:t>
            </a:r>
            <a:r>
              <a:rPr lang="tr-TR" dirty="0" err="1" smtClean="0"/>
              <a:t>made</a:t>
            </a:r>
            <a:r>
              <a:rPr lang="tr-TR" dirty="0" smtClean="0"/>
              <a:t>  of </a:t>
            </a:r>
            <a:r>
              <a:rPr lang="tr-TR" dirty="0" err="1" smtClean="0"/>
              <a:t>Muhammad’s</a:t>
            </a:r>
            <a:r>
              <a:rPr lang="tr-TR" dirty="0" smtClean="0"/>
              <a:t> </a:t>
            </a:r>
            <a:r>
              <a:rPr lang="tr-TR" dirty="0" err="1" smtClean="0"/>
              <a:t>stature</a:t>
            </a:r>
            <a:r>
              <a:rPr lang="tr-TR" dirty="0" smtClean="0"/>
              <a:t> as </a:t>
            </a:r>
            <a:r>
              <a:rPr lang="tr-TR" dirty="0" err="1" smtClean="0"/>
              <a:t>God’s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; </a:t>
            </a:r>
            <a:r>
              <a:rPr lang="tr-TR" dirty="0" err="1" smtClean="0"/>
              <a:t>etc</a:t>
            </a:r>
            <a:r>
              <a:rPr lang="tr-TR" dirty="0" smtClean="0"/>
              <a:t>.; 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linguistically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grammar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vocabulary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archaic</a:t>
            </a:r>
            <a:r>
              <a:rPr lang="tr-TR" dirty="0" smtClean="0"/>
              <a:t>;  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is </a:t>
            </a:r>
            <a:r>
              <a:rPr lang="tr-TR" dirty="0" err="1" smtClean="0"/>
              <a:t>full</a:t>
            </a:r>
            <a:r>
              <a:rPr lang="tr-TR" dirty="0" smtClean="0"/>
              <a:t> of </a:t>
            </a:r>
            <a:r>
              <a:rPr lang="tr-TR" dirty="0" err="1" smtClean="0"/>
              <a:t>unexplained</a:t>
            </a:r>
            <a:r>
              <a:rPr lang="tr-TR" dirty="0" smtClean="0"/>
              <a:t> </a:t>
            </a:r>
            <a:r>
              <a:rPr lang="tr-TR" dirty="0" err="1" smtClean="0"/>
              <a:t>allusions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intelligible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contemporaries</a:t>
            </a:r>
            <a:r>
              <a:rPr lang="tr-TR" dirty="0" smtClean="0"/>
              <a:t> ; </a:t>
            </a:r>
          </a:p>
          <a:p>
            <a:r>
              <a:rPr lang="tr-TR" dirty="0" smtClean="0"/>
              <a:t>4.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seems</a:t>
            </a:r>
            <a:r>
              <a:rPr lang="tr-TR" dirty="0" smtClean="0"/>
              <a:t> 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reflect</a:t>
            </a:r>
            <a:r>
              <a:rPr lang="tr-TR" dirty="0" smtClean="0"/>
              <a:t> </a:t>
            </a:r>
            <a:r>
              <a:rPr lang="tr-TR" dirty="0" err="1" smtClean="0"/>
              <a:t>ancient</a:t>
            </a:r>
            <a:r>
              <a:rPr lang="tr-TR" dirty="0" smtClean="0"/>
              <a:t> </a:t>
            </a:r>
            <a:r>
              <a:rPr lang="tr-TR" dirty="0" err="1" smtClean="0"/>
              <a:t>tribal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r>
              <a:rPr lang="tr-TR" dirty="0" smtClean="0"/>
              <a:t> far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practice</a:t>
            </a:r>
            <a:r>
              <a:rPr lang="tr-TR" dirty="0" smtClean="0"/>
              <a:t>.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</TotalTime>
  <Words>418</Words>
  <Application>Microsoft Office PowerPoint</Application>
  <PresentationFormat>Ekran Gösterisi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Görünüş</vt:lpstr>
      <vt:lpstr>First Activities in Madina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Activities in Madina</dc:title>
  <dc:creator>pc</dc:creator>
  <cp:lastModifiedBy>pc</cp:lastModifiedBy>
  <cp:revision>6</cp:revision>
  <dcterms:created xsi:type="dcterms:W3CDTF">2016-03-28T17:42:51Z</dcterms:created>
  <dcterms:modified xsi:type="dcterms:W3CDTF">2017-12-03T14:29:17Z</dcterms:modified>
</cp:coreProperties>
</file>