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3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6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0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8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4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2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3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7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3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36249-A29D-C441-9BAF-02A008F71E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5F37D-8B28-3349-A4FA-168417CB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6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2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5175"/>
          </a:xfrm>
        </p:spPr>
        <p:txBody>
          <a:bodyPr/>
          <a:lstStyle/>
          <a:p>
            <a:r>
              <a:rPr lang="en-US" sz="2000" b="1" dirty="0" err="1">
                <a:effectLst/>
                <a:latin typeface="Tahoma" charset="0"/>
              </a:rPr>
              <a:t>Konaklama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i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letmelerinde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ya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anan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bir</a:t>
            </a:r>
            <a:r>
              <a:rPr lang="en-US" sz="2000" b="1" dirty="0">
                <a:effectLst/>
                <a:latin typeface="Tahoma" charset="0"/>
              </a:rPr>
              <a:t> di</a:t>
            </a:r>
            <a:r>
              <a:rPr lang="tr-TR" sz="2000" b="1" dirty="0">
                <a:effectLst/>
                <a:latin typeface="Tahoma" charset="0"/>
              </a:rPr>
              <a:t>ğ</a:t>
            </a:r>
            <a:r>
              <a:rPr lang="en-US" sz="2000" b="1" dirty="0" err="1">
                <a:effectLst/>
                <a:latin typeface="Tahoma" charset="0"/>
              </a:rPr>
              <a:t>er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olay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i="1" dirty="0">
                <a:effectLst/>
                <a:latin typeface="Tahoma" charset="0"/>
              </a:rPr>
              <a:t>no-</a:t>
            </a:r>
            <a:r>
              <a:rPr lang="en-US" sz="2000" b="1" i="1" dirty="0" err="1">
                <a:effectLst/>
                <a:latin typeface="Tahoma" charset="0"/>
              </a:rPr>
              <a:t>showdur</a:t>
            </a:r>
            <a:r>
              <a:rPr lang="en-US" sz="2000" b="1" i="1" dirty="0">
                <a:effectLst/>
                <a:latin typeface="Tahoma" charset="0"/>
              </a:rPr>
              <a:t>. </a:t>
            </a:r>
            <a:r>
              <a:rPr lang="en-US" sz="2000" b="1" dirty="0" err="1">
                <a:effectLst/>
                <a:latin typeface="Tahoma" charset="0"/>
              </a:rPr>
              <a:t>Bir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ko</a:t>
            </a:r>
            <a:r>
              <a:rPr lang="tr-TR" sz="2000" b="1" dirty="0" err="1">
                <a:effectLst/>
                <a:latin typeface="Tahoma" charset="0"/>
              </a:rPr>
              <a:t>nak</a:t>
            </a:r>
            <a:r>
              <a:rPr lang="en-US" sz="2000" b="1" dirty="0">
                <a:effectLst/>
                <a:latin typeface="Tahoma" charset="0"/>
              </a:rPr>
              <a:t>lama </a:t>
            </a:r>
            <a:r>
              <a:rPr lang="en-US" sz="2000" b="1" dirty="0" err="1">
                <a:effectLst/>
                <a:latin typeface="Tahoma" charset="0"/>
              </a:rPr>
              <a:t>i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letmesinde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rezervasyon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yapt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>
                <a:effectLst/>
                <a:latin typeface="Tahoma" charset="0"/>
              </a:rPr>
              <a:t>r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>
                <a:effectLst/>
                <a:latin typeface="Tahoma" charset="0"/>
              </a:rPr>
              <a:t>p da </a:t>
            </a:r>
            <a:r>
              <a:rPr lang="en-US" sz="2000" b="1" dirty="0" err="1">
                <a:effectLst/>
                <a:latin typeface="Tahoma" charset="0"/>
              </a:rPr>
              <a:t>rezervasyondan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vazgeçilmesine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tr-TR" sz="2000" b="1" dirty="0" err="1">
                <a:effectLst/>
                <a:latin typeface="Tahoma" charset="0"/>
              </a:rPr>
              <a:t>rağ</a:t>
            </a:r>
            <a:r>
              <a:rPr lang="en-US" sz="2000" b="1" dirty="0">
                <a:effectLst/>
                <a:latin typeface="Tahoma" charset="0"/>
              </a:rPr>
              <a:t>men, </a:t>
            </a:r>
            <a:r>
              <a:rPr lang="en-US" sz="2000" b="1" dirty="0" err="1">
                <a:effectLst/>
                <a:latin typeface="Tahoma" charset="0"/>
              </a:rPr>
              <a:t>yapt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 err="1">
                <a:effectLst/>
                <a:latin typeface="Tahoma" charset="0"/>
              </a:rPr>
              <a:t>rd</a:t>
            </a:r>
            <a:r>
              <a:rPr lang="tr-TR" sz="2000" b="1" dirty="0" err="1">
                <a:effectLst/>
                <a:latin typeface="Tahoma" charset="0"/>
              </a:rPr>
              <a:t>ığı</a:t>
            </a:r>
            <a:r>
              <a:rPr lang="tr-TR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rezervasyonunu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iptal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ettirmeyen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mü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terilerin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durumu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i="1" dirty="0">
                <a:effectLst/>
                <a:latin typeface="Tahoma" charset="0"/>
              </a:rPr>
              <a:t>no-s</a:t>
            </a:r>
            <a:r>
              <a:rPr lang="tr-TR" sz="2000" b="1" i="1" dirty="0">
                <a:effectLst/>
                <a:latin typeface="Tahoma" charset="0"/>
              </a:rPr>
              <a:t>how</a:t>
            </a:r>
            <a:r>
              <a:rPr lang="en-US" sz="2000" b="1" i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olarak</a:t>
            </a:r>
            <a:r>
              <a:rPr lang="en-US" sz="2000" b="1" dirty="0">
                <a:effectLst/>
                <a:latin typeface="Tahoma" charset="0"/>
              </a:rPr>
              <a:t> tan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 err="1">
                <a:effectLst/>
                <a:latin typeface="Tahoma" charset="0"/>
              </a:rPr>
              <a:t>mlan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>
                <a:effectLst/>
                <a:latin typeface="Tahoma" charset="0"/>
              </a:rPr>
              <a:t>r. Yap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 err="1">
                <a:effectLst/>
                <a:latin typeface="Tahoma" charset="0"/>
              </a:rPr>
              <a:t>lan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rezervasyonun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otele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giri</a:t>
            </a:r>
            <a:r>
              <a:rPr lang="tr-TR" sz="2000" b="1" dirty="0">
                <a:effectLst/>
                <a:latin typeface="Tahoma" charset="0"/>
              </a:rPr>
              <a:t>ş </a:t>
            </a:r>
            <a:r>
              <a:rPr lang="en-US" sz="2000" b="1" dirty="0" err="1">
                <a:effectLst/>
                <a:latin typeface="Tahoma" charset="0"/>
              </a:rPr>
              <a:t>tarihinden</a:t>
            </a:r>
            <a:r>
              <a:rPr lang="en-US" sz="2000" b="1" dirty="0">
                <a:effectLst/>
                <a:latin typeface="Tahoma" charset="0"/>
              </a:rPr>
              <a:t> 24 </a:t>
            </a:r>
            <a:r>
              <a:rPr lang="en-US" sz="2000" b="1" dirty="0" err="1">
                <a:effectLst/>
                <a:latin typeface="Tahoma" charset="0"/>
              </a:rPr>
              <a:t>saat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önce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i</a:t>
            </a:r>
            <a:r>
              <a:rPr lang="tr-TR" sz="2000" b="1" dirty="0" err="1">
                <a:effectLst/>
                <a:latin typeface="Tahoma" charset="0"/>
              </a:rPr>
              <a:t>ptal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ettirilmemesi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halinde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mü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teri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verilen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hizmetten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faydalanmamas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 err="1">
                <a:effectLst/>
                <a:latin typeface="Tahoma" charset="0"/>
              </a:rPr>
              <a:t>na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ra</a:t>
            </a:r>
            <a:r>
              <a:rPr lang="tr-TR" sz="2000" b="1" dirty="0" err="1">
                <a:effectLst/>
                <a:latin typeface="Tahoma" charset="0"/>
              </a:rPr>
              <a:t>ğmen</a:t>
            </a:r>
            <a:r>
              <a:rPr lang="tr-TR" sz="2000" b="1" dirty="0">
                <a:effectLst/>
                <a:latin typeface="Tahoma" charset="0"/>
              </a:rPr>
              <a:t> </a:t>
            </a:r>
            <a:r>
              <a:rPr lang="en-US" sz="2000" b="1" dirty="0">
                <a:effectLst/>
                <a:latin typeface="Tahoma" charset="0"/>
              </a:rPr>
              <a:t>al</a:t>
            </a:r>
            <a:r>
              <a:rPr lang="tr-TR" sz="2000" b="1" dirty="0">
                <a:effectLst/>
                <a:latin typeface="Tahoma" charset="0"/>
              </a:rPr>
              <a:t>ı</a:t>
            </a:r>
            <a:r>
              <a:rPr lang="en-US" sz="2000" b="1" dirty="0">
                <a:effectLst/>
                <a:latin typeface="Tahoma" charset="0"/>
              </a:rPr>
              <a:t>nan </a:t>
            </a:r>
            <a:r>
              <a:rPr lang="en-US" sz="2000" b="1" dirty="0" err="1">
                <a:effectLst/>
                <a:latin typeface="Tahoma" charset="0"/>
              </a:rPr>
              <a:t>rezervasyon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ücretinin</a:t>
            </a:r>
            <a:r>
              <a:rPr lang="en-US" sz="2000" b="1" dirty="0">
                <a:effectLst/>
                <a:latin typeface="Tahoma" charset="0"/>
              </a:rPr>
              <a:t> belli </a:t>
            </a:r>
            <a:r>
              <a:rPr lang="en-US" sz="2000" b="1" dirty="0" err="1">
                <a:effectLst/>
                <a:latin typeface="Tahoma" charset="0"/>
              </a:rPr>
              <a:t>bir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oran</a:t>
            </a:r>
            <a:r>
              <a:rPr lang="tr-TR" sz="2000" b="1" dirty="0">
                <a:effectLst/>
                <a:latin typeface="Tahoma" charset="0"/>
              </a:rPr>
              <a:t>ı </a:t>
            </a:r>
            <a:r>
              <a:rPr lang="en-US" sz="2000" b="1" i="1" dirty="0">
                <a:effectLst/>
                <a:latin typeface="Tahoma" charset="0"/>
              </a:rPr>
              <a:t>no-show </a:t>
            </a:r>
            <a:r>
              <a:rPr lang="en-US" sz="2000" b="1" dirty="0" err="1">
                <a:effectLst/>
                <a:latin typeface="Tahoma" charset="0"/>
              </a:rPr>
              <a:t>ücreti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olarak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mü</a:t>
            </a:r>
            <a:r>
              <a:rPr lang="tr-TR" sz="2000" b="1" dirty="0">
                <a:effectLst/>
                <a:latin typeface="Tahoma" charset="0"/>
              </a:rPr>
              <a:t>ş</a:t>
            </a:r>
            <a:r>
              <a:rPr lang="en-US" sz="2000" b="1" dirty="0" err="1">
                <a:effectLst/>
                <a:latin typeface="Tahoma" charset="0"/>
              </a:rPr>
              <a:t>teri</a:t>
            </a:r>
            <a:r>
              <a:rPr lang="tr-TR" sz="2000" b="1" dirty="0">
                <a:effectLst/>
                <a:latin typeface="Tahoma" charset="0"/>
              </a:rPr>
              <a:t>den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tahsil</a:t>
            </a:r>
            <a:r>
              <a:rPr lang="en-US" sz="2000" b="1" dirty="0">
                <a:effectLst/>
                <a:latin typeface="Tahoma" charset="0"/>
              </a:rPr>
              <a:t> </a:t>
            </a:r>
            <a:r>
              <a:rPr lang="en-US" sz="2000" b="1" dirty="0" err="1">
                <a:effectLst/>
                <a:latin typeface="Tahoma" charset="0"/>
              </a:rPr>
              <a:t>edilir</a:t>
            </a:r>
            <a:r>
              <a:rPr lang="en-US" sz="2000" b="1" dirty="0">
                <a:effectLst/>
                <a:latin typeface="Tahoma" charset="0"/>
              </a:rPr>
              <a:t>. </a:t>
            </a:r>
            <a:endParaRPr lang="tr-TR" sz="2000" b="1" dirty="0">
              <a:effectLst/>
              <a:latin typeface="Tahoma" charset="0"/>
            </a:endParaRPr>
          </a:p>
          <a:p>
            <a:endParaRPr lang="tr-TR" sz="2000" b="1" dirty="0">
              <a:effectLst/>
              <a:latin typeface="Tahoma" charset="0"/>
            </a:endParaRPr>
          </a:p>
          <a:p>
            <a:endParaRPr lang="tr-TR" sz="2000" b="1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29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effectLst/>
                <a:latin typeface="Tahoma" charset="0"/>
              </a:rPr>
              <a:t>Bu durum,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terinin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hizmeti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almad</a:t>
            </a:r>
            <a:r>
              <a:rPr lang="tr-TR" b="1" dirty="0" err="1" smtClean="0">
                <a:effectLst/>
                <a:latin typeface="Tahoma" charset="0"/>
              </a:rPr>
              <a:t>ığı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halde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paras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ödem</a:t>
            </a:r>
            <a:r>
              <a:rPr lang="tr-TR" b="1" dirty="0" err="1" smtClean="0">
                <a:effectLst/>
                <a:latin typeface="Tahoma" charset="0"/>
              </a:rPr>
              <a:t>eyi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ifade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etti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err="1" smtClean="0">
                <a:effectLst/>
                <a:latin typeface="Tahoma" charset="0"/>
              </a:rPr>
              <a:t>inden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aç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ndan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haks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z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ödeme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söz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konusudur</a:t>
            </a:r>
            <a:r>
              <a:rPr lang="en-US" b="1" dirty="0" smtClean="0">
                <a:effectLst/>
                <a:latin typeface="Tahoma" charset="0"/>
              </a:rPr>
              <a:t>. Bu</a:t>
            </a:r>
            <a:r>
              <a:rPr lang="tr-TR" b="1" dirty="0" err="1" smtClean="0">
                <a:effectLst/>
                <a:latin typeface="Tahoma" charset="0"/>
              </a:rPr>
              <a:t>nun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geri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ödenmemesi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durumunda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teriye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kar</a:t>
            </a:r>
            <a:r>
              <a:rPr lang="tr-TR" b="1" dirty="0" err="1" smtClean="0">
                <a:effectLst/>
                <a:latin typeface="Tahoma" charset="0"/>
              </a:rPr>
              <a:t>şı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güvenirlilik</a:t>
            </a:r>
            <a:r>
              <a:rPr lang="tr-TR" b="1" dirty="0" smtClean="0">
                <a:effectLst/>
                <a:latin typeface="Tahoma" charset="0"/>
              </a:rPr>
              <a:t>,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ba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kalar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sayg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gibi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etik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kurallar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ihlal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eder</a:t>
            </a:r>
            <a:r>
              <a:rPr lang="en-US" b="1" dirty="0" smtClean="0">
                <a:effectLst/>
                <a:latin typeface="Tahoma" charset="0"/>
              </a:rPr>
              <a:t>. </a:t>
            </a:r>
            <a:r>
              <a:rPr lang="en-US" b="1" dirty="0" err="1" smtClean="0">
                <a:effectLst/>
                <a:latin typeface="Tahoma" charset="0"/>
              </a:rPr>
              <a:t>Ancak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bu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durumun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belirl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opsiyon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süresi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içerisinde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herhangi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uyar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smtClean="0">
                <a:effectLst/>
                <a:latin typeface="Tahoma" charset="0"/>
              </a:rPr>
              <a:t>yap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lmadan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ortaya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ç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km</a:t>
            </a:r>
            <a:r>
              <a:rPr lang="tr-TR" b="1" dirty="0" err="1" smtClean="0">
                <a:effectLst/>
                <a:latin typeface="Tahoma" charset="0"/>
              </a:rPr>
              <a:t>ış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ol</a:t>
            </a:r>
            <a:r>
              <a:rPr lang="tr-TR" b="1" dirty="0" err="1" smtClean="0">
                <a:effectLst/>
                <a:latin typeface="Tahoma" charset="0"/>
              </a:rPr>
              <a:t>ması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gerekir</a:t>
            </a:r>
            <a:r>
              <a:rPr lang="en-US" b="1" dirty="0" smtClean="0">
                <a:effectLst/>
                <a:latin typeface="Tahoma" charset="0"/>
              </a:rPr>
              <a:t>. </a:t>
            </a:r>
            <a:r>
              <a:rPr lang="en-US" b="1" dirty="0" err="1" smtClean="0">
                <a:effectLst/>
                <a:latin typeface="Tahoma" charset="0"/>
              </a:rPr>
              <a:t>Aksi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takdirde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</a:t>
            </a:r>
            <a:r>
              <a:rPr lang="en-US" b="1" dirty="0" smtClean="0">
                <a:effectLst/>
                <a:latin typeface="Tahoma" charset="0"/>
              </a:rPr>
              <a:t> de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err="1" smtClean="0">
                <a:effectLst/>
                <a:latin typeface="Tahoma" charset="0"/>
              </a:rPr>
              <a:t>il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etik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kurallar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ihlal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eden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taraf</a:t>
            </a:r>
            <a:r>
              <a:rPr lang="en-US" b="1" dirty="0" smtClean="0">
                <a:effectLst/>
                <a:latin typeface="Tahoma" charset="0"/>
              </a:rPr>
              <a:t> d</a:t>
            </a:r>
            <a:r>
              <a:rPr lang="tr-TR" b="1" dirty="0" smtClean="0">
                <a:effectLst/>
                <a:latin typeface="Tahoma" charset="0"/>
              </a:rPr>
              <a:t>uru</a:t>
            </a:r>
            <a:r>
              <a:rPr lang="en-US" b="1" dirty="0" err="1" smtClean="0">
                <a:effectLst/>
                <a:latin typeface="Tahoma" charset="0"/>
              </a:rPr>
              <a:t>muna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er</a:t>
            </a:r>
            <a:r>
              <a:rPr lang="en-US" b="1" dirty="0" smtClean="0">
                <a:effectLst/>
                <a:latin typeface="Tahoma" charset="0"/>
              </a:rPr>
              <a:t>.</a:t>
            </a:r>
            <a:endParaRPr lang="tr-TR" b="1" dirty="0" smtClean="0">
              <a:effectLst/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26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tr-TR" sz="2400">
                <a:latin typeface="Tahoma" charset="0"/>
                <a:cs typeface="Times New Roman" charset="0"/>
              </a:rPr>
              <a:t>	* </a:t>
            </a:r>
            <a:r>
              <a:rPr lang="en-US" sz="2400">
                <a:latin typeface="Tahoma" charset="0"/>
                <a:cs typeface="Times New Roman" charset="0"/>
              </a:rPr>
              <a:t>Her çalışanımıza duyurduğumuz standartlarımıza göre bu standartları gerçekleştirmede gerekli olan eğitim, araç-gereç ve motivasyon sağlayacağız. </a:t>
            </a:r>
            <a:endParaRPr lang="tr-TR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latin typeface="Symbol" charset="0"/>
                <a:cs typeface="Times New Roman" charset="0"/>
              </a:rPr>
              <a:t>·</a:t>
            </a:r>
            <a:r>
              <a:rPr lang="en-US" sz="2400">
                <a:latin typeface="Times New Roman" charset="0"/>
                <a:cs typeface="Times New Roman" charset="0"/>
              </a:rPr>
              <a:t>     </a:t>
            </a:r>
            <a:r>
              <a:rPr lang="en-US" sz="2400">
                <a:latin typeface="Tahoma" charset="0"/>
                <a:cs typeface="Times New Roman" charset="0"/>
              </a:rPr>
              <a:t>Her seviyedeki bütün çalışanların görevlerini gerçekleştirme ve yükselme için aynı fırsata sahip olacağının ve aynı veya benzer görevleri yapan çalışanların aynı standartla değerlendirileceğinin garantisini vereceğiz. </a:t>
            </a:r>
            <a:endParaRPr lang="tr-TR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latin typeface="Symbol" charset="0"/>
                <a:cs typeface="Times New Roman" charset="0"/>
              </a:rPr>
              <a:t>·</a:t>
            </a:r>
            <a:r>
              <a:rPr lang="en-US" sz="2400">
                <a:latin typeface="Times New Roman" charset="0"/>
                <a:cs typeface="Times New Roman" charset="0"/>
              </a:rPr>
              <a:t>     </a:t>
            </a:r>
            <a:r>
              <a:rPr lang="en-US" sz="2400">
                <a:latin typeface="Tahoma" charset="0"/>
                <a:cs typeface="Times New Roman" charset="0"/>
              </a:rPr>
              <a:t>Yaptığımız her şeyde doğal çevre ve doğal kaynakların korunması ve muhafaza edilmesi için bilinçli ve aktif olarak çalışacağız. </a:t>
            </a:r>
            <a:endParaRPr lang="tr-TR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fr-FR" sz="2400">
                <a:latin typeface="Symbol" charset="0"/>
                <a:cs typeface="Times New Roman" charset="0"/>
              </a:rPr>
              <a:t>·</a:t>
            </a:r>
            <a:r>
              <a:rPr lang="fr-FR" sz="2400">
                <a:latin typeface="Times New Roman" charset="0"/>
                <a:cs typeface="Times New Roman" charset="0"/>
              </a:rPr>
              <a:t>    </a:t>
            </a:r>
            <a:r>
              <a:rPr lang="en-US" sz="2400">
                <a:latin typeface="Tahoma" charset="0"/>
                <a:cs typeface="Times New Roman" charset="0"/>
              </a:rPr>
              <a:t>Adil ve dürüst kar için çalışacağız! </a:t>
            </a:r>
            <a:r>
              <a:rPr lang="fr-FR" sz="2400">
                <a:latin typeface="Tahoma" charset="0"/>
                <a:cs typeface="Times New Roman" charset="0"/>
              </a:rPr>
              <a:t>Ne fazlası ne azı için. </a:t>
            </a:r>
            <a:endParaRPr lang="en-US" sz="2400">
              <a:latin typeface="Tahoma" charset="0"/>
              <a:cs typeface="Times New Roman" charset="0"/>
            </a:endParaRPr>
          </a:p>
          <a:p>
            <a:pPr eaLnBrk="1" hangingPunct="1">
              <a:defRPr/>
            </a:pPr>
            <a:endParaRPr lang="tr-TR" sz="2400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6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Content Placeholder 2"/>
          <p:cNvSpPr>
            <a:spLocks noGrp="1"/>
          </p:cNvSpPr>
          <p:nvPr>
            <p:ph idx="1"/>
          </p:nvPr>
        </p:nvSpPr>
        <p:spPr>
          <a:xfrm>
            <a:off x="684213" y="549275"/>
            <a:ext cx="7775575" cy="6308725"/>
          </a:xfrm>
        </p:spPr>
        <p:txBody>
          <a:bodyPr/>
          <a:lstStyle/>
          <a:p>
            <a:pPr>
              <a:defRPr/>
            </a:pPr>
            <a:r>
              <a:rPr lang="tr-TR" sz="1600" b="1" dirty="0" smtClean="0">
                <a:effectLst/>
                <a:latin typeface="Tahoma" charset="0"/>
              </a:rPr>
              <a:t>HIRSIZLIK</a:t>
            </a:r>
          </a:p>
          <a:p>
            <a:pPr marL="0" indent="0">
              <a:buFont typeface="Wingdings" charset="0"/>
              <a:buNone/>
              <a:defRPr/>
            </a:pPr>
            <a:endParaRPr lang="tr-TR" sz="1600" b="1" dirty="0">
              <a:effectLst/>
              <a:latin typeface="Tahoma" charset="0"/>
            </a:endParaRPr>
          </a:p>
          <a:p>
            <a:pPr>
              <a:defRPr/>
            </a:pPr>
            <a:r>
              <a:rPr lang="en-US" sz="1600" dirty="0" err="1">
                <a:effectLst/>
                <a:latin typeface="Tahoma" charset="0"/>
              </a:rPr>
              <a:t>Otel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letmelerinde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letme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kökenli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etik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olmayan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uygulamalar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oldu</a:t>
            </a:r>
            <a:r>
              <a:rPr lang="tr-TR" sz="1600" dirty="0">
                <a:effectLst/>
                <a:latin typeface="Tahoma" charset="0"/>
              </a:rPr>
              <a:t>ğ</a:t>
            </a:r>
            <a:r>
              <a:rPr lang="en-US" sz="1600" dirty="0">
                <a:effectLst/>
                <a:latin typeface="Tahoma" charset="0"/>
              </a:rPr>
              <a:t>u </a:t>
            </a:r>
            <a:r>
              <a:rPr lang="en-US" sz="1600" dirty="0" err="1">
                <a:effectLst/>
                <a:latin typeface="Tahoma" charset="0"/>
              </a:rPr>
              <a:t>gibi</a:t>
            </a:r>
            <a:r>
              <a:rPr lang="en-US" sz="1600" dirty="0">
                <a:effectLst/>
                <a:latin typeface="Tahoma" charset="0"/>
              </a:rPr>
              <a:t>, </a:t>
            </a:r>
            <a:r>
              <a:rPr lang="en-US" sz="1600" dirty="0" err="1">
                <a:effectLst/>
                <a:latin typeface="Tahoma" charset="0"/>
              </a:rPr>
              <a:t>mü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teri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davran</a:t>
            </a:r>
            <a:r>
              <a:rPr lang="tr-TR" sz="1600" dirty="0">
                <a:effectLst/>
                <a:latin typeface="Tahoma" charset="0"/>
              </a:rPr>
              <a:t>ışı </a:t>
            </a:r>
            <a:r>
              <a:rPr lang="en-US" sz="1600" dirty="0" err="1">
                <a:effectLst/>
                <a:latin typeface="Tahoma" charset="0"/>
              </a:rPr>
              <a:t>olarak</a:t>
            </a:r>
            <a:r>
              <a:rPr lang="en-US" sz="1600" dirty="0">
                <a:effectLst/>
                <a:latin typeface="Tahoma" charset="0"/>
              </a:rPr>
              <a:t> tan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mlanan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ve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mü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teri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kaynakl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etik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ihlalleri</a:t>
            </a:r>
            <a:r>
              <a:rPr lang="en-US" sz="1600" dirty="0">
                <a:effectLst/>
                <a:latin typeface="Tahoma" charset="0"/>
              </a:rPr>
              <a:t> de </a:t>
            </a:r>
            <a:r>
              <a:rPr lang="tr-TR" sz="1600" dirty="0">
                <a:effectLst/>
                <a:latin typeface="Tahoma" charset="0"/>
              </a:rPr>
              <a:t>ol</a:t>
            </a:r>
            <a:r>
              <a:rPr lang="en-US" sz="1600" dirty="0" err="1">
                <a:effectLst/>
                <a:latin typeface="Tahoma" charset="0"/>
              </a:rPr>
              <a:t>maktad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r. </a:t>
            </a:r>
            <a:r>
              <a:rPr lang="en-US" sz="1600" dirty="0" err="1">
                <a:effectLst/>
                <a:latin typeface="Tahoma" charset="0"/>
              </a:rPr>
              <a:t>Mü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teri</a:t>
            </a:r>
            <a:r>
              <a:rPr lang="en-US" sz="1600" dirty="0">
                <a:effectLst/>
                <a:latin typeface="Tahoma" charset="0"/>
              </a:rPr>
              <a:t> h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rs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zl</a:t>
            </a:r>
            <a:r>
              <a:rPr lang="tr-TR" sz="1600" dirty="0" err="1">
                <a:effectLst/>
                <a:latin typeface="Tahoma" charset="0"/>
              </a:rPr>
              <a:t>ığı</a:t>
            </a:r>
            <a:r>
              <a:rPr lang="en-US" sz="1600" dirty="0">
                <a:effectLst/>
                <a:latin typeface="Tahoma" charset="0"/>
              </a:rPr>
              <a:t>, </a:t>
            </a:r>
            <a:r>
              <a:rPr lang="en-US" sz="1600" dirty="0" err="1">
                <a:effectLst/>
                <a:latin typeface="Tahoma" charset="0"/>
              </a:rPr>
              <a:t>taciz</a:t>
            </a:r>
            <a:r>
              <a:rPr lang="en-US" sz="1600" dirty="0">
                <a:effectLst/>
                <a:latin typeface="Tahoma" charset="0"/>
              </a:rPr>
              <a:t>, 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letme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hakk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nda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kötü</a:t>
            </a:r>
            <a:r>
              <a:rPr lang="en-US" sz="1600" dirty="0">
                <a:effectLst/>
                <a:latin typeface="Tahoma" charset="0"/>
              </a:rPr>
              <a:t> tan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t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m, </a:t>
            </a:r>
            <a:r>
              <a:rPr lang="en-US" sz="1600" dirty="0" err="1">
                <a:effectLst/>
                <a:latin typeface="Tahoma" charset="0"/>
              </a:rPr>
              <a:t>personele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bunlar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aras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nda</a:t>
            </a:r>
            <a:r>
              <a:rPr lang="en-US" sz="1600" dirty="0">
                <a:effectLst/>
                <a:latin typeface="Tahoma" charset="0"/>
              </a:rPr>
              <a:t> say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labilir</a:t>
            </a:r>
            <a:r>
              <a:rPr lang="en-US" sz="1600" dirty="0">
                <a:effectLst/>
                <a:latin typeface="Tahoma" charset="0"/>
              </a:rPr>
              <a:t>. </a:t>
            </a:r>
            <a:r>
              <a:rPr lang="en-US" sz="1600" dirty="0" err="1">
                <a:effectLst/>
                <a:latin typeface="Tahoma" charset="0"/>
              </a:rPr>
              <a:t>Örne</a:t>
            </a:r>
            <a:r>
              <a:rPr lang="tr-TR" sz="1600" dirty="0">
                <a:effectLst/>
                <a:latin typeface="Tahoma" charset="0"/>
              </a:rPr>
              <a:t>ğ</a:t>
            </a:r>
            <a:r>
              <a:rPr lang="en-US" sz="1600" dirty="0">
                <a:effectLst/>
                <a:latin typeface="Tahoma" charset="0"/>
              </a:rPr>
              <a:t>in; </a:t>
            </a:r>
            <a:r>
              <a:rPr lang="en-US" sz="1600" dirty="0" err="1">
                <a:effectLst/>
                <a:latin typeface="Tahoma" charset="0"/>
              </a:rPr>
              <a:t>mü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terilerin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konaklad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klar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tesisten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tr-TR" sz="1600" dirty="0">
                <a:effectLst/>
                <a:latin typeface="Tahoma" charset="0"/>
              </a:rPr>
              <a:t>hatıra </a:t>
            </a:r>
            <a:r>
              <a:rPr lang="en-US" sz="1600" dirty="0" err="1">
                <a:effectLst/>
                <a:latin typeface="Tahoma" charset="0"/>
              </a:rPr>
              <a:t>olmas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amac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yla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letmeye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ait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kül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tablas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, </a:t>
            </a:r>
            <a:r>
              <a:rPr lang="en-US" sz="1600" dirty="0" err="1">
                <a:effectLst/>
                <a:latin typeface="Tahoma" charset="0"/>
              </a:rPr>
              <a:t>havlu</a:t>
            </a:r>
            <a:r>
              <a:rPr lang="en-US" sz="1600" dirty="0">
                <a:effectLst/>
                <a:latin typeface="Tahoma" charset="0"/>
              </a:rPr>
              <a:t>, </a:t>
            </a:r>
            <a:r>
              <a:rPr lang="en-US" sz="1600" dirty="0" err="1">
                <a:effectLst/>
                <a:latin typeface="Tahoma" charset="0"/>
              </a:rPr>
              <a:t>çar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af</a:t>
            </a:r>
            <a:r>
              <a:rPr lang="en-US" sz="1600" dirty="0">
                <a:effectLst/>
                <a:latin typeface="Tahoma" charset="0"/>
              </a:rPr>
              <a:t> vb. 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letmeye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ait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ar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çalmalar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, e</a:t>
            </a:r>
            <a:r>
              <a:rPr lang="tr-TR" sz="1600" dirty="0">
                <a:effectLst/>
                <a:latin typeface="Tahoma" charset="0"/>
              </a:rPr>
              <a:t>ş</a:t>
            </a:r>
            <a:r>
              <a:rPr lang="en-US" sz="1600" dirty="0" err="1">
                <a:effectLst/>
                <a:latin typeface="Tahoma" charset="0"/>
              </a:rPr>
              <a:t>yalar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ve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donan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m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kötü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kullanmalar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, k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 err="1">
                <a:effectLst/>
                <a:latin typeface="Tahoma" charset="0"/>
              </a:rPr>
              <a:t>rmalar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gibi</a:t>
            </a:r>
            <a:r>
              <a:rPr lang="en-US" sz="1600" dirty="0">
                <a:effectLst/>
                <a:latin typeface="Tahoma" charset="0"/>
              </a:rPr>
              <a:t>. </a:t>
            </a:r>
            <a:r>
              <a:rPr lang="tr-TR" sz="1600" dirty="0">
                <a:effectLst/>
                <a:latin typeface="Tahoma" charset="0"/>
              </a:rPr>
              <a:t>2004 yılında </a:t>
            </a:r>
            <a:r>
              <a:rPr lang="en-US" sz="1600" dirty="0">
                <a:effectLst/>
                <a:latin typeface="Tahoma" charset="0"/>
              </a:rPr>
              <a:t> 737 </a:t>
            </a:r>
            <a:r>
              <a:rPr lang="en-US" sz="1600" dirty="0" err="1">
                <a:effectLst/>
                <a:latin typeface="Tahoma" charset="0"/>
              </a:rPr>
              <a:t>milyar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havlu</a:t>
            </a:r>
            <a:r>
              <a:rPr lang="en-US" sz="1600" dirty="0">
                <a:effectLst/>
                <a:latin typeface="Tahoma" charset="0"/>
              </a:rPr>
              <a:t>, 390 </a:t>
            </a:r>
            <a:r>
              <a:rPr lang="en-US" sz="1600" dirty="0" err="1">
                <a:effectLst/>
                <a:latin typeface="Tahoma" charset="0"/>
              </a:rPr>
              <a:t>milyar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liral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k </a:t>
            </a:r>
            <a:r>
              <a:rPr lang="en-US" sz="1600" dirty="0" err="1">
                <a:effectLst/>
                <a:latin typeface="Tahoma" charset="0"/>
              </a:rPr>
              <a:t>bornoz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ve</a:t>
            </a:r>
            <a:r>
              <a:rPr lang="en-US" sz="1600" dirty="0">
                <a:effectLst/>
                <a:latin typeface="Tahoma" charset="0"/>
              </a:rPr>
              <a:t> 56 </a:t>
            </a:r>
            <a:r>
              <a:rPr lang="en-US" sz="1600" dirty="0" err="1">
                <a:effectLst/>
                <a:latin typeface="Tahoma" charset="0"/>
              </a:rPr>
              <a:t>milyar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liral</a:t>
            </a:r>
            <a:r>
              <a:rPr lang="tr-TR" sz="1600" dirty="0">
                <a:effectLst/>
                <a:latin typeface="Tahoma" charset="0"/>
              </a:rPr>
              <a:t>ı</a:t>
            </a:r>
            <a:r>
              <a:rPr lang="en-US" sz="1600" dirty="0">
                <a:effectLst/>
                <a:latin typeface="Tahoma" charset="0"/>
              </a:rPr>
              <a:t>k </a:t>
            </a:r>
            <a:r>
              <a:rPr lang="en-US" sz="1600" dirty="0" err="1">
                <a:effectLst/>
                <a:latin typeface="Tahoma" charset="0"/>
              </a:rPr>
              <a:t>kül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tablas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ile</a:t>
            </a:r>
            <a:r>
              <a:rPr lang="en-US" sz="1600" dirty="0">
                <a:effectLst/>
                <a:latin typeface="Tahoma" charset="0"/>
              </a:rPr>
              <a:t> 63 </a:t>
            </a:r>
            <a:r>
              <a:rPr lang="en-US" sz="1600" dirty="0" err="1">
                <a:effectLst/>
                <a:latin typeface="Tahoma" charset="0"/>
              </a:rPr>
              <a:t>milyar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en-US" sz="1600" dirty="0" err="1">
                <a:effectLst/>
                <a:latin typeface="Tahoma" charset="0"/>
              </a:rPr>
              <a:t>ayakkab</a:t>
            </a:r>
            <a:r>
              <a:rPr lang="tr-TR" sz="1600" dirty="0">
                <a:effectLst/>
                <a:latin typeface="Tahoma" charset="0"/>
              </a:rPr>
              <a:t>ı </a:t>
            </a:r>
            <a:r>
              <a:rPr lang="en-US" sz="1600" dirty="0" err="1">
                <a:effectLst/>
                <a:latin typeface="Tahoma" charset="0"/>
              </a:rPr>
              <a:t>çekece</a:t>
            </a:r>
            <a:r>
              <a:rPr lang="tr-TR" sz="1600" dirty="0">
                <a:effectLst/>
                <a:latin typeface="Tahoma" charset="0"/>
              </a:rPr>
              <a:t>ğ</a:t>
            </a:r>
            <a:r>
              <a:rPr lang="en-US" sz="1600" dirty="0" err="1">
                <a:effectLst/>
                <a:latin typeface="Tahoma" charset="0"/>
              </a:rPr>
              <a:t>i</a:t>
            </a:r>
            <a:r>
              <a:rPr lang="en-US" sz="1600" dirty="0">
                <a:effectLst/>
                <a:latin typeface="Tahoma" charset="0"/>
              </a:rPr>
              <a:t> </a:t>
            </a:r>
            <a:r>
              <a:rPr lang="tr-TR" sz="1600" dirty="0">
                <a:effectLst/>
                <a:latin typeface="Tahoma" charset="0"/>
              </a:rPr>
              <a:t> çalınmıştır. </a:t>
            </a:r>
            <a:r>
              <a:rPr lang="en-US" sz="1600" dirty="0" smtClean="0">
                <a:effectLst/>
                <a:latin typeface="Tahoma" charset="0"/>
              </a:rPr>
              <a:t>T</a:t>
            </a:r>
            <a:endParaRPr lang="tr-TR" sz="1600" dirty="0">
              <a:effectLst/>
              <a:latin typeface="Tahoma" charset="0"/>
            </a:endParaRPr>
          </a:p>
          <a:p>
            <a:pPr>
              <a:defRPr/>
            </a:pPr>
            <a:r>
              <a:rPr lang="tr-TR" sz="800" dirty="0">
                <a:effectLst/>
                <a:latin typeface="Tahoma" charset="0"/>
              </a:rPr>
              <a:t> </a:t>
            </a:r>
          </a:p>
          <a:p>
            <a:pPr>
              <a:defRPr/>
            </a:pPr>
            <a:r>
              <a:rPr lang="tr-TR" sz="800" dirty="0">
                <a:effectLst/>
                <a:latin typeface="Tahoma" charset="0"/>
              </a:rPr>
              <a:t> </a:t>
            </a:r>
          </a:p>
          <a:p>
            <a:pPr>
              <a:defRPr/>
            </a:pPr>
            <a:endParaRPr lang="tr-TR" sz="800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84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err="1">
                <a:latin typeface="Tahoma" charset="0"/>
              </a:rPr>
              <a:t>esis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yöneticileri</a:t>
            </a:r>
            <a:r>
              <a:rPr lang="tr-TR" dirty="0">
                <a:latin typeface="Tahoma" charset="0"/>
              </a:rPr>
              <a:t> bu durumu </a:t>
            </a:r>
            <a:r>
              <a:rPr lang="en-US" dirty="0" err="1">
                <a:latin typeface="Tahoma" charset="0"/>
              </a:rPr>
              <a:t>farkl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nedenlere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ba</a:t>
            </a:r>
            <a:r>
              <a:rPr lang="tr-TR" dirty="0">
                <a:latin typeface="Tahoma" charset="0"/>
              </a:rPr>
              <a:t>ğ</a:t>
            </a:r>
            <a:r>
              <a:rPr lang="en-US" dirty="0" err="1">
                <a:latin typeface="Tahoma" charset="0"/>
              </a:rPr>
              <a:t>larken</a:t>
            </a:r>
            <a:r>
              <a:rPr lang="en-US" dirty="0">
                <a:latin typeface="Tahoma" charset="0"/>
              </a:rPr>
              <a:t>, </a:t>
            </a:r>
            <a:r>
              <a:rPr lang="en-US" dirty="0" err="1">
                <a:latin typeface="Tahoma" charset="0"/>
              </a:rPr>
              <a:t>bir</a:t>
            </a:r>
            <a:r>
              <a:rPr lang="en-US" dirty="0">
                <a:latin typeface="Tahoma" charset="0"/>
              </a:rPr>
              <a:t> k</a:t>
            </a:r>
            <a:r>
              <a:rPr lang="tr-TR" dirty="0">
                <a:latin typeface="Tahoma" charset="0"/>
              </a:rPr>
              <a:t>ı</a:t>
            </a:r>
            <a:r>
              <a:rPr lang="en-US" dirty="0" err="1">
                <a:latin typeface="Tahoma" charset="0"/>
              </a:rPr>
              <a:t>sm</a:t>
            </a:r>
            <a:r>
              <a:rPr lang="tr-TR" dirty="0">
                <a:latin typeface="Tahoma" charset="0"/>
              </a:rPr>
              <a:t>ı </a:t>
            </a:r>
            <a:r>
              <a:rPr lang="en-US" dirty="0">
                <a:latin typeface="Tahoma" charset="0"/>
              </a:rPr>
              <a:t>da </a:t>
            </a:r>
            <a:r>
              <a:rPr lang="en-US" dirty="0" err="1">
                <a:latin typeface="Tahoma" charset="0"/>
              </a:rPr>
              <a:t>bu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durumun</a:t>
            </a:r>
            <a:r>
              <a:rPr lang="en-US" dirty="0">
                <a:latin typeface="Tahoma" charset="0"/>
              </a:rPr>
              <a:t> al</a:t>
            </a:r>
            <a:r>
              <a:rPr lang="tr-TR" dirty="0" err="1">
                <a:latin typeface="Tahoma" charset="0"/>
              </a:rPr>
              <a:t>ışkanlıkta</a:t>
            </a:r>
            <a:r>
              <a:rPr lang="en-US" dirty="0">
                <a:latin typeface="Tahoma" charset="0"/>
              </a:rPr>
              <a:t>n </a:t>
            </a:r>
            <a:r>
              <a:rPr lang="en-US" dirty="0" err="1">
                <a:latin typeface="Tahoma" charset="0"/>
              </a:rPr>
              <a:t>kaynakland</a:t>
            </a:r>
            <a:r>
              <a:rPr lang="tr-TR" dirty="0" err="1">
                <a:latin typeface="Tahoma" charset="0"/>
              </a:rPr>
              <a:t>ığı</a:t>
            </a:r>
            <a:r>
              <a:rPr lang="en-US" dirty="0">
                <a:latin typeface="Tahoma" charset="0"/>
              </a:rPr>
              <a:t>n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belirtmi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lerdir</a:t>
            </a:r>
            <a:r>
              <a:rPr lang="en-US" dirty="0">
                <a:latin typeface="Tahoma" charset="0"/>
              </a:rPr>
              <a:t>. </a:t>
            </a:r>
            <a:r>
              <a:rPr lang="en-US" dirty="0" err="1">
                <a:latin typeface="Tahoma" charset="0"/>
              </a:rPr>
              <a:t>Baz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yöneticiler</a:t>
            </a:r>
            <a:r>
              <a:rPr lang="en-US" dirty="0">
                <a:latin typeface="Tahoma" charset="0"/>
              </a:rPr>
              <a:t> de, </a:t>
            </a:r>
            <a:r>
              <a:rPr lang="en-US" dirty="0" err="1">
                <a:latin typeface="Tahoma" charset="0"/>
              </a:rPr>
              <a:t>odalara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mü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terinin</a:t>
            </a:r>
            <a:r>
              <a:rPr lang="en-US" dirty="0">
                <a:latin typeface="Tahoma" charset="0"/>
              </a:rPr>
              <a:t> </a:t>
            </a:r>
            <a:endParaRPr lang="tr-TR" dirty="0">
              <a:latin typeface="Tahoma" charset="0"/>
            </a:endParaRPr>
          </a:p>
          <a:p>
            <a:pPr>
              <a:buFont typeface="Wingdings" charset="0"/>
              <a:buNone/>
              <a:defRPr/>
            </a:pPr>
            <a:r>
              <a:rPr lang="tr-TR" dirty="0">
                <a:latin typeface="Tahoma" charset="0"/>
              </a:rPr>
              <a:t>	</a:t>
            </a:r>
            <a:r>
              <a:rPr lang="en-US" dirty="0" err="1">
                <a:latin typeface="Tahoma" charset="0"/>
              </a:rPr>
              <a:t>memnun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ayr</a:t>
            </a:r>
            <a:r>
              <a:rPr lang="tr-TR" dirty="0">
                <a:latin typeface="Tahoma" charset="0"/>
              </a:rPr>
              <a:t>ı</a:t>
            </a:r>
            <a:r>
              <a:rPr lang="en-US" dirty="0" err="1">
                <a:latin typeface="Tahoma" charset="0"/>
              </a:rPr>
              <a:t>lmas</a:t>
            </a:r>
            <a:r>
              <a:rPr lang="tr-TR" dirty="0">
                <a:latin typeface="Tahoma" charset="0"/>
              </a:rPr>
              <a:t>ı</a:t>
            </a:r>
            <a:r>
              <a:rPr lang="en-US" dirty="0">
                <a:latin typeface="Tahoma" charset="0"/>
              </a:rPr>
              <a:t>n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sa</a:t>
            </a:r>
            <a:r>
              <a:rPr lang="tr-TR" dirty="0">
                <a:latin typeface="Tahoma" charset="0"/>
              </a:rPr>
              <a:t>ğ</a:t>
            </a:r>
            <a:r>
              <a:rPr lang="en-US" dirty="0" err="1">
                <a:latin typeface="Tahoma" charset="0"/>
              </a:rPr>
              <a:t>layacak</a:t>
            </a:r>
            <a:r>
              <a:rPr lang="en-US" dirty="0">
                <a:latin typeface="Tahoma" charset="0"/>
              </a:rPr>
              <a:t>; </a:t>
            </a:r>
            <a:r>
              <a:rPr lang="en-US" dirty="0" err="1">
                <a:latin typeface="Tahoma" charset="0"/>
              </a:rPr>
              <a:t>ancak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otelde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büyük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maliyet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yaratma­i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levsel</a:t>
            </a:r>
            <a:r>
              <a:rPr lang="en-US" dirty="0">
                <a:latin typeface="Tahoma" charset="0"/>
              </a:rPr>
              <a:t> e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antiyonlar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kullanarak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bu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sorunu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çözdüklerini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ifade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etmi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lerdir</a:t>
            </a:r>
            <a:r>
              <a:rPr lang="en-US" dirty="0">
                <a:latin typeface="Tahoma" charset="0"/>
              </a:rPr>
              <a:t>. </a:t>
            </a:r>
            <a:r>
              <a:rPr lang="en-US" dirty="0" err="1">
                <a:latin typeface="Tahoma" charset="0"/>
              </a:rPr>
              <a:t>malzemeler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mü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teri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aç</a:t>
            </a:r>
            <a:r>
              <a:rPr lang="tr-TR" dirty="0">
                <a:latin typeface="Tahoma" charset="0"/>
              </a:rPr>
              <a:t>ı</a:t>
            </a:r>
            <a:r>
              <a:rPr lang="en-US" dirty="0">
                <a:latin typeface="Tahoma" charset="0"/>
              </a:rPr>
              <a:t>s</a:t>
            </a:r>
            <a:r>
              <a:rPr lang="tr-TR" dirty="0">
                <a:latin typeface="Tahoma" charset="0"/>
              </a:rPr>
              <a:t>ı</a:t>
            </a:r>
            <a:r>
              <a:rPr lang="en-US" dirty="0" err="1">
                <a:latin typeface="Tahoma" charset="0"/>
              </a:rPr>
              <a:t>ndan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psikolojik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olarak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çevresindekilere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tatil</a:t>
            </a:r>
            <a:r>
              <a:rPr lang="tr-TR" dirty="0" err="1">
                <a:latin typeface="Tahoma" charset="0"/>
              </a:rPr>
              <a:t>lerinin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bir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delili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olarak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görülürken</a:t>
            </a:r>
            <a:r>
              <a:rPr lang="en-US" dirty="0">
                <a:latin typeface="Tahoma" charset="0"/>
              </a:rPr>
              <a:t>, e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antiyon</a:t>
            </a:r>
            <a:r>
              <a:rPr lang="en-US" dirty="0">
                <a:latin typeface="Tahoma" charset="0"/>
              </a:rPr>
              <a:t> d</a:t>
            </a:r>
            <a:r>
              <a:rPr lang="tr-TR" dirty="0">
                <a:latin typeface="Tahoma" charset="0"/>
              </a:rPr>
              <a:t>ışı</a:t>
            </a:r>
            <a:r>
              <a:rPr lang="en-US" dirty="0" err="1">
                <a:latin typeface="Tahoma" charset="0"/>
              </a:rPr>
              <a:t>ndaki</a:t>
            </a:r>
            <a:r>
              <a:rPr lang="en-US" dirty="0">
                <a:latin typeface="Tahoma" charset="0"/>
              </a:rPr>
              <a:t> e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yalar</a:t>
            </a:r>
            <a:r>
              <a:rPr lang="tr-TR" dirty="0">
                <a:latin typeface="Tahoma" charset="0"/>
              </a:rPr>
              <a:t>ı</a:t>
            </a:r>
            <a:r>
              <a:rPr lang="en-US" dirty="0">
                <a:latin typeface="Tahoma" charset="0"/>
              </a:rPr>
              <a:t>n al</a:t>
            </a:r>
            <a:r>
              <a:rPr lang="tr-TR" dirty="0">
                <a:latin typeface="Tahoma" charset="0"/>
              </a:rPr>
              <a:t>ı</a:t>
            </a:r>
            <a:r>
              <a:rPr lang="en-US" dirty="0" err="1">
                <a:latin typeface="Tahoma" charset="0"/>
              </a:rPr>
              <a:t>nmas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ba</a:t>
            </a:r>
            <a:r>
              <a:rPr lang="tr-TR" dirty="0" err="1">
                <a:latin typeface="Tahoma" charset="0"/>
              </a:rPr>
              <a:t>şkasını</a:t>
            </a:r>
            <a:r>
              <a:rPr lang="en-US" dirty="0">
                <a:latin typeface="Tahoma" charset="0"/>
              </a:rPr>
              <a:t>n mal</a:t>
            </a:r>
            <a:r>
              <a:rPr lang="tr-TR" dirty="0">
                <a:latin typeface="Tahoma" charset="0"/>
              </a:rPr>
              <a:t>ı</a:t>
            </a:r>
            <a:r>
              <a:rPr lang="en-US" dirty="0">
                <a:latin typeface="Tahoma" charset="0"/>
              </a:rPr>
              <a:t>n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izinsiz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almak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oldu</a:t>
            </a:r>
            <a:r>
              <a:rPr lang="tr-TR" dirty="0">
                <a:latin typeface="Tahoma" charset="0"/>
              </a:rPr>
              <a:t>ğ</a:t>
            </a:r>
            <a:r>
              <a:rPr lang="en-US" dirty="0" err="1">
                <a:latin typeface="Tahoma" charset="0"/>
              </a:rPr>
              <a:t>undan</a:t>
            </a:r>
            <a:r>
              <a:rPr lang="en-US" dirty="0">
                <a:latin typeface="Tahoma" charset="0"/>
              </a:rPr>
              <a:t>, </a:t>
            </a:r>
            <a:r>
              <a:rPr lang="en-US" dirty="0" err="1">
                <a:latin typeface="Tahoma" charset="0"/>
              </a:rPr>
              <a:t>mü</a:t>
            </a:r>
            <a:r>
              <a:rPr lang="tr-TR" dirty="0">
                <a:latin typeface="Tahoma" charset="0"/>
              </a:rPr>
              <a:t>ş</a:t>
            </a:r>
            <a:r>
              <a:rPr lang="en-US" dirty="0" err="1">
                <a:latin typeface="Tahoma" charset="0"/>
              </a:rPr>
              <a:t>terinin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dürüstlük</a:t>
            </a:r>
            <a:r>
              <a:rPr lang="en-US" dirty="0">
                <a:latin typeface="Tahoma" charset="0"/>
              </a:rPr>
              <a:t>, do</a:t>
            </a:r>
            <a:r>
              <a:rPr lang="tr-TR" dirty="0">
                <a:latin typeface="Tahoma" charset="0"/>
              </a:rPr>
              <a:t>ğ</a:t>
            </a:r>
            <a:r>
              <a:rPr lang="en-US" dirty="0" err="1">
                <a:latin typeface="Tahoma" charset="0"/>
              </a:rPr>
              <a:t>ruluk</a:t>
            </a:r>
            <a:r>
              <a:rPr lang="en-US" dirty="0">
                <a:latin typeface="Tahoma" charset="0"/>
              </a:rPr>
              <a:t>, </a:t>
            </a:r>
            <a:r>
              <a:rPr lang="en-US" dirty="0" err="1">
                <a:latin typeface="Tahoma" charset="0"/>
              </a:rPr>
              <a:t>ba</a:t>
            </a:r>
            <a:r>
              <a:rPr lang="tr-TR" dirty="0">
                <a:latin typeface="Tahoma" charset="0"/>
              </a:rPr>
              <a:t>ş­</a:t>
            </a:r>
            <a:r>
              <a:rPr lang="en-US" dirty="0" err="1">
                <a:latin typeface="Tahoma" charset="0"/>
              </a:rPr>
              <a:t>sayg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gibi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etik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kurallar</a:t>
            </a:r>
            <a:r>
              <a:rPr lang="tr-TR" dirty="0">
                <a:latin typeface="Tahoma" charset="0"/>
              </a:rPr>
              <a:t>ı </a:t>
            </a:r>
            <a:r>
              <a:rPr lang="en-US" dirty="0" err="1">
                <a:latin typeface="Tahoma" charset="0"/>
              </a:rPr>
              <a:t>ihlal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etmesi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anlam</a:t>
            </a:r>
            <a:r>
              <a:rPr lang="tr-TR" dirty="0">
                <a:latin typeface="Tahoma" charset="0"/>
              </a:rPr>
              <a:t>ı</a:t>
            </a:r>
            <a:r>
              <a:rPr lang="en-US" dirty="0" err="1">
                <a:latin typeface="Tahoma" charset="0"/>
              </a:rPr>
              <a:t>na</a:t>
            </a:r>
            <a:r>
              <a:rPr lang="en-US" dirty="0">
                <a:latin typeface="Tahoma" charset="0"/>
              </a:rPr>
              <a:t> </a:t>
            </a:r>
            <a:r>
              <a:rPr lang="en-US" dirty="0" err="1">
                <a:latin typeface="Tahoma" charset="0"/>
              </a:rPr>
              <a:t>gelmektedir</a:t>
            </a:r>
            <a:r>
              <a:rPr lang="en-US" dirty="0">
                <a:latin typeface="Tahoma" charset="0"/>
              </a:rPr>
              <a:t>. </a:t>
            </a:r>
            <a:endParaRPr lang="tr-TR">
              <a:latin typeface="Tahoma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Meryem</a:t>
            </a:r>
            <a:r>
              <a:rPr lang="en-US" dirty="0" smtClean="0"/>
              <a:t> </a:t>
            </a:r>
            <a:r>
              <a:rPr lang="en-US" dirty="0" err="1" smtClean="0"/>
              <a:t>Kozak</a:t>
            </a:r>
            <a:r>
              <a:rPr lang="en-US" dirty="0" smtClean="0"/>
              <a:t>- </a:t>
            </a:r>
            <a:r>
              <a:rPr lang="en-US" dirty="0" err="1" smtClean="0"/>
              <a:t>Hatice</a:t>
            </a:r>
            <a:r>
              <a:rPr lang="en-US" dirty="0" smtClean="0"/>
              <a:t> </a:t>
            </a:r>
            <a:r>
              <a:rPr lang="en-US" dirty="0" err="1" smtClean="0"/>
              <a:t>Nergis</a:t>
            </a:r>
            <a:r>
              <a:rPr lang="en-US" dirty="0" smtClean="0"/>
              <a:t>- </a:t>
            </a:r>
            <a:r>
              <a:rPr lang="en-US" dirty="0" err="1" smtClean="0"/>
              <a:t>Turizmde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-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en-US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makaleler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7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Macintosh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2017-11-16T13:32:06Z</dcterms:created>
  <dcterms:modified xsi:type="dcterms:W3CDTF">2017-11-16T13:41:05Z</dcterms:modified>
</cp:coreProperties>
</file>