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72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80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360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tr-TR" dirty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6966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542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103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756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7337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09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604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49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065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538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41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55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14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919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24.4.2018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3695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8442" y="1060801"/>
            <a:ext cx="9104968" cy="2087581"/>
          </a:xfrm>
        </p:spPr>
        <p:txBody>
          <a:bodyPr/>
          <a:lstStyle/>
          <a:p>
            <a:r>
              <a:rPr lang="tr-TR" sz="5400" b="1" u="sng" dirty="0">
                <a:latin typeface="Constantia"/>
                <a:cs typeface="Calibri"/>
              </a:rPr>
              <a:t>A.Ü. GAMA MYO.  Elektrik ve Enerji Bölümü</a:t>
            </a:r>
            <a:r>
              <a:rPr lang="tr-TR" sz="5400" b="1" dirty="0">
                <a:latin typeface="Constantia"/>
                <a:cs typeface="Calibri"/>
              </a:rPr>
              <a:t> </a:t>
            </a:r>
            <a:endParaRPr lang="tr-TR" sz="5400">
              <a:latin typeface="Constantia"/>
              <a:cs typeface="Calibri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1442" y="3517379"/>
            <a:ext cx="6620968" cy="8614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z="4000" b="1" dirty="0"/>
              <a:t>Temel elektronik </a:t>
            </a:r>
          </a:p>
          <a:p>
            <a:r>
              <a:rPr lang="tr-TR" sz="4000" b="1" dirty="0"/>
              <a:t>4. hafta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EC12C194-2704-4948-8A3C-041E817AE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1323975" cy="1323975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92C851BB-007E-4DAC-8FE5-F51CA7D41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6012" y="4012"/>
            <a:ext cx="1323975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9F87BF-65CC-4E34-A65C-C713D9109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984" y="1578134"/>
            <a:ext cx="7053542" cy="1400530"/>
          </a:xfrm>
        </p:spPr>
        <p:txBody>
          <a:bodyPr/>
          <a:lstStyle/>
          <a:p>
            <a:r>
              <a:rPr lang="tr-TR" sz="5400" b="1" u="sng" dirty="0"/>
              <a:t>İÇİNDEKİLER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07A58B-E268-4D9F-AB40-A8D1D2B99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454" y="2697688"/>
            <a:ext cx="8667659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4000" b="1" dirty="0"/>
              <a:t>ORTAK EMİTERLİ DEVRELER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46098B1-427F-4DCD-8046-26BD751BA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1" y="4011"/>
            <a:ext cx="948838" cy="948838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40AADD15-C23F-4B9B-8D48-3359B5AD3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0816" y="4011"/>
            <a:ext cx="948838" cy="94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239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888DF7-FD23-4BF1-8E8F-BC952DA13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846" y="427749"/>
            <a:ext cx="7053542" cy="1400530"/>
          </a:xfrm>
        </p:spPr>
        <p:txBody>
          <a:bodyPr/>
          <a:lstStyle/>
          <a:p>
            <a:r>
              <a:rPr lang="tr-TR" b="1" dirty="0"/>
              <a:t>ORTAK EMİTERLİ DEVRELER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F49DBB-62E8-423F-BCE2-4CB38C611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8394" y="2070260"/>
            <a:ext cx="8932906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PNP ve NPN </a:t>
            </a:r>
            <a:r>
              <a:rPr lang="tr-TR" dirty="0" err="1"/>
              <a:t>transistörleri</a:t>
            </a:r>
            <a:r>
              <a:rPr lang="tr-TR" dirty="0"/>
              <a:t> için en sık kullanılan bağlantı şeklidir. Aşağıdaki şekilde NPN bir </a:t>
            </a:r>
            <a:r>
              <a:rPr lang="tr-TR" dirty="0" err="1"/>
              <a:t>transistörün</a:t>
            </a:r>
            <a:r>
              <a:rPr lang="tr-TR" dirty="0"/>
              <a:t> ortak </a:t>
            </a:r>
            <a:r>
              <a:rPr lang="tr-TR" dirty="0" err="1"/>
              <a:t>emiterli</a:t>
            </a:r>
            <a:r>
              <a:rPr lang="tr-TR" dirty="0"/>
              <a:t> bağlantı şekli görülmektedir. </a:t>
            </a:r>
            <a:r>
              <a:rPr lang="tr-TR" dirty="0" err="1"/>
              <a:t>Emiterin</a:t>
            </a:r>
            <a:r>
              <a:rPr lang="tr-TR" dirty="0"/>
              <a:t> hem giriş hem de çıkış uçlarında </a:t>
            </a:r>
            <a:r>
              <a:rPr lang="tr-TR" dirty="0" err="1"/>
              <a:t>ortaK</a:t>
            </a:r>
            <a:r>
              <a:rPr lang="tr-TR" dirty="0"/>
              <a:t> olmasından dolayı bu devreye ortak </a:t>
            </a:r>
            <a:r>
              <a:rPr lang="tr-TR" dirty="0" err="1"/>
              <a:t>emiterli</a:t>
            </a:r>
            <a:r>
              <a:rPr lang="tr-TR" dirty="0"/>
              <a:t> devre denilmektedir. Bu bağlantıda giriş sinyali </a:t>
            </a:r>
            <a:r>
              <a:rPr lang="tr-TR" dirty="0" err="1"/>
              <a:t>beyzden</a:t>
            </a:r>
            <a:r>
              <a:rPr lang="tr-TR" dirty="0"/>
              <a:t> uygulanırken çıkış sinyali </a:t>
            </a:r>
            <a:r>
              <a:rPr lang="tr-TR" dirty="0" err="1"/>
              <a:t>kollektörden</a:t>
            </a:r>
            <a:r>
              <a:rPr lang="tr-TR" dirty="0"/>
              <a:t> alınır. Böylece bir devre de akım kazancı β=</a:t>
            </a:r>
            <a:r>
              <a:rPr lang="tr-TR" dirty="0" err="1"/>
              <a:t>I</a:t>
            </a:r>
            <a:r>
              <a:rPr lang="tr-TR" sz="1000" dirty="0" err="1"/>
              <a:t>c</a:t>
            </a:r>
            <a:r>
              <a:rPr lang="tr-TR" sz="1000" dirty="0"/>
              <a:t> </a:t>
            </a:r>
            <a:r>
              <a:rPr lang="tr-TR" dirty="0"/>
              <a:t>/I</a:t>
            </a:r>
            <a:r>
              <a:rPr lang="tr-TR" sz="1000" dirty="0"/>
              <a:t>B  </a:t>
            </a:r>
            <a:r>
              <a:rPr lang="tr-TR" dirty="0" err="1"/>
              <a:t>dir</a:t>
            </a:r>
            <a:r>
              <a:rPr lang="tr-TR" dirty="0"/>
              <a:t>. Giriş ve çıkış sinyalleri arasında 180° faz farkı vardır. Yani giriş sinyali pozitif </a:t>
            </a:r>
            <a:r>
              <a:rPr lang="tr-TR" dirty="0" err="1"/>
              <a:t>alternansta</a:t>
            </a:r>
            <a:r>
              <a:rPr lang="tr-TR" dirty="0"/>
              <a:t> iken çıkış sinyali negatif </a:t>
            </a:r>
            <a:r>
              <a:rPr lang="tr-TR" dirty="0" err="1"/>
              <a:t>alternansta</a:t>
            </a:r>
            <a:r>
              <a:rPr lang="tr-TR" dirty="0"/>
              <a:t> , giriş sinyali negatif </a:t>
            </a:r>
            <a:r>
              <a:rPr lang="tr-TR" dirty="0" err="1"/>
              <a:t>alternansta</a:t>
            </a:r>
            <a:r>
              <a:rPr lang="tr-TR" dirty="0"/>
              <a:t> iken çıkış sinyali pozitif </a:t>
            </a:r>
            <a:r>
              <a:rPr lang="tr-TR" dirty="0" err="1"/>
              <a:t>alternansta</a:t>
            </a:r>
            <a:r>
              <a:rPr lang="tr-TR" dirty="0"/>
              <a:t> olacaktır. Ortak </a:t>
            </a:r>
            <a:r>
              <a:rPr lang="tr-TR" dirty="0" err="1"/>
              <a:t>emiter</a:t>
            </a:r>
            <a:r>
              <a:rPr lang="tr-TR" dirty="0"/>
              <a:t> bağlantısı genellikle transistörlü yükselteçlerde tercih edilir.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6AE274B9-6E61-46CB-BD90-F3B811326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1" y="4011"/>
            <a:ext cx="948838" cy="948838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F6D9E219-91C8-4493-9AD4-81B7A4669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0813" y="4011"/>
            <a:ext cx="948838" cy="94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99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11C829-98EF-4970-85B2-6BBDB69C5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11" y="610693"/>
            <a:ext cx="7053542" cy="1400530"/>
          </a:xfrm>
        </p:spPr>
        <p:txBody>
          <a:bodyPr/>
          <a:lstStyle/>
          <a:p>
            <a:r>
              <a:rPr lang="tr-TR" b="1" u="sng" dirty="0"/>
              <a:t>ORTAK EMİTERLİ DEVRELER</a:t>
            </a:r>
            <a:r>
              <a:rPr lang="tr-TR" b="1" dirty="0"/>
              <a:t> </a:t>
            </a:r>
            <a:endParaRPr lang="tr-TR" b="1" u="sng" dirty="0"/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3C004A2C-72C0-4012-9EE7-2E13E7B5D4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0826" y="2248188"/>
            <a:ext cx="7741391" cy="42509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B60FFF0B-298D-4BF2-9BCC-5C985BBD28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1" y="4011"/>
            <a:ext cx="948838" cy="948838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1A98C04B-69D5-4AF6-8606-473B435932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0813" y="4011"/>
            <a:ext cx="948838" cy="948838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41EFE44D-BD25-4DC8-A9F7-36265C7244BD}"/>
              </a:ext>
            </a:extLst>
          </p:cNvPr>
          <p:cNvSpPr txBox="1"/>
          <p:nvPr/>
        </p:nvSpPr>
        <p:spPr>
          <a:xfrm>
            <a:off x="78059" y="1694986"/>
            <a:ext cx="8616175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b="1" dirty="0"/>
              <a:t>Ortak </a:t>
            </a:r>
            <a:r>
              <a:rPr lang="tr-TR" b="1" dirty="0" err="1"/>
              <a:t>Emiter</a:t>
            </a:r>
            <a:r>
              <a:rPr lang="tr-TR" b="1" dirty="0"/>
              <a:t> Bağlantılı </a:t>
            </a:r>
            <a:r>
              <a:rPr lang="tr-TR" b="1" dirty="0" err="1"/>
              <a:t>Transistör</a:t>
            </a:r>
            <a:r>
              <a:rPr lang="tr-TR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9343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FE7CCD-D80A-429F-A29C-260FD24F9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779" y="703620"/>
            <a:ext cx="7053542" cy="1400530"/>
          </a:xfrm>
        </p:spPr>
        <p:txBody>
          <a:bodyPr/>
          <a:lstStyle/>
          <a:p>
            <a:r>
              <a:rPr lang="tr-TR" b="1" dirty="0"/>
              <a:t>ORTAK EMİTERLİ DEVRELER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CE56CE-73EB-4570-BFEB-DC41FA1A4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84" y="1894943"/>
            <a:ext cx="8949442" cy="5347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Bu bağlantıda akım kazancı I</a:t>
            </a:r>
            <a:r>
              <a:rPr lang="tr-TR" sz="1000" dirty="0"/>
              <a:t>C</a:t>
            </a:r>
            <a:r>
              <a:rPr lang="tr-TR" dirty="0"/>
              <a:t> /I</a:t>
            </a:r>
            <a:r>
              <a:rPr lang="tr-TR" sz="1000" dirty="0"/>
              <a:t>B'</a:t>
            </a:r>
            <a:r>
              <a:rPr lang="tr-TR" dirty="0"/>
              <a:t> </a:t>
            </a:r>
            <a:r>
              <a:rPr lang="tr-TR" dirty="0" err="1"/>
              <a:t>dir</a:t>
            </a:r>
            <a:r>
              <a:rPr lang="tr-TR" dirty="0"/>
              <a:t> ve genellikle 50 ile 400arasında yüksek bir değere </a:t>
            </a:r>
            <a:r>
              <a:rPr lang="tr-TR" dirty="0" err="1"/>
              <a:t>sahiptir.Gerilim</a:t>
            </a:r>
            <a:r>
              <a:rPr lang="tr-TR" dirty="0"/>
              <a:t> kazancı da yine yüksektir , genellikle 50 ile 400 arasındadır. Giriş empedansı orta seviyede örneğin 5KΩ gibi. Çıkış </a:t>
            </a:r>
            <a:r>
              <a:rPr lang="tr-TR" dirty="0" err="1"/>
              <a:t>empedansu</a:t>
            </a:r>
            <a:r>
              <a:rPr lang="tr-TR" dirty="0"/>
              <a:t> yine 20KΩ gibi orta bir değere sahiptir. </a:t>
            </a:r>
          </a:p>
          <a:p>
            <a:pPr>
              <a:buClr>
                <a:srgbClr val="8AD0D6"/>
              </a:buClr>
            </a:pPr>
            <a:r>
              <a:rPr lang="tr-TR" dirty="0"/>
              <a:t>Ortak </a:t>
            </a:r>
            <a:r>
              <a:rPr lang="tr-TR" dirty="0" err="1"/>
              <a:t>emiter</a:t>
            </a:r>
            <a:r>
              <a:rPr lang="tr-TR" dirty="0"/>
              <a:t> bağlantısının özelliğini tam olarak anlamak için iki tane karakteristik eğriye ihtiyaç vardır . Bunlardan birisi giriş karakteristiği (</a:t>
            </a:r>
            <a:r>
              <a:rPr lang="tr-TR" dirty="0" err="1"/>
              <a:t>beyz-emiter</a:t>
            </a:r>
            <a:r>
              <a:rPr lang="tr-TR" dirty="0"/>
              <a:t> karakteristiği) , diğeri de çıkış karakteristiğidir. (kolektör-</a:t>
            </a:r>
            <a:r>
              <a:rPr lang="tr-TR" dirty="0" err="1"/>
              <a:t>emiter</a:t>
            </a:r>
            <a:r>
              <a:rPr lang="tr-TR" dirty="0"/>
              <a:t> karakteristiğidir). Bu karakteristik eğriler aşağıda verilmiştir.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20DC55D-E312-496B-BA1A-E63DC0282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1" y="4011"/>
            <a:ext cx="948838" cy="948838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276DC072-FB3F-4C1A-BB74-7AA868810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0813" y="4011"/>
            <a:ext cx="948838" cy="94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410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7F3BBE1-4305-4098-B98E-E9F8A50F1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57" y="378377"/>
            <a:ext cx="7053542" cy="1400530"/>
          </a:xfrm>
        </p:spPr>
        <p:txBody>
          <a:bodyPr/>
          <a:lstStyle/>
          <a:p>
            <a:r>
              <a:rPr lang="tr-TR" b="1" dirty="0"/>
              <a:t>ORTAK EMİTERLİ DEVRELER</a:t>
            </a:r>
          </a:p>
        </p:txBody>
      </p:sp>
      <p:pic>
        <p:nvPicPr>
          <p:cNvPr id="4" name="Resim 5">
            <a:extLst>
              <a:ext uri="{FF2B5EF4-FFF2-40B4-BE49-F238E27FC236}">
                <a16:creationId xmlns:a16="http://schemas.microsoft.com/office/drawing/2014/main" id="{DFAC641C-8684-4F12-B3B7-58AAE8FB64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362" y="1342736"/>
            <a:ext cx="8977318" cy="4760919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AF2AB9B4-B5B0-48E9-B373-DABBEE788F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1" y="4011"/>
            <a:ext cx="948838" cy="948838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18423A1C-3305-497A-9D64-AE0DD892A0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0813" y="4011"/>
            <a:ext cx="948838" cy="94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300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5E546E-FA9D-4037-9594-4512773C3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0024" y="573522"/>
            <a:ext cx="7053542" cy="1400530"/>
          </a:xfrm>
        </p:spPr>
        <p:txBody>
          <a:bodyPr/>
          <a:lstStyle/>
          <a:p>
            <a:r>
              <a:rPr lang="tr-TR" b="1" dirty="0"/>
              <a:t>ORTAK EMİTERLİ DEVRELER </a:t>
            </a:r>
          </a:p>
        </p:txBody>
      </p:sp>
      <p:pic>
        <p:nvPicPr>
          <p:cNvPr id="4" name="Resim 5">
            <a:extLst>
              <a:ext uri="{FF2B5EF4-FFF2-40B4-BE49-F238E27FC236}">
                <a16:creationId xmlns:a16="http://schemas.microsoft.com/office/drawing/2014/main" id="{690F512B-D0D0-43F2-BFA9-048ADA8B3E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036" y="1597577"/>
            <a:ext cx="6952604" cy="4548601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439B2551-EFAF-4AD2-A12A-216C148641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1" y="4011"/>
            <a:ext cx="948838" cy="948838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F776ED75-934E-4769-85B3-DABE45456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0813" y="4011"/>
            <a:ext cx="948838" cy="948838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24F284B-7F61-4171-A33E-43CC5021EBD6}"/>
              </a:ext>
            </a:extLst>
          </p:cNvPr>
          <p:cNvSpPr txBox="1"/>
          <p:nvPr/>
        </p:nvSpPr>
        <p:spPr>
          <a:xfrm>
            <a:off x="932984" y="6332034"/>
            <a:ext cx="7185101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b="1" dirty="0" err="1"/>
              <a:t>Transistörün</a:t>
            </a:r>
            <a:r>
              <a:rPr lang="tr-TR" b="1" dirty="0"/>
              <a:t> Çıkış </a:t>
            </a:r>
            <a:r>
              <a:rPr lang="tr-TR" b="1" dirty="0" err="1"/>
              <a:t>Karekteristik</a:t>
            </a:r>
            <a:r>
              <a:rPr lang="tr-TR" b="1" dirty="0"/>
              <a:t> Eğrisi ( Kolektör Karakteristiği)</a:t>
            </a:r>
          </a:p>
        </p:txBody>
      </p:sp>
    </p:spTree>
    <p:extLst>
      <p:ext uri="{BB962C8B-B14F-4D97-AF65-F5344CB8AC3E}">
        <p14:creationId xmlns:p14="http://schemas.microsoft.com/office/powerpoint/2010/main" val="320822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5EAE0C-B42B-4D7D-924C-A7884A265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413" y="331913"/>
            <a:ext cx="7053542" cy="1400530"/>
          </a:xfrm>
        </p:spPr>
        <p:txBody>
          <a:bodyPr/>
          <a:lstStyle/>
          <a:p>
            <a:r>
              <a:rPr lang="tr-TR" b="1" dirty="0"/>
              <a:t>ORTAK EMİTERLİ DEVRELER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141AE1-1CE5-4A76-AA0C-FCA78C88C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84" y="1421017"/>
            <a:ext cx="8977320" cy="52920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BETA</a:t>
            </a:r>
            <a:r>
              <a:rPr lang="tr-TR" dirty="0"/>
              <a:t> (</a:t>
            </a:r>
            <a:r>
              <a:rPr lang="tr-TR" b="1" dirty="0"/>
              <a:t>β)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/>
              <a:t>DC devrede kolektör akımının </a:t>
            </a:r>
            <a:r>
              <a:rPr lang="tr-TR" b="1" dirty="0" err="1"/>
              <a:t>beyz</a:t>
            </a:r>
            <a:r>
              <a:rPr lang="tr-TR" b="1" dirty="0"/>
              <a:t> akımına oranı beta (β) olarak adlandırılır ve aşağıdaki formül yardımıyla bulunur. 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Burada I</a:t>
            </a:r>
            <a:r>
              <a:rPr lang="tr-TR" sz="1000" b="1" dirty="0"/>
              <a:t>C </a:t>
            </a:r>
            <a:r>
              <a:rPr lang="tr-TR" b="1" dirty="0"/>
              <a:t>ve  </a:t>
            </a:r>
            <a:r>
              <a:rPr lang="tr-TR" sz="1000" b="1" dirty="0"/>
              <a:t> </a:t>
            </a:r>
            <a:r>
              <a:rPr lang="tr-TR" b="1" dirty="0"/>
              <a:t>I</a:t>
            </a:r>
            <a:r>
              <a:rPr lang="tr-TR" sz="1000" b="1" dirty="0"/>
              <a:t>B </a:t>
            </a:r>
            <a:r>
              <a:rPr lang="tr-TR" b="1" dirty="0"/>
              <a:t> değeri karakteristik eğride çalıma noktasından bulunur . Pratikte β değeri tipik olarak 50 ile 400 arasındadır . Örneğin β = 100 ise , o devrede kolektör akımı </a:t>
            </a:r>
            <a:r>
              <a:rPr lang="tr-TR" b="1" dirty="0" err="1"/>
              <a:t>beyz</a:t>
            </a:r>
            <a:r>
              <a:rPr lang="tr-TR" b="1" dirty="0"/>
              <a:t> akımının 100 katıdır.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0E4842C-9EB3-445E-9FC1-D246C0F60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1" y="4011"/>
            <a:ext cx="948838" cy="948838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E760E763-2DF9-4AA9-8E9C-46077CE0D3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0813" y="4011"/>
            <a:ext cx="948838" cy="948838"/>
          </a:xfrm>
          <a:prstGeom prst="rect">
            <a:avLst/>
          </a:prstGeom>
        </p:spPr>
      </p:pic>
      <p:pic>
        <p:nvPicPr>
          <p:cNvPr id="8" name="Resim 8">
            <a:extLst>
              <a:ext uri="{FF2B5EF4-FFF2-40B4-BE49-F238E27FC236}">
                <a16:creationId xmlns:a16="http://schemas.microsoft.com/office/drawing/2014/main" id="{4ED0224B-FFB7-41F1-8F56-F1C958F8A5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466" y="2696442"/>
            <a:ext cx="143827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847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D020A44-1615-4B0E-BE9A-14F71895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55" y="2235510"/>
            <a:ext cx="8937283" cy="1400530"/>
          </a:xfrm>
        </p:spPr>
        <p:txBody>
          <a:bodyPr/>
          <a:lstStyle/>
          <a:p>
            <a:pPr algn="ctr"/>
            <a:r>
              <a:rPr lang="tr-TR" sz="5400" b="1" dirty="0"/>
              <a:t>KAYNAKÇA </a:t>
            </a:r>
            <a:br>
              <a:rPr lang="tr-TR" sz="5400" b="1" dirty="0"/>
            </a:br>
            <a:r>
              <a:rPr lang="tr-TR" sz="2200" b="1" dirty="0" err="1">
                <a:solidFill>
                  <a:srgbClr val="FFFFFF"/>
                </a:solidFill>
              </a:rPr>
              <a:t>Demirel,Hüseyin</a:t>
            </a:r>
            <a:r>
              <a:rPr lang="tr-TR" sz="2200" b="1" dirty="0">
                <a:solidFill>
                  <a:srgbClr val="FFFFFF"/>
                </a:solidFill>
              </a:rPr>
              <a:t>. Temel Elektronik-1/ İSTANBUL : BİRSEN YAYIMEVİ 2015</a:t>
            </a:r>
            <a:endParaRPr lang="tr-TR" sz="2200" dirty="0">
              <a:solidFill>
                <a:srgbClr val="FFFFFF"/>
              </a:solidFill>
            </a:endParaRPr>
          </a:p>
          <a:p>
            <a:pPr algn="ctr"/>
            <a:endParaRPr lang="tr-TR" sz="5400" b="1" dirty="0">
              <a:solidFill>
                <a:schemeClr val="tx1"/>
              </a:solidFill>
              <a:ea typeface="+mj-lt"/>
              <a:cs typeface="+mj-lt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370F6A2-C6A2-467E-97DB-42DF923E2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" y="4010"/>
            <a:ext cx="948838" cy="948838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C6FEDEC4-C2F1-4570-A6D8-8124734A0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8323" y="4011"/>
            <a:ext cx="948838" cy="94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533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Ekran Gösterisi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İyon</vt:lpstr>
      <vt:lpstr>A.Ü. GAMA MYO.  Elektrik ve Enerji Bölümü </vt:lpstr>
      <vt:lpstr>İÇİNDEKİLER</vt:lpstr>
      <vt:lpstr>ORTAK EMİTERLİ DEVRELER</vt:lpstr>
      <vt:lpstr>ORTAK EMİTERLİ DEVRELER </vt:lpstr>
      <vt:lpstr>ORTAK EMİTERLİ DEVRELER </vt:lpstr>
      <vt:lpstr>ORTAK EMİTERLİ DEVRELER</vt:lpstr>
      <vt:lpstr>ORTAK EMİTERLİ DEVRELER </vt:lpstr>
      <vt:lpstr>ORTAK EMİTERLİ DEVRELER</vt:lpstr>
      <vt:lpstr>KAYNAKÇA  Demirel,Hüseyin. Temel Elektronik-1/ İSTANBUL : BİRSEN YAYIMEVİ 2015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  Elektrik ve Enerji Bölümü </dc:title>
  <dc:creator/>
  <cp:lastModifiedBy/>
  <cp:revision>10</cp:revision>
  <dcterms:created xsi:type="dcterms:W3CDTF">2012-08-15T22:53:30Z</dcterms:created>
  <dcterms:modified xsi:type="dcterms:W3CDTF">2018-04-24T19:06:20Z</dcterms:modified>
</cp:coreProperties>
</file>