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6AC62-CE2B-49F0-B60B-3F0F04D288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3271-A9F1-4FDC-A2DA-01C6AC53EE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4345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6AC62-CE2B-49F0-B60B-3F0F04D288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3271-A9F1-4FDC-A2DA-01C6AC53EE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2792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6AC62-CE2B-49F0-B60B-3F0F04D288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3271-A9F1-4FDC-A2DA-01C6AC53EE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466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6AC62-CE2B-49F0-B60B-3F0F04D288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3271-A9F1-4FDC-A2DA-01C6AC53EE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73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6AC62-CE2B-49F0-B60B-3F0F04D288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3271-A9F1-4FDC-A2DA-01C6AC53EE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0535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6AC62-CE2B-49F0-B60B-3F0F04D288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3271-A9F1-4FDC-A2DA-01C6AC53EE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1330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6AC62-CE2B-49F0-B60B-3F0F04D288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3271-A9F1-4FDC-A2DA-01C6AC53EE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6198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6AC62-CE2B-49F0-B60B-3F0F04D288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3271-A9F1-4FDC-A2DA-01C6AC53EE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803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6AC62-CE2B-49F0-B60B-3F0F04D288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3271-A9F1-4FDC-A2DA-01C6AC53EE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1976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6AC62-CE2B-49F0-B60B-3F0F04D288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3271-A9F1-4FDC-A2DA-01C6AC53EE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1757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6AC62-CE2B-49F0-B60B-3F0F04D288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3271-A9F1-4FDC-A2DA-01C6AC53EE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6759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6AC62-CE2B-49F0-B60B-3F0F04D2886C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13271-A9F1-4FDC-A2DA-01C6AC53EE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0627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14. ders: Uzamsal dilbilim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207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Uzamsal dilbilim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Diller </a:t>
            </a:r>
            <a:r>
              <a:rPr lang="tr-TR" dirty="0"/>
              <a:t>incelenirken ilk dikkati ç</a:t>
            </a:r>
            <a:r>
              <a:rPr lang="tr-TR" dirty="0" smtClean="0"/>
              <a:t>eken </a:t>
            </a:r>
            <a:r>
              <a:rPr lang="tr-TR" dirty="0"/>
              <a:t>şey bunların ç</a:t>
            </a:r>
            <a:r>
              <a:rPr lang="tr-TR" dirty="0" smtClean="0"/>
              <a:t>eşitliliği,</a:t>
            </a:r>
            <a:r>
              <a:rPr lang="tr-TR" dirty="0"/>
              <a:t> </a:t>
            </a:r>
            <a:r>
              <a:rPr lang="tr-TR" dirty="0" smtClean="0"/>
              <a:t>bir </a:t>
            </a:r>
            <a:r>
              <a:rPr lang="tr-TR" dirty="0"/>
              <a:t>ü</a:t>
            </a:r>
            <a:r>
              <a:rPr lang="tr-TR" dirty="0" smtClean="0"/>
              <a:t>lkeden öbürüne</a:t>
            </a:r>
            <a:r>
              <a:rPr lang="tr-TR" dirty="0"/>
              <a:t>, dahası bir </a:t>
            </a:r>
            <a:r>
              <a:rPr lang="tr-TR" dirty="0" smtClean="0"/>
              <a:t>bölgeden </a:t>
            </a:r>
            <a:r>
              <a:rPr lang="tr-TR" dirty="0"/>
              <a:t>bir </a:t>
            </a:r>
            <a:r>
              <a:rPr lang="tr-TR" dirty="0" smtClean="0"/>
              <a:t>başkasına</a:t>
            </a:r>
            <a:r>
              <a:rPr lang="tr-TR" dirty="0"/>
              <a:t> </a:t>
            </a:r>
            <a:r>
              <a:rPr lang="tr-TR" dirty="0" smtClean="0"/>
              <a:t>geçer geçmez </a:t>
            </a:r>
            <a:r>
              <a:rPr lang="tr-TR" dirty="0"/>
              <a:t>karşılaşılan dilsel ayrılıklardır. </a:t>
            </a:r>
            <a:r>
              <a:rPr lang="tr-TR" dirty="0" smtClean="0"/>
              <a:t>Süre içindeki ayrılıkları </a:t>
            </a:r>
            <a:r>
              <a:rPr lang="tr-TR" dirty="0"/>
              <a:t>ç</a:t>
            </a:r>
            <a:r>
              <a:rPr lang="tr-TR" dirty="0" smtClean="0"/>
              <a:t>oğu </a:t>
            </a:r>
            <a:r>
              <a:rPr lang="tr-TR" dirty="0"/>
              <a:t>kez </a:t>
            </a:r>
            <a:r>
              <a:rPr lang="tr-TR" dirty="0" smtClean="0"/>
              <a:t>gözlemci göremezse </a:t>
            </a:r>
            <a:r>
              <a:rPr lang="tr-TR" dirty="0"/>
              <a:t>de, uzamdaki </a:t>
            </a:r>
            <a:r>
              <a:rPr lang="tr-TR" dirty="0" smtClean="0"/>
              <a:t>ayrılıklar</a:t>
            </a:r>
            <a:r>
              <a:rPr lang="tr-TR" dirty="0"/>
              <a:t> </a:t>
            </a:r>
            <a:r>
              <a:rPr lang="tr-TR" dirty="0" smtClean="0"/>
              <a:t>hemen göze </a:t>
            </a:r>
            <a:r>
              <a:rPr lang="tr-TR" dirty="0"/>
              <a:t>batar. Başka bir dil konuşan </a:t>
            </a:r>
            <a:r>
              <a:rPr lang="tr-TR" dirty="0" smtClean="0"/>
              <a:t>diğer topluluklarla ilişkilerinde bile </a:t>
            </a:r>
            <a:r>
              <a:rPr lang="tr-TR" dirty="0"/>
              <a:t>bu ayrılıkları </a:t>
            </a:r>
            <a:r>
              <a:rPr lang="tr-TR" dirty="0" smtClean="0"/>
              <a:t>kavrarlar.</a:t>
            </a:r>
            <a:r>
              <a:rPr lang="tr-TR" dirty="0"/>
              <a:t> </a:t>
            </a:r>
            <a:r>
              <a:rPr lang="tr-TR" dirty="0" smtClean="0"/>
              <a:t>Bir </a:t>
            </a:r>
            <a:r>
              <a:rPr lang="tr-TR" dirty="0"/>
              <a:t>halkın kendi </a:t>
            </a:r>
            <a:r>
              <a:rPr lang="tr-TR" dirty="0" smtClean="0"/>
              <a:t>özgü </a:t>
            </a:r>
            <a:r>
              <a:rPr lang="tr-TR" dirty="0"/>
              <a:t>dilinin bilincine bu </a:t>
            </a:r>
            <a:r>
              <a:rPr lang="tr-TR" dirty="0" smtClean="0"/>
              <a:t>karşılaştırmalarla</a:t>
            </a:r>
            <a:r>
              <a:rPr lang="tr-TR" dirty="0"/>
              <a:t> </a:t>
            </a:r>
            <a:r>
              <a:rPr lang="tr-TR" dirty="0" smtClean="0"/>
              <a:t>vardığı da söylenebilir. Bu </a:t>
            </a:r>
            <a:r>
              <a:rPr lang="tr-TR" dirty="0"/>
              <a:t>duygunun ilkellerde, dilin de tıpkı giyim ya da </a:t>
            </a:r>
            <a:r>
              <a:rPr lang="tr-TR" dirty="0" smtClean="0"/>
              <a:t>savaş</a:t>
            </a:r>
            <a:r>
              <a:rPr lang="tr-TR" dirty="0"/>
              <a:t> </a:t>
            </a:r>
            <a:r>
              <a:rPr lang="tr-TR" dirty="0" smtClean="0"/>
              <a:t>donanımı </a:t>
            </a:r>
            <a:r>
              <a:rPr lang="tr-TR" dirty="0"/>
              <a:t>gibi bir </a:t>
            </a:r>
            <a:r>
              <a:rPr lang="tr-TR" dirty="0" smtClean="0"/>
              <a:t>alışkanlık, </a:t>
            </a:r>
            <a:r>
              <a:rPr lang="tr-TR" dirty="0"/>
              <a:t>bir </a:t>
            </a:r>
            <a:r>
              <a:rPr lang="tr-TR" dirty="0" smtClean="0"/>
              <a:t>görenek </a:t>
            </a:r>
            <a:r>
              <a:rPr lang="tr-TR" dirty="0"/>
              <a:t>olduğu </a:t>
            </a:r>
            <a:r>
              <a:rPr lang="tr-TR" dirty="0" smtClean="0"/>
              <a:t>düşüncesini uyandırdığı da bilinmektedir. Fr.</a:t>
            </a:r>
            <a:r>
              <a:rPr lang="tr-TR" dirty="0"/>
              <a:t> </a:t>
            </a:r>
            <a:r>
              <a:rPr lang="tr-TR" i="1" dirty="0" err="1" smtClean="0"/>
              <a:t>idiome</a:t>
            </a:r>
            <a:r>
              <a:rPr lang="tr-TR" i="1" dirty="0" smtClean="0"/>
              <a:t> </a:t>
            </a:r>
            <a:r>
              <a:rPr lang="tr-TR" dirty="0" smtClean="0"/>
              <a:t>sözcüğü </a:t>
            </a:r>
            <a:r>
              <a:rPr lang="tr-TR" dirty="0"/>
              <a:t>de </a:t>
            </a:r>
            <a:r>
              <a:rPr lang="tr-TR" dirty="0" smtClean="0"/>
              <a:t>bir </a:t>
            </a:r>
            <a:r>
              <a:rPr lang="tr-TR" dirty="0"/>
              <a:t>topluluğun ö</a:t>
            </a:r>
            <a:r>
              <a:rPr lang="tr-TR" dirty="0" smtClean="0"/>
              <a:t>zelliklerini yansıtan </a:t>
            </a:r>
            <a:r>
              <a:rPr lang="tr-TR" dirty="0"/>
              <a:t>dili </a:t>
            </a:r>
            <a:r>
              <a:rPr lang="tr-TR" dirty="0" smtClean="0"/>
              <a:t>belirtir. </a:t>
            </a:r>
            <a:r>
              <a:rPr lang="tr-TR" dirty="0"/>
              <a:t>Doğru bir </a:t>
            </a:r>
            <a:r>
              <a:rPr lang="tr-TR" dirty="0" smtClean="0"/>
              <a:t>görüştür </a:t>
            </a:r>
            <a:r>
              <a:rPr lang="tr-TR" dirty="0"/>
              <a:t>bu</a:t>
            </a:r>
            <a:r>
              <a:rPr lang="tr-TR" dirty="0" smtClean="0"/>
              <a:t>. Her toplum da </a:t>
            </a:r>
            <a:r>
              <a:rPr lang="tr-TR" dirty="0"/>
              <a:t>kendi dilinin </a:t>
            </a:r>
            <a:r>
              <a:rPr lang="tr-TR" dirty="0" smtClean="0"/>
              <a:t>üstünlüğüne inanmaktadır çoğunlukla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1441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Uzamsal dilbilim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1400" dirty="0"/>
              <a:t>Başka dil konuşan bir </a:t>
            </a:r>
            <a:r>
              <a:rPr lang="tr-TR" sz="1400" dirty="0"/>
              <a:t>kimse hiç konuşmasını</a:t>
            </a:r>
            <a:r>
              <a:rPr lang="tr-TR" sz="1400" dirty="0"/>
              <a:t> </a:t>
            </a:r>
            <a:r>
              <a:rPr lang="tr-TR" sz="1400" dirty="0"/>
              <a:t>bilmiyormuş </a:t>
            </a:r>
            <a:r>
              <a:rPr lang="tr-TR" sz="1400" dirty="0"/>
              <a:t>gibi </a:t>
            </a:r>
            <a:r>
              <a:rPr lang="tr-TR" sz="1400" dirty="0"/>
              <a:t>görülür</a:t>
            </a:r>
            <a:r>
              <a:rPr lang="tr-TR" sz="1400" dirty="0"/>
              <a:t>. </a:t>
            </a:r>
            <a:r>
              <a:rPr lang="tr-TR" sz="1400" dirty="0"/>
              <a:t> Böylece </a:t>
            </a:r>
            <a:r>
              <a:rPr lang="tr-TR" sz="1400" dirty="0"/>
              <a:t>uzamsal (coğrafi) ç</a:t>
            </a:r>
            <a:r>
              <a:rPr lang="tr-TR" sz="1400" dirty="0"/>
              <a:t>eşitlilik </a:t>
            </a:r>
            <a:r>
              <a:rPr lang="tr-TR" sz="1400" dirty="0"/>
              <a:t>dilbilim </a:t>
            </a:r>
            <a:r>
              <a:rPr lang="tr-TR" sz="1400" dirty="0"/>
              <a:t>alanındaki</a:t>
            </a:r>
            <a:r>
              <a:rPr lang="tr-TR" sz="1400" dirty="0"/>
              <a:t> </a:t>
            </a:r>
            <a:r>
              <a:rPr lang="tr-TR" sz="1400" dirty="0"/>
              <a:t>ilk gözlem </a:t>
            </a:r>
            <a:r>
              <a:rPr lang="tr-TR" sz="1400" dirty="0"/>
              <a:t>niteliğini taşır. Dil konusundaki bilimsel </a:t>
            </a:r>
            <a:r>
              <a:rPr lang="tr-TR" sz="1400" dirty="0"/>
              <a:t>incelemenin</a:t>
            </a:r>
            <a:r>
              <a:rPr lang="tr-TR" sz="1400" dirty="0"/>
              <a:t> </a:t>
            </a:r>
            <a:r>
              <a:rPr lang="tr-TR" sz="1400" dirty="0"/>
              <a:t>ilk biçimini </a:t>
            </a:r>
            <a:r>
              <a:rPr lang="tr-TR" sz="1400" dirty="0" err="1"/>
              <a:t>Yunanlılar’da</a:t>
            </a:r>
            <a:r>
              <a:rPr lang="tr-TR" sz="1400" dirty="0"/>
              <a:t> bile bu belirlemiştir. </a:t>
            </a:r>
            <a:r>
              <a:rPr lang="tr-TR" sz="1400" dirty="0"/>
              <a:t>Gerçi Yunanlılar </a:t>
            </a:r>
            <a:r>
              <a:rPr lang="tr-TR" sz="1400" dirty="0"/>
              <a:t>yalnızca değişik Yunan </a:t>
            </a:r>
            <a:r>
              <a:rPr lang="tr-TR" sz="1400" dirty="0"/>
              <a:t>lehçeleri </a:t>
            </a:r>
            <a:r>
              <a:rPr lang="tr-TR" sz="1400" dirty="0"/>
              <a:t>arasındaki </a:t>
            </a:r>
            <a:r>
              <a:rPr lang="tr-TR" sz="1400" dirty="0"/>
              <a:t>çeşitlilik </a:t>
            </a:r>
            <a:r>
              <a:rPr lang="tr-TR" sz="1400" dirty="0"/>
              <a:t>ü</a:t>
            </a:r>
            <a:r>
              <a:rPr lang="tr-TR" sz="1400" dirty="0"/>
              <a:t>stüne </a:t>
            </a:r>
            <a:r>
              <a:rPr lang="tr-TR" sz="1400" dirty="0"/>
              <a:t>eğilmişlerdir; ama bunun nedeni, genellikle </a:t>
            </a:r>
            <a:r>
              <a:rPr lang="tr-TR" sz="1400" dirty="0"/>
              <a:t>ilgi</a:t>
            </a:r>
            <a:r>
              <a:rPr lang="tr-TR" sz="1400" dirty="0"/>
              <a:t> </a:t>
            </a:r>
            <a:r>
              <a:rPr lang="tr-TR" sz="1400" dirty="0"/>
              <a:t>acılarının </a:t>
            </a:r>
            <a:r>
              <a:rPr lang="tr-TR" sz="1400" dirty="0"/>
              <a:t>kendi ü</a:t>
            </a:r>
            <a:r>
              <a:rPr lang="tr-TR" sz="1400" dirty="0"/>
              <a:t>lkelerinin </a:t>
            </a:r>
            <a:r>
              <a:rPr lang="tr-TR" sz="1400" dirty="0"/>
              <a:t>sınırlarını pek </a:t>
            </a:r>
            <a:r>
              <a:rPr lang="tr-TR" sz="1400" dirty="0"/>
              <a:t>aşmamasıdır.</a:t>
            </a:r>
            <a:r>
              <a:rPr lang="tr-TR" sz="1400" dirty="0"/>
              <a:t> </a:t>
            </a:r>
            <a:r>
              <a:rPr lang="tr-TR" sz="1400" dirty="0"/>
              <a:t>İki </a:t>
            </a:r>
            <a:r>
              <a:rPr lang="tr-TR" sz="1400" dirty="0"/>
              <a:t>dilin birbirinden ayrı olduğunu </a:t>
            </a:r>
            <a:r>
              <a:rPr lang="tr-TR" sz="1400" dirty="0"/>
              <a:t>gördükten </a:t>
            </a:r>
            <a:r>
              <a:rPr lang="tr-TR" sz="1400" dirty="0"/>
              <a:t>sonra </a:t>
            </a:r>
            <a:r>
              <a:rPr lang="tr-TR" sz="1400" dirty="0"/>
              <a:t>içgüdüsel olarak </a:t>
            </a:r>
            <a:r>
              <a:rPr lang="tr-TR" sz="1400" dirty="0"/>
              <a:t>bunlar arasında benzerlikler bulmaya </a:t>
            </a:r>
            <a:r>
              <a:rPr lang="tr-TR" sz="1400" dirty="0"/>
              <a:t>yönelir insan</a:t>
            </a:r>
            <a:r>
              <a:rPr lang="tr-TR" sz="1400" dirty="0"/>
              <a:t>. Konuşan bireylerin doğal bir eğilimidir bu. </a:t>
            </a:r>
            <a:r>
              <a:rPr lang="tr-TR" sz="1400" dirty="0"/>
              <a:t>Köylüler kullandıkları </a:t>
            </a:r>
            <a:r>
              <a:rPr lang="tr-TR" sz="1400" dirty="0"/>
              <a:t>ağzı komşu </a:t>
            </a:r>
            <a:r>
              <a:rPr lang="tr-TR" sz="1400" dirty="0"/>
              <a:t>köyle </a:t>
            </a:r>
            <a:r>
              <a:rPr lang="tr-TR" sz="1400" dirty="0"/>
              <a:t>karşılaştırmayı </a:t>
            </a:r>
            <a:r>
              <a:rPr lang="tr-TR" sz="1400" dirty="0"/>
              <a:t>severler;</a:t>
            </a:r>
            <a:r>
              <a:rPr lang="tr-TR" sz="1400" dirty="0"/>
              <a:t> </a:t>
            </a:r>
            <a:r>
              <a:rPr lang="tr-TR" sz="1400" dirty="0"/>
              <a:t>birçok </a:t>
            </a:r>
            <a:r>
              <a:rPr lang="tr-TR" sz="1400" dirty="0"/>
              <a:t>dil konuşan kimseler bu dillerin ortak </a:t>
            </a:r>
            <a:r>
              <a:rPr lang="tr-TR" sz="1400" dirty="0"/>
              <a:t>yanlarını</a:t>
            </a:r>
            <a:r>
              <a:rPr lang="tr-TR" sz="1400" dirty="0"/>
              <a:t> </a:t>
            </a:r>
            <a:r>
              <a:rPr lang="tr-TR" sz="1400" dirty="0"/>
              <a:t>görürler</a:t>
            </a:r>
            <a:r>
              <a:rPr lang="tr-TR" sz="1400" dirty="0"/>
              <a:t>. Ama </a:t>
            </a:r>
            <a:r>
              <a:rPr lang="tr-TR" sz="1400" dirty="0"/>
              <a:t>ilginç </a:t>
            </a:r>
            <a:r>
              <a:rPr lang="tr-TR" sz="1400" dirty="0"/>
              <a:t>bir şey var, o da şu: Bilimin bu </a:t>
            </a:r>
            <a:r>
              <a:rPr lang="tr-TR" sz="1400" dirty="0"/>
              <a:t>türlü gözlemlerden </a:t>
            </a:r>
            <a:r>
              <a:rPr lang="tr-TR" sz="1400" dirty="0"/>
              <a:t>yararlanabilmesi </a:t>
            </a:r>
            <a:r>
              <a:rPr lang="tr-TR" sz="1400" dirty="0"/>
              <a:t>için </a:t>
            </a:r>
            <a:r>
              <a:rPr lang="tr-TR" sz="1400" dirty="0"/>
              <a:t>uzun bir </a:t>
            </a:r>
            <a:r>
              <a:rPr lang="tr-TR" sz="1400" dirty="0"/>
              <a:t>süre geçmesi gerekir.  Bu </a:t>
            </a:r>
            <a:r>
              <a:rPr lang="tr-TR" sz="1400" dirty="0"/>
              <a:t>benzerliklerin bilimsel </a:t>
            </a:r>
            <a:r>
              <a:rPr lang="tr-TR" sz="1400" dirty="0"/>
              <a:t>biçimde gözlemlenmesi kimi</a:t>
            </a:r>
            <a:r>
              <a:rPr lang="tr-TR" sz="1400" dirty="0"/>
              <a:t> </a:t>
            </a:r>
            <a:r>
              <a:rPr lang="tr-TR" sz="1400" dirty="0"/>
              <a:t>durumlarda </a:t>
            </a:r>
            <a:r>
              <a:rPr lang="tr-TR" sz="1400" dirty="0"/>
              <a:t>iki ya da </a:t>
            </a:r>
            <a:r>
              <a:rPr lang="tr-TR" sz="1400" dirty="0"/>
              <a:t>birçok </a:t>
            </a:r>
            <a:r>
              <a:rPr lang="tr-TR" sz="1400" dirty="0"/>
              <a:t>dilin akrabalık bağıyla </a:t>
            </a:r>
            <a:r>
              <a:rPr lang="tr-TR" sz="1400" dirty="0"/>
              <a:t>birleştiğini,</a:t>
            </a:r>
            <a:r>
              <a:rPr lang="tr-TR" sz="1400" dirty="0"/>
              <a:t> </a:t>
            </a:r>
            <a:r>
              <a:rPr lang="tr-TR" sz="1400" dirty="0"/>
              <a:t>daha açık </a:t>
            </a:r>
            <a:r>
              <a:rPr lang="tr-TR" sz="1400" dirty="0"/>
              <a:t>bir deyişle ortak bir </a:t>
            </a:r>
            <a:r>
              <a:rPr lang="tr-TR" sz="1400" dirty="0"/>
              <a:t>kökenleri olduğunu</a:t>
            </a:r>
            <a:r>
              <a:rPr lang="tr-TR" sz="1400" dirty="0"/>
              <a:t> </a:t>
            </a:r>
            <a:r>
              <a:rPr lang="tr-TR" sz="1400" dirty="0"/>
              <a:t>söylememize </a:t>
            </a:r>
            <a:r>
              <a:rPr lang="tr-TR" sz="1400" dirty="0"/>
              <a:t>olanak sağlar: Aralarında </a:t>
            </a:r>
            <a:r>
              <a:rPr lang="tr-TR" sz="1400" dirty="0"/>
              <a:t>böylece benzerlikler</a:t>
            </a:r>
            <a:r>
              <a:rPr lang="tr-TR" sz="1400" dirty="0"/>
              <a:t> </a:t>
            </a:r>
            <a:r>
              <a:rPr lang="tr-TR" sz="1400" dirty="0"/>
              <a:t>saptanan </a:t>
            </a:r>
            <a:r>
              <a:rPr lang="tr-TR" sz="1400" dirty="0"/>
              <a:t>dillerin oluşturduğu ö</a:t>
            </a:r>
            <a:r>
              <a:rPr lang="tr-TR" sz="1400" dirty="0"/>
              <a:t>beğe </a:t>
            </a:r>
            <a:r>
              <a:rPr lang="tr-TR" sz="1400" dirty="0"/>
              <a:t>aile denir. </a:t>
            </a:r>
            <a:r>
              <a:rPr lang="tr-TR" sz="1400" dirty="0"/>
              <a:t> Bu </a:t>
            </a:r>
            <a:r>
              <a:rPr lang="tr-TR" sz="1400" dirty="0"/>
              <a:t>aileler de sonra kendi aralarında </a:t>
            </a:r>
            <a:r>
              <a:rPr lang="tr-TR" sz="1400" dirty="0"/>
              <a:t>karşılaştırılabilir.</a:t>
            </a:r>
            <a:r>
              <a:rPr lang="tr-TR" sz="1400" dirty="0"/>
              <a:t> </a:t>
            </a:r>
            <a:r>
              <a:rPr lang="tr-TR" sz="1400" dirty="0"/>
              <a:t>Kimi </a:t>
            </a:r>
            <a:r>
              <a:rPr lang="tr-TR" sz="1400" dirty="0"/>
              <a:t>durumlarda daha geniş ve daha eski soy </a:t>
            </a:r>
            <a:r>
              <a:rPr lang="tr-TR" sz="1400" dirty="0"/>
              <a:t>zincirleri</a:t>
            </a:r>
            <a:r>
              <a:rPr lang="tr-TR" sz="1400" dirty="0"/>
              <a:t> </a:t>
            </a:r>
            <a:r>
              <a:rPr lang="tr-TR" sz="1400" dirty="0"/>
              <a:t>ortaya </a:t>
            </a:r>
            <a:r>
              <a:rPr lang="tr-TR" sz="1400" dirty="0"/>
              <a:t>ç</a:t>
            </a:r>
            <a:r>
              <a:rPr lang="tr-TR" sz="1400" dirty="0"/>
              <a:t>ıkar</a:t>
            </a:r>
            <a:r>
              <a:rPr lang="tr-TR" sz="1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34358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Uzamsal dilbilim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1400" b="1" dirty="0"/>
              <a:t>Fin diliyle </a:t>
            </a:r>
            <a:r>
              <a:rPr lang="tr-TR" sz="1400" b="1" dirty="0"/>
              <a:t>Hint-Avrupa </a:t>
            </a:r>
            <a:r>
              <a:rPr lang="tr-TR" sz="1400" b="1" dirty="0"/>
              <a:t>dili,  Hint-Avrupa</a:t>
            </a:r>
            <a:r>
              <a:rPr lang="tr-TR" sz="1400" dirty="0"/>
              <a:t> </a:t>
            </a:r>
            <a:r>
              <a:rPr lang="tr-TR" sz="1400" b="1" dirty="0"/>
              <a:t>diliyle </a:t>
            </a:r>
            <a:r>
              <a:rPr lang="tr-TR" sz="1400" b="1" dirty="0"/>
              <a:t>Sam dili, vb. arasında benzerlikler </a:t>
            </a:r>
            <a:r>
              <a:rPr lang="tr-TR" sz="1400" b="1" dirty="0"/>
              <a:t>bulunmaya</a:t>
            </a:r>
            <a:r>
              <a:rPr lang="tr-TR" sz="1400" dirty="0"/>
              <a:t> </a:t>
            </a:r>
            <a:r>
              <a:rPr lang="tr-TR" sz="1400" b="1" dirty="0"/>
              <a:t>ç</a:t>
            </a:r>
            <a:r>
              <a:rPr lang="tr-TR" sz="1400" b="1" dirty="0"/>
              <a:t>alışılmıştır</a:t>
            </a:r>
            <a:r>
              <a:rPr lang="tr-TR" sz="1400" b="1" dirty="0"/>
              <a:t>. Ne var ki bu </a:t>
            </a:r>
            <a:r>
              <a:rPr lang="tr-TR" sz="1400" b="1" dirty="0"/>
              <a:t>tür </a:t>
            </a:r>
            <a:r>
              <a:rPr lang="tr-TR" sz="1400" b="1" dirty="0"/>
              <a:t>karşılaştırmaların </a:t>
            </a:r>
            <a:r>
              <a:rPr lang="tr-TR" sz="1400" b="1" dirty="0"/>
              <a:t>önüne </a:t>
            </a:r>
            <a:r>
              <a:rPr lang="tr-TR" sz="1400" b="1" dirty="0"/>
              <a:t>ç</a:t>
            </a:r>
            <a:r>
              <a:rPr lang="tr-TR" sz="1400" b="1" dirty="0"/>
              <a:t>ok</a:t>
            </a:r>
            <a:r>
              <a:rPr lang="tr-TR" sz="1400" dirty="0"/>
              <a:t> </a:t>
            </a:r>
            <a:r>
              <a:rPr lang="tr-TR" sz="1400" b="1" dirty="0"/>
              <a:t>geçmeden </a:t>
            </a:r>
            <a:r>
              <a:rPr lang="tr-TR" sz="1400" b="1" dirty="0"/>
              <a:t>aşılmaz engeller ç</a:t>
            </a:r>
            <a:r>
              <a:rPr lang="tr-TR" sz="1400" b="1" dirty="0"/>
              <a:t>ıkar</a:t>
            </a:r>
            <a:r>
              <a:rPr lang="tr-TR" sz="1400" b="1" dirty="0"/>
              <a:t>. Olabilecek şey </a:t>
            </a:r>
            <a:r>
              <a:rPr lang="tr-TR" sz="1400" b="1" dirty="0"/>
              <a:t>başkadır,</a:t>
            </a:r>
            <a:r>
              <a:rPr lang="tr-TR" sz="1400" dirty="0"/>
              <a:t> </a:t>
            </a:r>
            <a:r>
              <a:rPr lang="tr-TR" sz="1400" b="1" dirty="0"/>
              <a:t>tanıtlanabilecek </a:t>
            </a:r>
            <a:r>
              <a:rPr lang="tr-TR" sz="1400" b="1" dirty="0"/>
              <a:t>şey başka. Bunlar birbiriyle </a:t>
            </a:r>
            <a:r>
              <a:rPr lang="tr-TR" sz="1400" b="1" dirty="0"/>
              <a:t>karıştırılmamalı.</a:t>
            </a:r>
            <a:r>
              <a:rPr lang="tr-TR" sz="1400" dirty="0"/>
              <a:t> </a:t>
            </a:r>
            <a:r>
              <a:rPr lang="tr-TR" sz="1400" b="1" dirty="0"/>
              <a:t>Dillerin </a:t>
            </a:r>
            <a:r>
              <a:rPr lang="tr-TR" sz="1400" b="1" dirty="0"/>
              <a:t>evrensel bir akrabalık ilişkisi </a:t>
            </a:r>
            <a:r>
              <a:rPr lang="tr-TR" sz="1400" b="1" dirty="0"/>
              <a:t>içinde bulunması</a:t>
            </a:r>
            <a:r>
              <a:rPr lang="tr-TR" sz="1400" dirty="0"/>
              <a:t> </a:t>
            </a:r>
            <a:r>
              <a:rPr lang="tr-TR" sz="1400" b="1" dirty="0"/>
              <a:t>olası </a:t>
            </a:r>
            <a:r>
              <a:rPr lang="tr-TR" sz="1400" b="1" dirty="0"/>
              <a:t>değildir. Tutun ki doğru </a:t>
            </a:r>
            <a:r>
              <a:rPr lang="tr-TR" sz="1400" b="1" dirty="0"/>
              <a:t>olsun o </a:t>
            </a:r>
            <a:r>
              <a:rPr lang="tr-TR" sz="1400" b="1" dirty="0"/>
              <a:t>zaman da </a:t>
            </a:r>
            <a:r>
              <a:rPr lang="tr-TR" sz="1400" b="1" dirty="0"/>
              <a:t>tanıtlanamaz:</a:t>
            </a:r>
            <a:r>
              <a:rPr lang="tr-TR" sz="1400" dirty="0"/>
              <a:t> </a:t>
            </a:r>
            <a:r>
              <a:rPr lang="tr-TR" sz="1400" b="1" dirty="0"/>
              <a:t>Değişimlerin </a:t>
            </a:r>
            <a:r>
              <a:rPr lang="tr-TR" sz="1400" b="1" dirty="0"/>
              <a:t>sayısı o denli </a:t>
            </a:r>
            <a:r>
              <a:rPr lang="tr-TR" sz="1400" b="1" dirty="0"/>
              <a:t>kabarıktır.</a:t>
            </a:r>
            <a:r>
              <a:rPr lang="tr-TR" sz="1400" dirty="0"/>
              <a:t> </a:t>
            </a:r>
            <a:r>
              <a:rPr lang="tr-TR" sz="1400" b="1" dirty="0"/>
              <a:t>Akrabalık çerçevesindeki </a:t>
            </a:r>
            <a:r>
              <a:rPr lang="tr-TR" sz="1400" b="1" dirty="0"/>
              <a:t>ç</a:t>
            </a:r>
            <a:r>
              <a:rPr lang="tr-TR" sz="1400" b="1" dirty="0"/>
              <a:t>eşitliliğin </a:t>
            </a:r>
            <a:r>
              <a:rPr lang="tr-TR" sz="1400" b="1" dirty="0"/>
              <a:t>yanı sıra bir </a:t>
            </a:r>
            <a:r>
              <a:rPr lang="tr-TR" sz="1400" b="1" dirty="0"/>
              <a:t>de,</a:t>
            </a:r>
            <a:r>
              <a:rPr lang="tr-TR" sz="1400" dirty="0"/>
              <a:t> </a:t>
            </a:r>
            <a:r>
              <a:rPr lang="tr-TR" sz="1400" b="1" dirty="0"/>
              <a:t>saptanabilir </a:t>
            </a:r>
            <a:r>
              <a:rPr lang="tr-TR" sz="1400" b="1" dirty="0"/>
              <a:t>ya da tanıtlanabilir bir akrabalık ilişkisi </a:t>
            </a:r>
            <a:r>
              <a:rPr lang="tr-TR" sz="1400" b="1" dirty="0"/>
              <a:t>bulunmadan</a:t>
            </a:r>
            <a:r>
              <a:rPr lang="tr-TR" sz="1400" dirty="0"/>
              <a:t> </a:t>
            </a:r>
            <a:r>
              <a:rPr lang="tr-TR" sz="1400" b="1" dirty="0"/>
              <a:t>ortaya </a:t>
            </a:r>
            <a:r>
              <a:rPr lang="tr-TR" sz="1400" b="1" dirty="0"/>
              <a:t>ç</a:t>
            </a:r>
            <a:r>
              <a:rPr lang="tr-TR" sz="1400" b="1" dirty="0"/>
              <a:t>ıkan </a:t>
            </a:r>
            <a:r>
              <a:rPr lang="tr-TR" sz="1400" b="1" dirty="0"/>
              <a:t>salt nitelikli </a:t>
            </a:r>
            <a:r>
              <a:rPr lang="tr-TR" sz="1400" b="1" dirty="0"/>
              <a:t>çeşitlilik </a:t>
            </a:r>
            <a:r>
              <a:rPr lang="tr-TR" sz="1400" b="1" dirty="0"/>
              <a:t>var. Bu </a:t>
            </a:r>
            <a:r>
              <a:rPr lang="tr-TR" sz="1400" b="1" dirty="0"/>
              <a:t>durumların</a:t>
            </a:r>
            <a:r>
              <a:rPr lang="tr-TR" sz="1400" dirty="0"/>
              <a:t> </a:t>
            </a:r>
            <a:r>
              <a:rPr lang="tr-TR" sz="1400" b="1" dirty="0"/>
              <a:t>her </a:t>
            </a:r>
            <a:r>
              <a:rPr lang="tr-TR" sz="1400" b="1" dirty="0"/>
              <a:t>birinde dilbilimin </a:t>
            </a:r>
            <a:r>
              <a:rPr lang="tr-TR" sz="1400" b="1" dirty="0"/>
              <a:t>yöntemi </a:t>
            </a:r>
            <a:r>
              <a:rPr lang="tr-TR" sz="1400" b="1" dirty="0"/>
              <a:t>ne olmalıdır? </a:t>
            </a:r>
            <a:r>
              <a:rPr lang="tr-TR" sz="1400" b="1" dirty="0"/>
              <a:t>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008884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Uzamsal dilbilim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D</a:t>
            </a:r>
            <a:r>
              <a:rPr lang="tr-TR" dirty="0"/>
              <a:t>il </a:t>
            </a:r>
            <a:r>
              <a:rPr lang="tr-TR" dirty="0"/>
              <a:t>aileleri </a:t>
            </a:r>
            <a:r>
              <a:rPr lang="tr-TR" dirty="0"/>
              <a:t>içindeki </a:t>
            </a:r>
            <a:r>
              <a:rPr lang="tr-TR" dirty="0"/>
              <a:t>ç</a:t>
            </a:r>
            <a:r>
              <a:rPr lang="tr-TR" dirty="0"/>
              <a:t>eşitliliğe </a:t>
            </a:r>
            <a:r>
              <a:rPr lang="tr-TR" dirty="0"/>
              <a:t>gelince: Bunlar karşılaştırmaya sınırsız bir alan sunar. İki dilin ayrılığı her dereceden olabilir: </a:t>
            </a:r>
            <a:r>
              <a:rPr lang="tr-TR" dirty="0"/>
              <a:t>Bazı diller şaşırtıcı </a:t>
            </a:r>
            <a:r>
              <a:rPr lang="tr-TR" dirty="0"/>
              <a:t>benzerlikler sunabilir </a:t>
            </a:r>
            <a:r>
              <a:rPr lang="tr-TR" dirty="0"/>
              <a:t>ya </a:t>
            </a:r>
            <a:r>
              <a:rPr lang="tr-TR" dirty="0"/>
              <a:t>da </a:t>
            </a:r>
            <a:r>
              <a:rPr lang="tr-TR" dirty="0"/>
              <a:t> hiçbir </a:t>
            </a:r>
            <a:r>
              <a:rPr lang="tr-TR" dirty="0"/>
              <a:t>benzerlik </a:t>
            </a:r>
            <a:r>
              <a:rPr lang="tr-TR" dirty="0"/>
              <a:t>göstermeyebilir</a:t>
            </a:r>
            <a:r>
              <a:rPr lang="tr-TR" dirty="0"/>
              <a:t>. Her turlu ara dereceler de olanaklıdır: Ö</a:t>
            </a:r>
            <a:r>
              <a:rPr lang="tr-TR" dirty="0"/>
              <a:t>rneğin</a:t>
            </a:r>
            <a:r>
              <a:rPr lang="tr-TR" dirty="0"/>
              <a:t>, Yunanca ve Latince, </a:t>
            </a:r>
            <a:r>
              <a:rPr lang="tr-TR" dirty="0"/>
              <a:t>Sanskritçe birbirlerine </a:t>
            </a:r>
            <a:r>
              <a:rPr lang="tr-TR" dirty="0"/>
              <a:t>yakındırlar. Aralarında ç</a:t>
            </a:r>
            <a:r>
              <a:rPr lang="tr-TR" dirty="0"/>
              <a:t>ok </a:t>
            </a:r>
            <a:r>
              <a:rPr lang="tr-TR" dirty="0"/>
              <a:t>az ayrım </a:t>
            </a:r>
            <a:r>
              <a:rPr lang="tr-TR" dirty="0"/>
              <a:t>gösteren </a:t>
            </a:r>
            <a:r>
              <a:rPr lang="tr-TR" dirty="0"/>
              <a:t>dillere </a:t>
            </a:r>
            <a:r>
              <a:rPr lang="tr-TR" i="1" dirty="0"/>
              <a:t>lehçe </a:t>
            </a:r>
            <a:r>
              <a:rPr lang="tr-TR" dirty="0"/>
              <a:t>denir. Ama bu terime ç</a:t>
            </a:r>
            <a:r>
              <a:rPr lang="tr-TR" dirty="0"/>
              <a:t>ok </a:t>
            </a:r>
            <a:r>
              <a:rPr lang="tr-TR" dirty="0"/>
              <a:t>kesin bir anlam </a:t>
            </a:r>
            <a:r>
              <a:rPr lang="tr-TR" dirty="0"/>
              <a:t>yüklememek </a:t>
            </a:r>
            <a:r>
              <a:rPr lang="tr-TR" dirty="0"/>
              <a:t>gerekir. </a:t>
            </a:r>
            <a:r>
              <a:rPr lang="tr-TR" dirty="0"/>
              <a:t>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0428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Uzamsal dilbilim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3594" y="1847088"/>
            <a:ext cx="8229600" cy="43891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600" dirty="0"/>
              <a:t>Uzamsal ç</a:t>
            </a:r>
            <a:r>
              <a:rPr lang="tr-TR" sz="1600" dirty="0"/>
              <a:t>eşitlilik </a:t>
            </a:r>
            <a:r>
              <a:rPr lang="tr-TR" sz="1600" dirty="0"/>
              <a:t>buraya değin </a:t>
            </a:r>
            <a:r>
              <a:rPr lang="tr-TR" sz="1600" dirty="0" err="1"/>
              <a:t>ülküsel</a:t>
            </a:r>
            <a:r>
              <a:rPr lang="tr-TR" sz="1600" dirty="0"/>
              <a:t> biçimiyle sunuldu,</a:t>
            </a:r>
            <a:r>
              <a:rPr lang="tr-TR" sz="1600" dirty="0"/>
              <a:t> </a:t>
            </a:r>
            <a:r>
              <a:rPr lang="tr-TR" sz="1600" dirty="0"/>
              <a:t>ne </a:t>
            </a:r>
            <a:r>
              <a:rPr lang="tr-TR" sz="1600" dirty="0"/>
              <a:t>kadar </a:t>
            </a:r>
            <a:r>
              <a:rPr lang="tr-TR" sz="1600" dirty="0"/>
              <a:t>bölge </a:t>
            </a:r>
            <a:r>
              <a:rPr lang="tr-TR" sz="1600" dirty="0"/>
              <a:t>varsa bir o kadar da dil </a:t>
            </a:r>
            <a:r>
              <a:rPr lang="tr-TR" sz="1600" dirty="0"/>
              <a:t>bulunduğu</a:t>
            </a:r>
            <a:r>
              <a:rPr lang="tr-TR" sz="1600" dirty="0"/>
              <a:t> </a:t>
            </a:r>
            <a:r>
              <a:rPr lang="tr-TR" sz="1600" dirty="0"/>
              <a:t>varsayıldı. Çünkü </a:t>
            </a:r>
            <a:r>
              <a:rPr lang="tr-TR" sz="1600" dirty="0"/>
              <a:t>uzamsal </a:t>
            </a:r>
            <a:r>
              <a:rPr lang="tr-TR" sz="1600" dirty="0"/>
              <a:t>ayrılık</a:t>
            </a:r>
            <a:r>
              <a:rPr lang="tr-TR" sz="1600" dirty="0"/>
              <a:t> </a:t>
            </a:r>
            <a:r>
              <a:rPr lang="tr-TR" sz="1600" dirty="0"/>
              <a:t>dilsel </a:t>
            </a:r>
            <a:r>
              <a:rPr lang="tr-TR" sz="1600" dirty="0"/>
              <a:t>ç</a:t>
            </a:r>
            <a:r>
              <a:rPr lang="tr-TR" sz="1600" dirty="0"/>
              <a:t>eşitliliğin </a:t>
            </a:r>
            <a:r>
              <a:rPr lang="tr-TR" sz="1600" dirty="0"/>
              <a:t>her zaman en genel etkenidir. </a:t>
            </a:r>
            <a:r>
              <a:rPr lang="tr-TR" sz="1600" dirty="0"/>
              <a:t>Şimdi,</a:t>
            </a:r>
            <a:r>
              <a:rPr lang="tr-TR" sz="1600" dirty="0"/>
              <a:t> </a:t>
            </a:r>
            <a:r>
              <a:rPr lang="tr-TR" sz="1600" dirty="0"/>
              <a:t>söz </a:t>
            </a:r>
            <a:r>
              <a:rPr lang="tr-TR" sz="1600" dirty="0"/>
              <a:t>konusu "bir </a:t>
            </a:r>
            <a:r>
              <a:rPr lang="tr-TR" sz="1600" dirty="0"/>
              <a:t>bölge </a:t>
            </a:r>
            <a:r>
              <a:rPr lang="tr-TR" sz="1600" dirty="0"/>
              <a:t>bir dil" karşılıklılığını sarsan ve </a:t>
            </a:r>
            <a:r>
              <a:rPr lang="tr-TR" sz="1600" dirty="0"/>
              <a:t>aynı</a:t>
            </a:r>
            <a:r>
              <a:rPr lang="tr-TR" sz="1600" dirty="0"/>
              <a:t> </a:t>
            </a:r>
            <a:r>
              <a:rPr lang="tr-TR" sz="1600" dirty="0"/>
              <a:t>bölgede birçok </a:t>
            </a:r>
            <a:r>
              <a:rPr lang="tr-TR" sz="1600" dirty="0"/>
              <a:t>dilin bir arada bulunması sonucunu </a:t>
            </a:r>
            <a:r>
              <a:rPr lang="tr-TR" sz="1600" dirty="0"/>
              <a:t>veren</a:t>
            </a:r>
            <a:r>
              <a:rPr lang="tr-TR" sz="1600" dirty="0"/>
              <a:t> </a:t>
            </a:r>
            <a:r>
              <a:rPr lang="tr-TR" sz="1600" dirty="0"/>
              <a:t>ikincil olgulara bakılabilir. Burada gerçek karışım</a:t>
            </a:r>
            <a:r>
              <a:rPr lang="tr-TR" sz="1600" dirty="0"/>
              <a:t>, iki dilin, </a:t>
            </a:r>
            <a:r>
              <a:rPr lang="tr-TR" sz="1600" dirty="0"/>
              <a:t>dizgedeki</a:t>
            </a:r>
            <a:r>
              <a:rPr lang="tr-TR" sz="1600" dirty="0"/>
              <a:t> </a:t>
            </a:r>
            <a:r>
              <a:rPr lang="tr-TR" sz="1600" dirty="0"/>
              <a:t>bir </a:t>
            </a:r>
            <a:r>
              <a:rPr lang="tr-TR" sz="1600" dirty="0"/>
              <a:t>değişimle </a:t>
            </a:r>
            <a:r>
              <a:rPr lang="tr-TR" sz="1600" dirty="0"/>
              <a:t>sonuçlanan etkileşimi değildir</a:t>
            </a:r>
            <a:r>
              <a:rPr lang="tr-TR" sz="1600" dirty="0"/>
              <a:t>. </a:t>
            </a:r>
            <a:r>
              <a:rPr lang="tr-TR" sz="1600" dirty="0"/>
              <a:t>Bölgesel </a:t>
            </a:r>
            <a:r>
              <a:rPr lang="tr-TR" sz="1600" dirty="0"/>
              <a:t>bakımdan birbirinden kesinlikle </a:t>
            </a:r>
            <a:r>
              <a:rPr lang="tr-TR" sz="1600" dirty="0"/>
              <a:t>ayrılmış,</a:t>
            </a:r>
            <a:r>
              <a:rPr lang="tr-TR" sz="1600" dirty="0"/>
              <a:t> </a:t>
            </a:r>
            <a:r>
              <a:rPr lang="tr-TR" sz="1600" dirty="0"/>
              <a:t>ama İsviçre’de </a:t>
            </a:r>
            <a:r>
              <a:rPr lang="tr-TR" sz="1600" dirty="0"/>
              <a:t>olduğu gibi </a:t>
            </a:r>
            <a:r>
              <a:rPr lang="tr-TR" sz="1600" dirty="0"/>
              <a:t>aynı </a:t>
            </a:r>
            <a:r>
              <a:rPr lang="tr-TR" sz="1600" dirty="0"/>
              <a:t>devletin sınırları </a:t>
            </a:r>
            <a:r>
              <a:rPr lang="tr-TR" sz="1600" dirty="0"/>
              <a:t>içinde yer </a:t>
            </a:r>
            <a:r>
              <a:rPr lang="tr-TR" sz="1600" dirty="0"/>
              <a:t>alan </a:t>
            </a:r>
            <a:r>
              <a:rPr lang="tr-TR" sz="1600" dirty="0"/>
              <a:t>birçok </a:t>
            </a:r>
            <a:r>
              <a:rPr lang="tr-TR" sz="1600" dirty="0"/>
              <a:t>dil de </a:t>
            </a:r>
            <a:r>
              <a:rPr lang="tr-TR" sz="1600" dirty="0"/>
              <a:t>söz </a:t>
            </a:r>
            <a:r>
              <a:rPr lang="tr-TR" sz="1600" dirty="0"/>
              <a:t>konusu değildir. Biz yalnızca iki </a:t>
            </a:r>
            <a:r>
              <a:rPr lang="tr-TR" sz="1600" dirty="0"/>
              <a:t>dilin</a:t>
            </a:r>
            <a:r>
              <a:rPr lang="tr-TR" sz="1600" dirty="0"/>
              <a:t> </a:t>
            </a:r>
            <a:r>
              <a:rPr lang="tr-TR" sz="1600" dirty="0"/>
              <a:t>aynı </a:t>
            </a:r>
            <a:r>
              <a:rPr lang="tr-TR" sz="1600" dirty="0"/>
              <a:t>yerde yan yana yaşayabildiği, birbiriyle </a:t>
            </a:r>
            <a:r>
              <a:rPr lang="tr-TR" sz="1600" dirty="0"/>
              <a:t>karışmadan</a:t>
            </a:r>
            <a:r>
              <a:rPr lang="tr-TR" sz="1600" dirty="0"/>
              <a:t> </a:t>
            </a:r>
            <a:r>
              <a:rPr lang="tr-TR" sz="1600" dirty="0"/>
              <a:t>varlıklarını </a:t>
            </a:r>
            <a:r>
              <a:rPr lang="tr-TR" sz="1600" dirty="0"/>
              <a:t>bir arada </a:t>
            </a:r>
            <a:r>
              <a:rPr lang="tr-TR" sz="1600" dirty="0"/>
              <a:t>sürdürebildiği durumdur. Çok </a:t>
            </a:r>
            <a:r>
              <a:rPr lang="tr-TR" sz="1600" dirty="0"/>
              <a:t>sık </a:t>
            </a:r>
            <a:r>
              <a:rPr lang="tr-TR" sz="1600" dirty="0"/>
              <a:t>görülür </a:t>
            </a:r>
            <a:r>
              <a:rPr lang="tr-TR" sz="1600" dirty="0"/>
              <a:t>bu, ne var ki iki durum birbirinden </a:t>
            </a:r>
            <a:r>
              <a:rPr lang="tr-TR" sz="1600" dirty="0"/>
              <a:t>ayırt</a:t>
            </a:r>
            <a:r>
              <a:rPr lang="tr-TR" sz="1600" dirty="0"/>
              <a:t> </a:t>
            </a:r>
            <a:r>
              <a:rPr lang="tr-TR" sz="1600" dirty="0"/>
              <a:t>edilmelidir.</a:t>
            </a:r>
            <a:r>
              <a:rPr lang="tr-TR" sz="1600" dirty="0"/>
              <a:t> </a:t>
            </a:r>
            <a:r>
              <a:rPr lang="tr-TR" sz="1600" dirty="0"/>
              <a:t>Birinci </a:t>
            </a:r>
            <a:r>
              <a:rPr lang="tr-TR" sz="1600" dirty="0"/>
              <a:t>durum şu: Yeni bir topluluğun dili gelir </a:t>
            </a:r>
            <a:r>
              <a:rPr lang="tr-TR" sz="1600" dirty="0"/>
              <a:t>yerli</a:t>
            </a:r>
            <a:r>
              <a:rPr lang="tr-TR" sz="1600" dirty="0"/>
              <a:t> </a:t>
            </a:r>
            <a:r>
              <a:rPr lang="tr-TR" sz="1600" dirty="0"/>
              <a:t>bir </a:t>
            </a:r>
            <a:r>
              <a:rPr lang="tr-TR" sz="1600" dirty="0"/>
              <a:t>topluluğun dili ü</a:t>
            </a:r>
            <a:r>
              <a:rPr lang="tr-TR" sz="1600" dirty="0"/>
              <a:t>zerine </a:t>
            </a:r>
            <a:r>
              <a:rPr lang="tr-TR" sz="1600" dirty="0"/>
              <a:t>yerleşebilir. Ö</a:t>
            </a:r>
            <a:r>
              <a:rPr lang="tr-TR" sz="1600" dirty="0"/>
              <a:t>rneğin Güney Afrika’da birçok siyahi lehçesinin </a:t>
            </a:r>
            <a:r>
              <a:rPr lang="tr-TR" sz="1600" dirty="0"/>
              <a:t>yanı sıra </a:t>
            </a:r>
            <a:r>
              <a:rPr lang="tr-TR" sz="1600" dirty="0"/>
              <a:t>Felemenkçe </a:t>
            </a:r>
            <a:r>
              <a:rPr lang="tr-TR" sz="1600" dirty="0"/>
              <a:t>ve </a:t>
            </a:r>
            <a:r>
              <a:rPr lang="tr-TR" sz="1600" dirty="0" err="1"/>
              <a:t>İngilizce’ye</a:t>
            </a:r>
            <a:r>
              <a:rPr lang="tr-TR" sz="1600" dirty="0"/>
              <a:t> </a:t>
            </a:r>
            <a:r>
              <a:rPr lang="tr-TR" sz="1600" dirty="0"/>
              <a:t>rastlanır</a:t>
            </a:r>
            <a:r>
              <a:rPr lang="tr-TR" sz="1600" dirty="0"/>
              <a:t>: Ardışık iki </a:t>
            </a:r>
            <a:r>
              <a:rPr lang="tr-TR" sz="1600" dirty="0"/>
              <a:t>sömürgeleştirmenin sonucudur</a:t>
            </a:r>
            <a:r>
              <a:rPr lang="tr-TR" sz="1600" dirty="0"/>
              <a:t> </a:t>
            </a:r>
            <a:r>
              <a:rPr lang="tr-TR" sz="1600" dirty="0"/>
              <a:t>bu</a:t>
            </a:r>
            <a:r>
              <a:rPr lang="tr-TR" sz="1600" dirty="0"/>
              <a:t>. İspanyolca da Meksika’ya aynı </a:t>
            </a:r>
            <a:r>
              <a:rPr lang="tr-TR" sz="1600" dirty="0"/>
              <a:t>biçimde </a:t>
            </a:r>
            <a:r>
              <a:rPr lang="tr-TR" sz="1600" dirty="0"/>
              <a:t>yerleşmiştir. </a:t>
            </a:r>
            <a:r>
              <a:rPr lang="tr-TR" sz="1600" dirty="0"/>
              <a:t> Her </a:t>
            </a:r>
            <a:r>
              <a:rPr lang="tr-TR" sz="1600" dirty="0"/>
              <a:t>ç</a:t>
            </a:r>
            <a:r>
              <a:rPr lang="tr-TR" sz="1600" dirty="0"/>
              <a:t>ağda</a:t>
            </a:r>
            <a:r>
              <a:rPr lang="tr-TR" sz="1600" dirty="0"/>
              <a:t>, birtakım </a:t>
            </a:r>
            <a:r>
              <a:rPr lang="tr-TR" sz="1600" dirty="0"/>
              <a:t>ulusların</a:t>
            </a:r>
            <a:r>
              <a:rPr lang="tr-TR" sz="1600" dirty="0"/>
              <a:t> </a:t>
            </a:r>
            <a:r>
              <a:rPr lang="tr-TR" sz="1600" dirty="0"/>
              <a:t>birbirleriyle </a:t>
            </a:r>
            <a:r>
              <a:rPr lang="tr-TR" sz="1600" dirty="0"/>
              <a:t>karışmakla birlikte dillerini </a:t>
            </a:r>
            <a:r>
              <a:rPr lang="tr-TR" sz="1600" dirty="0"/>
              <a:t>sürdürdükleri görülmüştür</a:t>
            </a:r>
            <a:r>
              <a:rPr lang="tr-TR" sz="1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40362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Uzamsal dilbilim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1400" b="1" dirty="0"/>
              <a:t> Kimi </a:t>
            </a:r>
            <a:r>
              <a:rPr lang="tr-TR" sz="1400" b="1" dirty="0"/>
              <a:t>ü</a:t>
            </a:r>
            <a:r>
              <a:rPr lang="tr-TR" sz="1400" b="1" dirty="0"/>
              <a:t>lkelerde </a:t>
            </a:r>
            <a:r>
              <a:rPr lang="tr-TR" sz="1400" b="1" dirty="0"/>
              <a:t>diller daha da </a:t>
            </a:r>
            <a:r>
              <a:rPr lang="tr-TR" sz="1400" b="1" dirty="0"/>
              <a:t>iç içedir</a:t>
            </a:r>
            <a:r>
              <a:rPr lang="tr-TR" sz="1400" b="1" dirty="0"/>
              <a:t>. </a:t>
            </a:r>
            <a:r>
              <a:rPr lang="tr-TR" sz="1400" b="1" dirty="0"/>
              <a:t>Makedonya’da</a:t>
            </a:r>
            <a:r>
              <a:rPr lang="tr-TR" sz="1400" dirty="0"/>
              <a:t> </a:t>
            </a:r>
            <a:r>
              <a:rPr lang="tr-TR" sz="1400" b="1" dirty="0"/>
              <a:t>her türden </a:t>
            </a:r>
            <a:r>
              <a:rPr lang="tr-TR" sz="1400" b="1" dirty="0"/>
              <a:t>dile rastlanır: </a:t>
            </a:r>
            <a:r>
              <a:rPr lang="tr-TR" sz="1400" b="1" dirty="0"/>
              <a:t>Türkçe</a:t>
            </a:r>
            <a:r>
              <a:rPr lang="tr-TR" sz="1400" b="1" dirty="0"/>
              <a:t>, Bulgarca, </a:t>
            </a:r>
            <a:r>
              <a:rPr lang="tr-TR" sz="1400" b="1" dirty="0"/>
              <a:t>Sırpça,</a:t>
            </a:r>
            <a:r>
              <a:rPr lang="tr-TR" sz="1400" dirty="0"/>
              <a:t> </a:t>
            </a:r>
            <a:r>
              <a:rPr lang="tr-TR" sz="1400" b="1" dirty="0"/>
              <a:t>Yunanca</a:t>
            </a:r>
            <a:r>
              <a:rPr lang="tr-TR" sz="1400" b="1" dirty="0"/>
              <a:t>, </a:t>
            </a:r>
            <a:r>
              <a:rPr lang="tr-TR" sz="1400" b="1" dirty="0"/>
              <a:t>Arnavutça</a:t>
            </a:r>
            <a:r>
              <a:rPr lang="tr-TR" sz="1400" b="1" dirty="0"/>
              <a:t>, Rumence, vb. Bunlar </a:t>
            </a:r>
            <a:r>
              <a:rPr lang="tr-TR" sz="1400" b="1" dirty="0"/>
              <a:t>bölgelere göre</a:t>
            </a:r>
            <a:r>
              <a:rPr lang="tr-TR" sz="1400" dirty="0"/>
              <a:t> </a:t>
            </a:r>
            <a:r>
              <a:rPr lang="tr-TR" sz="1400" b="1" dirty="0"/>
              <a:t>değişik biçimlerde </a:t>
            </a:r>
            <a:r>
              <a:rPr lang="tr-TR" sz="1400" b="1" dirty="0"/>
              <a:t>birbirinin </a:t>
            </a:r>
            <a:r>
              <a:rPr lang="tr-TR" sz="1400" b="1" dirty="0"/>
              <a:t>içine girmiştir.</a:t>
            </a:r>
            <a:r>
              <a:rPr lang="tr-TR" sz="1400" dirty="0"/>
              <a:t> </a:t>
            </a:r>
            <a:r>
              <a:rPr lang="tr-TR" sz="1400" b="1" dirty="0"/>
              <a:t>Bu </a:t>
            </a:r>
            <a:r>
              <a:rPr lang="tr-TR" sz="1400" b="1" dirty="0"/>
              <a:t>diller her zaman </a:t>
            </a:r>
            <a:r>
              <a:rPr lang="tr-TR" sz="1400" b="1" dirty="0"/>
              <a:t>tamamıyla iç içe </a:t>
            </a:r>
            <a:r>
              <a:rPr lang="tr-TR" sz="1400" b="1" dirty="0"/>
              <a:t>değildir: </a:t>
            </a:r>
            <a:r>
              <a:rPr lang="tr-TR" sz="1400" b="1" dirty="0"/>
              <a:t>Bir</a:t>
            </a:r>
            <a:r>
              <a:rPr lang="tr-TR" sz="1400" dirty="0"/>
              <a:t> </a:t>
            </a:r>
            <a:r>
              <a:rPr lang="tr-TR" sz="1400" b="1" dirty="0"/>
              <a:t>bölgede </a:t>
            </a:r>
            <a:r>
              <a:rPr lang="tr-TR" sz="1400" b="1" dirty="0"/>
              <a:t>bir arada bulunmaları </a:t>
            </a:r>
            <a:r>
              <a:rPr lang="tr-TR" sz="1400" b="1" dirty="0"/>
              <a:t>görece </a:t>
            </a:r>
            <a:r>
              <a:rPr lang="tr-TR" sz="1400" b="1" dirty="0"/>
              <a:t>bir </a:t>
            </a:r>
            <a:r>
              <a:rPr lang="tr-TR" sz="1400" b="1" dirty="0"/>
              <a:t>bölgesel dağılım</a:t>
            </a:r>
            <a:r>
              <a:rPr lang="tr-TR" sz="1400" dirty="0"/>
              <a:t> </a:t>
            </a:r>
            <a:r>
              <a:rPr lang="tr-TR" sz="1400" b="1" dirty="0"/>
              <a:t>göstermelerini </a:t>
            </a:r>
            <a:r>
              <a:rPr lang="tr-TR" sz="1400" b="1" dirty="0"/>
              <a:t>ö</a:t>
            </a:r>
            <a:r>
              <a:rPr lang="tr-TR" sz="1400" b="1" dirty="0"/>
              <a:t>nlemez</a:t>
            </a:r>
            <a:r>
              <a:rPr lang="tr-TR" sz="1400" b="1" dirty="0"/>
              <a:t>. Ö</a:t>
            </a:r>
            <a:r>
              <a:rPr lang="tr-TR" sz="1400" b="1" dirty="0"/>
              <a:t>rneğin</a:t>
            </a:r>
            <a:r>
              <a:rPr lang="tr-TR" sz="1400" b="1" dirty="0"/>
              <a:t>, iki dilden birinin </a:t>
            </a:r>
            <a:r>
              <a:rPr lang="tr-TR" sz="1400" b="1" dirty="0"/>
              <a:t>kentlerde,</a:t>
            </a:r>
            <a:r>
              <a:rPr lang="tr-TR" sz="1400" dirty="0"/>
              <a:t> </a:t>
            </a:r>
            <a:r>
              <a:rPr lang="tr-TR" sz="1400" b="1" dirty="0"/>
              <a:t>diğerinin </a:t>
            </a:r>
            <a:r>
              <a:rPr lang="tr-TR" sz="1400" b="1" dirty="0"/>
              <a:t>kırsal </a:t>
            </a:r>
            <a:r>
              <a:rPr lang="tr-TR" sz="1400" b="1" dirty="0"/>
              <a:t>bölgelerde </a:t>
            </a:r>
            <a:r>
              <a:rPr lang="tr-TR" sz="1400" b="1" dirty="0"/>
              <a:t>konuşulduğu olur; ne var </a:t>
            </a:r>
            <a:r>
              <a:rPr lang="tr-TR" sz="1400" b="1" dirty="0"/>
              <a:t>ki</a:t>
            </a:r>
            <a:r>
              <a:rPr lang="tr-TR" sz="1400" dirty="0"/>
              <a:t> </a:t>
            </a:r>
            <a:r>
              <a:rPr lang="tr-TR" sz="1400" b="1" dirty="0"/>
              <a:t>bu </a:t>
            </a:r>
            <a:r>
              <a:rPr lang="tr-TR" sz="1400" b="1" dirty="0"/>
              <a:t>dağılım her zaman </a:t>
            </a:r>
            <a:r>
              <a:rPr lang="tr-TR" sz="1400" b="1" dirty="0"/>
              <a:t>açık değildir.</a:t>
            </a:r>
            <a:r>
              <a:rPr lang="tr-TR" sz="1400" dirty="0"/>
              <a:t> </a:t>
            </a:r>
            <a:r>
              <a:rPr lang="tr-TR" sz="1400" b="1" dirty="0"/>
              <a:t> </a:t>
            </a:r>
            <a:r>
              <a:rPr lang="tr-TR" sz="1400" b="1" dirty="0"/>
              <a:t>Ç</a:t>
            </a:r>
            <a:r>
              <a:rPr lang="tr-TR" sz="1400" b="1" dirty="0"/>
              <a:t>oğu </a:t>
            </a:r>
            <a:r>
              <a:rPr lang="tr-TR" sz="1400" b="1" dirty="0"/>
              <a:t>kez bu dilsel katmanlaşmaya, </a:t>
            </a:r>
            <a:r>
              <a:rPr lang="tr-TR" sz="1400" b="1" dirty="0"/>
              <a:t>güç bakımından</a:t>
            </a:r>
            <a:r>
              <a:rPr lang="tr-TR" sz="1400" dirty="0"/>
              <a:t> </a:t>
            </a:r>
            <a:r>
              <a:rPr lang="tr-TR" sz="1400" b="1" dirty="0"/>
              <a:t>üstün </a:t>
            </a:r>
            <a:r>
              <a:rPr lang="tr-TR" sz="1400" b="1" dirty="0"/>
              <a:t>bir topluluğun bir başka topluluğu egemenliği </a:t>
            </a:r>
            <a:r>
              <a:rPr lang="tr-TR" sz="1400" b="1" dirty="0"/>
              <a:t>altına</a:t>
            </a:r>
            <a:r>
              <a:rPr lang="tr-TR" sz="1400" dirty="0"/>
              <a:t> </a:t>
            </a:r>
            <a:r>
              <a:rPr lang="tr-TR" sz="1400" b="1" dirty="0"/>
              <a:t>alması </a:t>
            </a:r>
            <a:r>
              <a:rPr lang="tr-TR" sz="1400" b="1" dirty="0"/>
              <a:t>yol </a:t>
            </a:r>
            <a:r>
              <a:rPr lang="tr-TR" sz="1400" b="1" dirty="0"/>
              <a:t>açmıştır</a:t>
            </a:r>
            <a:r>
              <a:rPr lang="tr-TR" sz="1400" b="1" dirty="0"/>
              <a:t>. Ama, </a:t>
            </a:r>
            <a:r>
              <a:rPr lang="tr-TR" sz="1400" b="1" dirty="0"/>
              <a:t>barışçı </a:t>
            </a:r>
            <a:r>
              <a:rPr lang="tr-TR" sz="1400" b="1" dirty="0"/>
              <a:t>yollardan sızmalara, </a:t>
            </a:r>
            <a:r>
              <a:rPr lang="tr-TR" sz="1400" b="1" dirty="0"/>
              <a:t>yerleşmelere</a:t>
            </a:r>
            <a:r>
              <a:rPr lang="tr-TR" sz="1400" dirty="0"/>
              <a:t> </a:t>
            </a:r>
            <a:r>
              <a:rPr lang="tr-TR" sz="1400" b="1" dirty="0"/>
              <a:t>de </a:t>
            </a:r>
            <a:r>
              <a:rPr lang="tr-TR" sz="1400" b="1" dirty="0"/>
              <a:t>rastlanır. Bir de, dillerini de kendileriyle </a:t>
            </a:r>
            <a:r>
              <a:rPr lang="tr-TR" sz="1400" b="1" dirty="0"/>
              <a:t>birlikte</a:t>
            </a:r>
            <a:r>
              <a:rPr lang="tr-TR" sz="1400" dirty="0"/>
              <a:t> </a:t>
            </a:r>
            <a:r>
              <a:rPr lang="tr-TR" sz="1400" b="1" dirty="0"/>
              <a:t>getiren göçebe </a:t>
            </a:r>
            <a:r>
              <a:rPr lang="tr-TR" sz="1400" b="1" dirty="0"/>
              <a:t>boyların durumu var. Ç</a:t>
            </a:r>
            <a:r>
              <a:rPr lang="tr-TR" sz="1400" b="1" dirty="0"/>
              <a:t>ingeneler böyle yapmışlardır:</a:t>
            </a:r>
            <a:r>
              <a:rPr lang="tr-TR" sz="1400" dirty="0"/>
              <a:t> </a:t>
            </a:r>
            <a:r>
              <a:rPr lang="tr-TR" sz="1400" b="1" dirty="0"/>
              <a:t>ö</a:t>
            </a:r>
            <a:r>
              <a:rPr lang="tr-TR" sz="1400" b="1" dirty="0"/>
              <a:t>zellikle </a:t>
            </a:r>
            <a:r>
              <a:rPr lang="tr-TR" sz="1400" b="1" dirty="0"/>
              <a:t>Macaristan’a yerleşmiştir </a:t>
            </a:r>
            <a:r>
              <a:rPr lang="tr-TR" sz="1400" b="1" dirty="0"/>
              <a:t> </a:t>
            </a:r>
            <a:r>
              <a:rPr lang="tr-TR" sz="1400" b="1" dirty="0"/>
              <a:t>ve </a:t>
            </a:r>
            <a:r>
              <a:rPr lang="tr-TR" sz="1400" b="1" dirty="0"/>
              <a:t>orada</a:t>
            </a:r>
            <a:r>
              <a:rPr lang="tr-TR" sz="1400" dirty="0"/>
              <a:t> </a:t>
            </a:r>
            <a:r>
              <a:rPr lang="tr-TR" sz="1400" b="1" dirty="0"/>
              <a:t>yoğun köyler oluşturmuşlardır.  </a:t>
            </a:r>
            <a:endParaRPr lang="tr-TR" sz="1400" dirty="0"/>
          </a:p>
          <a:p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970268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794</Words>
  <Application>Microsoft Office PowerPoint</Application>
  <PresentationFormat>Geniş ekran</PresentationFormat>
  <Paragraphs>13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PowerPoint Sunusu</vt:lpstr>
      <vt:lpstr>Uzamsal dilbilim</vt:lpstr>
      <vt:lpstr>Uzamsal dilbilim</vt:lpstr>
      <vt:lpstr>Uzamsal dilbilim</vt:lpstr>
      <vt:lpstr>Uzamsal dilbilim</vt:lpstr>
      <vt:lpstr>Uzamsal dilbilim</vt:lpstr>
      <vt:lpstr>Uzamsal dilbilim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SEDA</dc:creator>
  <cp:lastModifiedBy>SEDA</cp:lastModifiedBy>
  <cp:revision>1</cp:revision>
  <dcterms:created xsi:type="dcterms:W3CDTF">2020-03-18T08:16:19Z</dcterms:created>
  <dcterms:modified xsi:type="dcterms:W3CDTF">2020-03-18T08:16:27Z</dcterms:modified>
</cp:coreProperties>
</file>