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7" r:id="rId2"/>
    <p:sldId id="291" r:id="rId3"/>
    <p:sldId id="270" r:id="rId4"/>
    <p:sldId id="271" r:id="rId5"/>
    <p:sldId id="292" r:id="rId6"/>
    <p:sldId id="272" r:id="rId7"/>
    <p:sldId id="273" r:id="rId8"/>
    <p:sldId id="284" r:id="rId9"/>
    <p:sldId id="285" r:id="rId10"/>
    <p:sldId id="29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573" autoAdjust="0"/>
    <p:restoredTop sz="94660"/>
  </p:normalViewPr>
  <p:slideViewPr>
    <p:cSldViewPr snapToGrid="0">
      <p:cViewPr>
        <p:scale>
          <a:sx n="81" d="100"/>
          <a:sy n="81" d="100"/>
        </p:scale>
        <p:origin x="-192" y="-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4242112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948280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D561B6C-A2B3-4A9B-BCA1-E5A1C1AA20D5}"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174924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1771959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561B6C-A2B3-4A9B-BCA1-E5A1C1AA20D5}"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903713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27579717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32247727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3069032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3645705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3798691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2088580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4CED134-76B3-4685-80DE-251344DEDF84}" type="datetimeFigureOut">
              <a:rPr lang="tr-TR" smtClean="0"/>
              <a:t>10.5.2020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756700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34CED134-76B3-4685-80DE-251344DEDF84}"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524279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CED134-76B3-4685-80DE-251344DEDF84}" type="datetimeFigureOut">
              <a:rPr lang="tr-TR" smtClean="0"/>
              <a:t>10.5.2020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017929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185482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2157444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4CED134-76B3-4685-80DE-251344DEDF84}" type="datetimeFigureOut">
              <a:rPr lang="tr-TR" smtClean="0"/>
              <a:t>10.5.2020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D561B6C-A2B3-4A9B-BCA1-E5A1C1AA20D5}" type="slidenum">
              <a:rPr lang="tr-TR" smtClean="0"/>
              <a:t>‹#›</a:t>
            </a:fld>
            <a:endParaRPr lang="tr-TR"/>
          </a:p>
        </p:txBody>
      </p:sp>
    </p:spTree>
    <p:extLst>
      <p:ext uri="{BB962C8B-B14F-4D97-AF65-F5344CB8AC3E}">
        <p14:creationId xmlns:p14="http://schemas.microsoft.com/office/powerpoint/2010/main" val="912827006"/>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garildi.birnumara.com.tr/cgi-bin/sayfa.cgi?w+30+/gezix/9901/01/t/g05.ht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hurriyet.com.tr/hur/turk/99/04/18/yasamllyas.ht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6522" y="0"/>
            <a:ext cx="10972801" cy="6858000"/>
          </a:xfrm>
        </p:spPr>
        <p:txBody>
          <a:bodyPr>
            <a:normAutofit/>
          </a:bodyPr>
          <a:lstStyle/>
          <a:p>
            <a:pPr algn="ctr"/>
            <a:r>
              <a:rPr lang="tr-TR" dirty="0">
                <a:solidFill>
                  <a:schemeClr val="accent6">
                    <a:lumMod val="50000"/>
                  </a:schemeClr>
                </a:solidFill>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
            </a:r>
            <a:br>
              <a:rPr lang="tr-TR" dirty="0">
                <a:latin typeface="Arial" panose="020B0604020202020204" pitchFamily="34" charset="0"/>
                <a:cs typeface="Arial" panose="020B0604020202020204" pitchFamily="34" charset="0"/>
              </a:rPr>
            </a:br>
            <a:r>
              <a:rPr lang="tr-TR" dirty="0" smtClean="0">
                <a:latin typeface="Arial" panose="020B0604020202020204" pitchFamily="34" charset="0"/>
                <a:cs typeface="Arial" panose="020B0604020202020204" pitchFamily="34" charset="0"/>
              </a:rPr>
              <a:t/>
            </a:r>
            <a:br>
              <a:rPr lang="tr-TR" dirty="0" smtClean="0">
                <a:latin typeface="Arial" panose="020B0604020202020204" pitchFamily="34" charset="0"/>
                <a:cs typeface="Arial" panose="020B0604020202020204" pitchFamily="34" charset="0"/>
              </a:rPr>
            </a:br>
            <a:r>
              <a:rPr lang="tr-TR" dirty="0">
                <a:latin typeface="Arial" panose="020B0604020202020204" pitchFamily="34" charset="0"/>
                <a:cs typeface="Arial" panose="020B0604020202020204" pitchFamily="34" charset="0"/>
              </a:rPr>
              <a:t/>
            </a:r>
            <a:br>
              <a:rPr lang="tr-TR" dirty="0">
                <a:latin typeface="Arial" panose="020B0604020202020204" pitchFamily="34" charset="0"/>
                <a:cs typeface="Arial" panose="020B0604020202020204" pitchFamily="34" charset="0"/>
              </a:rPr>
            </a:br>
            <a:r>
              <a:rPr lang="tr-TR" dirty="0" smtClean="0">
                <a:solidFill>
                  <a:schemeClr val="accent1">
                    <a:lumMod val="50000"/>
                  </a:schemeClr>
                </a:solidFill>
                <a:latin typeface="Arial" panose="020B0604020202020204" pitchFamily="34" charset="0"/>
                <a:cs typeface="Arial" panose="020B0604020202020204" pitchFamily="34" charset="0"/>
              </a:rPr>
              <a:t>REKREASYON </a:t>
            </a:r>
            <a:r>
              <a:rPr lang="tr-TR" dirty="0">
                <a:solidFill>
                  <a:schemeClr val="accent1">
                    <a:lumMod val="50000"/>
                  </a:schemeClr>
                </a:solidFill>
                <a:latin typeface="Arial" panose="020B0604020202020204" pitchFamily="34" charset="0"/>
                <a:cs typeface="Arial" panose="020B0604020202020204" pitchFamily="34" charset="0"/>
              </a:rPr>
              <a:t>VE SÜRDÜRÜLEBİLİRLİK</a:t>
            </a:r>
            <a:r>
              <a:rPr lang="tr-TR" dirty="0">
                <a:solidFill>
                  <a:schemeClr val="accent5">
                    <a:lumMod val="50000"/>
                  </a:schemeClr>
                </a:solidFill>
                <a:latin typeface="Arial" panose="020B0604020202020204" pitchFamily="34" charset="0"/>
                <a:cs typeface="Arial" panose="020B0604020202020204" pitchFamily="34" charset="0"/>
              </a:rPr>
              <a:t/>
            </a:r>
            <a:br>
              <a:rPr lang="tr-TR" dirty="0">
                <a:solidFill>
                  <a:schemeClr val="accent5">
                    <a:lumMod val="50000"/>
                  </a:schemeClr>
                </a:solidFill>
                <a:latin typeface="Arial" panose="020B0604020202020204" pitchFamily="34" charset="0"/>
                <a:cs typeface="Arial" panose="020B0604020202020204" pitchFamily="34" charset="0"/>
              </a:rPr>
            </a:br>
            <a:r>
              <a:rPr lang="tr-TR" dirty="0">
                <a:solidFill>
                  <a:schemeClr val="accent5">
                    <a:lumMod val="50000"/>
                  </a:schemeClr>
                </a:solidFill>
                <a:latin typeface="Arial" panose="020B0604020202020204" pitchFamily="34" charset="0"/>
                <a:cs typeface="Arial" panose="020B0604020202020204" pitchFamily="34" charset="0"/>
              </a:rPr>
              <a:t/>
            </a:r>
            <a:br>
              <a:rPr lang="tr-TR" dirty="0">
                <a:solidFill>
                  <a:schemeClr val="accent5">
                    <a:lumMod val="50000"/>
                  </a:schemeClr>
                </a:solidFill>
                <a:latin typeface="Arial" panose="020B0604020202020204" pitchFamily="34" charset="0"/>
                <a:cs typeface="Arial" panose="020B0604020202020204" pitchFamily="34" charset="0"/>
              </a:rPr>
            </a:br>
            <a:r>
              <a:rPr lang="tr-TR" dirty="0" smtClean="0">
                <a:solidFill>
                  <a:schemeClr val="accent1">
                    <a:lumMod val="50000"/>
                  </a:schemeClr>
                </a:solidFill>
                <a:latin typeface="Arial" panose="020B0604020202020204" pitchFamily="34" charset="0"/>
                <a:cs typeface="Arial" panose="020B0604020202020204" pitchFamily="34" charset="0"/>
              </a:rPr>
              <a:t>MİLLİ </a:t>
            </a:r>
            <a:r>
              <a:rPr lang="tr-TR" dirty="0">
                <a:solidFill>
                  <a:schemeClr val="accent1">
                    <a:lumMod val="50000"/>
                  </a:schemeClr>
                </a:solidFill>
                <a:latin typeface="Arial" panose="020B0604020202020204" pitchFamily="34" charset="0"/>
                <a:cs typeface="Arial" panose="020B0604020202020204" pitchFamily="34" charset="0"/>
              </a:rPr>
              <a:t>PARKLAR , TURİZM,REKREASYON, SÜRDÜREBİLİRLİK,ÇEVRESEL ETKİ</a:t>
            </a:r>
          </a:p>
        </p:txBody>
      </p:sp>
      <p:sp>
        <p:nvSpPr>
          <p:cNvPr id="3" name="İçerik Yer Tutucusu 2"/>
          <p:cNvSpPr>
            <a:spLocks noGrp="1"/>
          </p:cNvSpPr>
          <p:nvPr>
            <p:ph idx="1"/>
          </p:nvPr>
        </p:nvSpPr>
        <p:spPr>
          <a:xfrm>
            <a:off x="0" y="4399877"/>
            <a:ext cx="11919473" cy="2458123"/>
          </a:xfrm>
        </p:spPr>
        <p:txBody>
          <a:bodyPr/>
          <a:lstStyle/>
          <a:p>
            <a:pPr marL="0" indent="0" algn="ctr">
              <a:buNone/>
            </a:pPr>
            <a:r>
              <a:rPr lang="tr-TR" dirty="0">
                <a:solidFill>
                  <a:srgbClr val="7030A0"/>
                </a:solidFill>
              </a:rPr>
              <a:t>    </a:t>
            </a:r>
            <a:endParaRPr lang="tr-TR" sz="4400" dirty="0">
              <a:solidFill>
                <a:srgbClr val="7030A0"/>
              </a:solidFill>
            </a:endParaRPr>
          </a:p>
        </p:txBody>
      </p:sp>
    </p:spTree>
    <p:extLst>
      <p:ext uri="{BB962C8B-B14F-4D97-AF65-F5344CB8AC3E}">
        <p14:creationId xmlns:p14="http://schemas.microsoft.com/office/powerpoint/2010/main" val="3996143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87004" y="262128"/>
            <a:ext cx="9858820" cy="6595872"/>
          </a:xfrm>
        </p:spPr>
        <p:txBody>
          <a:bodyPr>
            <a:normAutofit/>
          </a:bodyPr>
          <a:lstStyle/>
          <a:p>
            <a:pPr algn="just"/>
            <a:r>
              <a:rPr lang="tr-TR" dirty="0">
                <a:latin typeface="Arial" panose="020B0604020202020204" pitchFamily="34" charset="0"/>
                <a:cs typeface="Arial" panose="020B0604020202020204" pitchFamily="34" charset="0"/>
              </a:rPr>
              <a:t>Dünya Şehircilik Günü Kolokyumu, Alanya, Mimar Sinan Üniversitesi Matbaası, İstanbul 1996, ss.143-151. </a:t>
            </a:r>
          </a:p>
          <a:p>
            <a:pPr algn="just"/>
            <a:r>
              <a:rPr lang="tr-TR" dirty="0">
                <a:latin typeface="Arial" panose="020B0604020202020204" pitchFamily="34" charset="0"/>
                <a:cs typeface="Arial" panose="020B0604020202020204" pitchFamily="34" charset="0"/>
              </a:rPr>
              <a:t>PAÇACI(Güneş), Gül. (1995), "Turistik Alanlarda Doğal Kaynakların Korunmasında Yeni Bir Kavram: Sürdürülebilir Turizm", Çevre ve İnsan, Çevre Bakanlığı Yayın Organı, 6(23), 34-39. </a:t>
            </a:r>
          </a:p>
          <a:p>
            <a:pPr algn="just"/>
            <a:r>
              <a:rPr lang="tr-TR" dirty="0">
                <a:latin typeface="Arial" panose="020B0604020202020204" pitchFamily="34" charset="0"/>
                <a:cs typeface="Arial" panose="020B0604020202020204" pitchFamily="34" charset="0"/>
              </a:rPr>
              <a:t>PANIZZON, </a:t>
            </a:r>
            <a:r>
              <a:rPr lang="tr-TR" dirty="0" err="1">
                <a:latin typeface="Arial" panose="020B0604020202020204" pitchFamily="34" charset="0"/>
                <a:cs typeface="Arial" panose="020B0604020202020204" pitchFamily="34" charset="0"/>
              </a:rPr>
              <a:t>Debra</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Andrew, </a:t>
            </a:r>
            <a:r>
              <a:rPr lang="tr-TR" dirty="0" err="1">
                <a:latin typeface="Arial" panose="020B0604020202020204" pitchFamily="34" charset="0"/>
                <a:cs typeface="Arial" panose="020B0604020202020204" pitchFamily="34" charset="0"/>
              </a:rPr>
              <a:t>Boulton</a:t>
            </a:r>
            <a:r>
              <a:rPr lang="tr-TR" dirty="0">
                <a:latin typeface="Arial" panose="020B0604020202020204" pitchFamily="34" charset="0"/>
                <a:cs typeface="Arial" panose="020B0604020202020204" pitchFamily="34" charset="0"/>
              </a:rPr>
              <a:t>. (2000), "</a:t>
            </a:r>
            <a:r>
              <a:rPr lang="tr-TR" dirty="0" err="1">
                <a:latin typeface="Arial" panose="020B0604020202020204" pitchFamily="34" charset="0"/>
                <a:cs typeface="Arial" panose="020B0604020202020204" pitchFamily="34" charset="0"/>
              </a:rPr>
              <a:t>Biodiversity</a:t>
            </a:r>
            <a:r>
              <a:rPr lang="tr-TR" dirty="0">
                <a:latin typeface="Arial" panose="020B0604020202020204" pitchFamily="34" charset="0"/>
                <a:cs typeface="Arial" panose="020B0604020202020204" pitchFamily="34" charset="0"/>
              </a:rPr>
              <a:t> in </a:t>
            </a:r>
            <a:r>
              <a:rPr lang="tr-TR" dirty="0" err="1">
                <a:latin typeface="Arial" panose="020B0604020202020204" pitchFamily="34" charset="0"/>
                <a:cs typeface="Arial" panose="020B0604020202020204" pitchFamily="34" charset="0"/>
              </a:rPr>
              <a:t>Australia</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What</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Where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for</a:t>
            </a:r>
            <a:r>
              <a:rPr lang="tr-TR" dirty="0">
                <a:latin typeface="Arial" panose="020B0604020202020204" pitchFamily="34" charset="0"/>
                <a:cs typeface="Arial" panose="020B0604020202020204" pitchFamily="34" charset="0"/>
              </a:rPr>
              <a:t> How </a:t>
            </a:r>
            <a:r>
              <a:rPr lang="tr-TR" dirty="0" err="1">
                <a:latin typeface="Arial" panose="020B0604020202020204" pitchFamily="34" charset="0"/>
                <a:cs typeface="Arial" panose="020B0604020202020204" pitchFamily="34" charset="0"/>
              </a:rPr>
              <a:t>Long</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Australian</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Science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Teachers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Journal</a:t>
            </a:r>
            <a:r>
              <a:rPr lang="tr-TR" dirty="0">
                <a:latin typeface="Arial" panose="020B0604020202020204" pitchFamily="34" charset="0"/>
                <a:cs typeface="Arial" panose="020B0604020202020204" pitchFamily="34" charset="0"/>
              </a:rPr>
              <a:t>, 46(4), 17-26.</a:t>
            </a:r>
          </a:p>
          <a:p>
            <a:pPr algn="just"/>
            <a:r>
              <a:rPr lang="tr-TR" dirty="0">
                <a:latin typeface="Arial" panose="020B0604020202020204" pitchFamily="34" charset="0"/>
                <a:cs typeface="Arial" panose="020B0604020202020204" pitchFamily="34" charset="0"/>
              </a:rPr>
              <a:t> PILL, Charles. (1995), "Sürdürülebilir Gelişme Planlamasına Genel Bir Yaklaşım", Dünya Şehircilik Günü Kolokyumu, Alanya, Mimar Sinan Üniversitesi Matbaası, İstanbul 1996, ss.57-60.</a:t>
            </a:r>
          </a:p>
          <a:p>
            <a:pPr algn="just"/>
            <a:r>
              <a:rPr lang="tr-TR" dirty="0">
                <a:latin typeface="Arial" panose="020B0604020202020204" pitchFamily="34" charset="0"/>
                <a:cs typeface="Arial" panose="020B0604020202020204" pitchFamily="34" charset="0"/>
              </a:rPr>
              <a:t> RITCHIE, J.R., </a:t>
            </a:r>
            <a:r>
              <a:rPr lang="tr-TR" dirty="0" err="1">
                <a:latin typeface="Arial" panose="020B0604020202020204" pitchFamily="34" charset="0"/>
                <a:cs typeface="Arial" panose="020B0604020202020204" pitchFamily="34" charset="0"/>
              </a:rPr>
              <a:t>Brent</a:t>
            </a:r>
            <a:r>
              <a:rPr lang="tr-TR" dirty="0">
                <a:latin typeface="Arial" panose="020B0604020202020204" pitchFamily="34" charset="0"/>
                <a:cs typeface="Arial" panose="020B0604020202020204" pitchFamily="34" charset="0"/>
              </a:rPr>
              <a:t>. (1999), "</a:t>
            </a:r>
            <a:r>
              <a:rPr lang="tr-TR" dirty="0" err="1">
                <a:latin typeface="Arial" panose="020B0604020202020204" pitchFamily="34" charset="0"/>
                <a:cs typeface="Arial" panose="020B0604020202020204" pitchFamily="34" charset="0"/>
              </a:rPr>
              <a:t>Policy</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Formulation</a:t>
            </a:r>
            <a:r>
              <a:rPr lang="tr-TR" dirty="0">
                <a:latin typeface="Arial" panose="020B0604020202020204" pitchFamily="34" charset="0"/>
                <a:cs typeface="Arial" panose="020B0604020202020204" pitchFamily="34" charset="0"/>
              </a:rPr>
              <a:t> at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Tourism</a:t>
            </a:r>
            <a:r>
              <a:rPr lang="tr-TR" dirty="0">
                <a:latin typeface="Arial" panose="020B0604020202020204" pitchFamily="34" charset="0"/>
                <a:cs typeface="Arial" panose="020B0604020202020204" pitchFamily="34" charset="0"/>
              </a:rPr>
              <a:t>/</a:t>
            </a:r>
            <a:r>
              <a:rPr lang="tr-TR" dirty="0" err="1">
                <a:latin typeface="Arial" panose="020B0604020202020204" pitchFamily="34" charset="0"/>
                <a:cs typeface="Arial" panose="020B0604020202020204" pitchFamily="34" charset="0"/>
              </a:rPr>
              <a:t>Environmental</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Interface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Insights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Recommendations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from</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BanffBow</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Valley</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Study</a:t>
            </a:r>
            <a:r>
              <a:rPr lang="tr-TR" dirty="0">
                <a:latin typeface="Arial" panose="020B0604020202020204" pitchFamily="34" charset="0"/>
                <a:cs typeface="Arial" panose="020B0604020202020204" pitchFamily="34" charset="0"/>
              </a:rPr>
              <a:t>",</a:t>
            </a:r>
            <a:r>
              <a:rPr lang="tr-TR" dirty="0" err="1">
                <a:latin typeface="Arial" panose="020B0604020202020204" pitchFamily="34" charset="0"/>
                <a:cs typeface="Arial" panose="020B0604020202020204" pitchFamily="34" charset="0"/>
              </a:rPr>
              <a:t>Journal</a:t>
            </a:r>
            <a:r>
              <a:rPr lang="tr-TR" dirty="0">
                <a:latin typeface="Arial" panose="020B0604020202020204" pitchFamily="34" charset="0"/>
                <a:cs typeface="Arial" panose="020B0604020202020204" pitchFamily="34" charset="0"/>
              </a:rPr>
              <a:t> of Travel </a:t>
            </a:r>
            <a:r>
              <a:rPr lang="tr-TR" dirty="0" err="1">
                <a:latin typeface="Arial" panose="020B0604020202020204" pitchFamily="34" charset="0"/>
                <a:cs typeface="Arial" panose="020B0604020202020204" pitchFamily="34" charset="0"/>
              </a:rPr>
              <a:t>Research</a:t>
            </a:r>
            <a:r>
              <a:rPr lang="tr-TR" dirty="0">
                <a:latin typeface="Arial" panose="020B0604020202020204" pitchFamily="34" charset="0"/>
                <a:cs typeface="Arial" panose="020B0604020202020204" pitchFamily="34" charset="0"/>
              </a:rPr>
              <a:t>, 38(2), 100-110.</a:t>
            </a:r>
          </a:p>
          <a:p>
            <a:pPr algn="just"/>
            <a:r>
              <a:rPr lang="tr-TR" dirty="0">
                <a:latin typeface="Arial" panose="020B0604020202020204" pitchFamily="34" charset="0"/>
                <a:cs typeface="Arial" panose="020B0604020202020204" pitchFamily="34" charset="0"/>
              </a:rPr>
              <a:t> ŞENBÜK, Uğur. (1995), "Ekolojik Verilerin Turizm Kaynağı Olarak Değerlendirilmesi ve İzmir Kuş Cenneti Örneği", Yayınlanmamış Yüksek Lisans Tezi, Dokuz Eylül Üniversitesi, Sosyal Bilimler Enstitüsü, İzmir.</a:t>
            </a:r>
          </a:p>
          <a:p>
            <a:pPr algn="just"/>
            <a:r>
              <a:rPr lang="tr-TR" dirty="0">
                <a:latin typeface="Arial" panose="020B0604020202020204" pitchFamily="34" charset="0"/>
                <a:cs typeface="Arial" panose="020B0604020202020204" pitchFamily="34" charset="0"/>
              </a:rPr>
              <a:t> TOPRAK KARAMAN, Zerrin. (1998), Çevre Yönetimi ve Politikası, Anadolu Matbaacılık, İzmir. VAUGHAN, David. (2000), "</a:t>
            </a:r>
            <a:r>
              <a:rPr lang="tr-TR" dirty="0" err="1">
                <a:latin typeface="Arial" panose="020B0604020202020204" pitchFamily="34" charset="0"/>
                <a:cs typeface="Arial" panose="020B0604020202020204" pitchFamily="34" charset="0"/>
              </a:rPr>
              <a:t>Tourism</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Biodiversity</a:t>
            </a:r>
            <a:r>
              <a:rPr lang="tr-TR" dirty="0">
                <a:latin typeface="Arial" panose="020B0604020202020204" pitchFamily="34" charset="0"/>
                <a:cs typeface="Arial" panose="020B0604020202020204" pitchFamily="34" charset="0"/>
              </a:rPr>
              <a:t>: A </a:t>
            </a:r>
            <a:r>
              <a:rPr lang="tr-TR" dirty="0" err="1">
                <a:latin typeface="Arial" panose="020B0604020202020204" pitchFamily="34" charset="0"/>
                <a:cs typeface="Arial" panose="020B0604020202020204" pitchFamily="34" charset="0"/>
              </a:rPr>
              <a:t>Convergence</a:t>
            </a:r>
            <a:r>
              <a:rPr lang="tr-TR" dirty="0">
                <a:latin typeface="Arial" panose="020B0604020202020204" pitchFamily="34" charset="0"/>
                <a:cs typeface="Arial" panose="020B0604020202020204" pitchFamily="34" charset="0"/>
              </a:rPr>
              <a:t> of </a:t>
            </a:r>
            <a:r>
              <a:rPr lang="tr-TR" dirty="0" err="1">
                <a:latin typeface="Arial" panose="020B0604020202020204" pitchFamily="34" charset="0"/>
                <a:cs typeface="Arial" panose="020B0604020202020204" pitchFamily="34" charset="0"/>
              </a:rPr>
              <a:t>Interests</a:t>
            </a:r>
            <a:r>
              <a:rPr lang="tr-TR" dirty="0">
                <a:latin typeface="Arial" panose="020B0604020202020204" pitchFamily="34" charset="0"/>
                <a:cs typeface="Arial" panose="020B0604020202020204" pitchFamily="34" charset="0"/>
              </a:rPr>
              <a:t>?", International </a:t>
            </a:r>
            <a:r>
              <a:rPr lang="tr-TR" dirty="0" err="1">
                <a:latin typeface="Arial" panose="020B0604020202020204" pitchFamily="34" charset="0"/>
                <a:cs typeface="Arial" panose="020B0604020202020204" pitchFamily="34" charset="0"/>
              </a:rPr>
              <a:t>Affairs</a:t>
            </a:r>
            <a:r>
              <a:rPr lang="tr-TR" dirty="0">
                <a:latin typeface="Arial" panose="020B0604020202020204" pitchFamily="34" charset="0"/>
                <a:cs typeface="Arial" panose="020B0604020202020204" pitchFamily="34" charset="0"/>
              </a:rPr>
              <a:t>, 76(2), 283-297. </a:t>
            </a:r>
          </a:p>
          <a:p>
            <a:pPr algn="just"/>
            <a:r>
              <a:rPr lang="tr-TR" dirty="0">
                <a:latin typeface="Arial" panose="020B0604020202020204" pitchFamily="34" charset="0"/>
                <a:cs typeface="Arial" panose="020B0604020202020204" pitchFamily="34" charset="0"/>
              </a:rPr>
              <a:t>ZIKMUND, William G. (1994), Business </a:t>
            </a:r>
            <a:r>
              <a:rPr lang="tr-TR" dirty="0" err="1">
                <a:latin typeface="Arial" panose="020B0604020202020204" pitchFamily="34" charset="0"/>
                <a:cs typeface="Arial" panose="020B0604020202020204" pitchFamily="34" charset="0"/>
              </a:rPr>
              <a:t>Research</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Methods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Fourth</a:t>
            </a:r>
            <a:r>
              <a:rPr lang="tr-TR" dirty="0">
                <a:latin typeface="Arial" panose="020B0604020202020204" pitchFamily="34" charset="0"/>
                <a:cs typeface="Arial" panose="020B0604020202020204" pitchFamily="34" charset="0"/>
              </a:rPr>
              <a:t> Edition,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Dryden</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Press</a:t>
            </a:r>
            <a:r>
              <a:rPr lang="tr-TR" dirty="0">
                <a:latin typeface="Arial" panose="020B0604020202020204" pitchFamily="34" charset="0"/>
                <a:cs typeface="Arial" panose="020B0604020202020204" pitchFamily="34" charset="0"/>
              </a:rPr>
              <a:t>, Texas</a:t>
            </a:r>
            <a:r>
              <a:rPr lang="tr-TR" sz="2000" dirty="0">
                <a:latin typeface="Arial" panose="020B0604020202020204" pitchFamily="34" charset="0"/>
                <a:cs typeface="Arial" panose="020B0604020202020204" pitchFamily="34" charset="0"/>
              </a:rPr>
              <a:t>. </a:t>
            </a:r>
          </a:p>
          <a:p>
            <a:endParaRPr lang="tr-TR" dirty="0"/>
          </a:p>
        </p:txBody>
      </p:sp>
    </p:spTree>
    <p:extLst>
      <p:ext uri="{BB962C8B-B14F-4D97-AF65-F5344CB8AC3E}">
        <p14:creationId xmlns:p14="http://schemas.microsoft.com/office/powerpoint/2010/main" val="1967618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92480" y="2182368"/>
            <a:ext cx="11131296" cy="5240662"/>
          </a:xfrm>
        </p:spPr>
        <p:txBody>
          <a:bodyPr>
            <a:normAutofit/>
          </a:bodyPr>
          <a:lstStyle/>
          <a:p>
            <a:pPr algn="just"/>
            <a:r>
              <a:rPr lang="tr-TR" sz="2800" dirty="0">
                <a:latin typeface="Arial" panose="020B0604020202020204" pitchFamily="34" charset="0"/>
                <a:cs typeface="Arial" panose="020B0604020202020204" pitchFamily="34" charset="0"/>
              </a:rPr>
              <a:t>Esas olarak da sürdürülebilir turizm, sürdürülebilir gelişme çerçevesinde ele alınmalıdır. Kararların verilmesinde yerinde yetki kılınması sağlanmalı, gerektiğinde; yerinde, acil kararlarla sorun çözümlenmelidir. (Çubuk, 1996). </a:t>
            </a:r>
          </a:p>
          <a:p>
            <a:pPr algn="just"/>
            <a:endParaRPr lang="tr-TR" sz="2800" dirty="0"/>
          </a:p>
        </p:txBody>
      </p:sp>
    </p:spTree>
    <p:extLst>
      <p:ext uri="{BB962C8B-B14F-4D97-AF65-F5344CB8AC3E}">
        <p14:creationId xmlns:p14="http://schemas.microsoft.com/office/powerpoint/2010/main" val="1616152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1" y="611213"/>
            <a:ext cx="10707689" cy="1752599"/>
          </a:xfrm>
        </p:spPr>
        <p:txBody>
          <a:bodyPr>
            <a:normAutofit/>
          </a:bodyPr>
          <a:lstStyle/>
          <a:p>
            <a:pPr algn="ctr"/>
            <a:r>
              <a:rPr lang="tr-TR" sz="3600" dirty="0">
                <a:solidFill>
                  <a:srgbClr val="C00000"/>
                </a:solidFill>
                <a:latin typeface="Arial" panose="020B0604020202020204" pitchFamily="34" charset="0"/>
                <a:cs typeface="Arial" panose="020B0604020202020204" pitchFamily="34" charset="0"/>
              </a:rPr>
              <a:t>2. TÜRKİYE'DEKİ MİLLİ PARKLARA YÖNELİK BİR UYGULAMA </a:t>
            </a:r>
          </a:p>
        </p:txBody>
      </p:sp>
      <p:sp>
        <p:nvSpPr>
          <p:cNvPr id="3" name="İçerik Yer Tutucusu 2"/>
          <p:cNvSpPr>
            <a:spLocks noGrp="1"/>
          </p:cNvSpPr>
          <p:nvPr>
            <p:ph idx="1"/>
          </p:nvPr>
        </p:nvSpPr>
        <p:spPr>
          <a:xfrm>
            <a:off x="904114" y="3054274"/>
            <a:ext cx="10836782" cy="4390018"/>
          </a:xfrm>
        </p:spPr>
        <p:txBody>
          <a:bodyPr>
            <a:normAutofit/>
          </a:bodyPr>
          <a:lstStyle/>
          <a:p>
            <a:pPr algn="just"/>
            <a:r>
              <a:rPr lang="tr-TR" sz="2800" dirty="0">
                <a:latin typeface="Arial" panose="020B0604020202020204" pitchFamily="34" charset="0"/>
                <a:cs typeface="Arial" panose="020B0604020202020204" pitchFamily="34" charset="0"/>
              </a:rPr>
              <a:t>Bu çalışma kapsamında, araştırmanın yapıldığı tarihte Türkiye'de bulunan 32 milli park müdürlüğüne yönelik bir araştırma yapılmıştır. </a:t>
            </a:r>
          </a:p>
        </p:txBody>
      </p:sp>
    </p:spTree>
    <p:extLst>
      <p:ext uri="{BB962C8B-B14F-4D97-AF65-F5344CB8AC3E}">
        <p14:creationId xmlns:p14="http://schemas.microsoft.com/office/powerpoint/2010/main" val="3980354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27622" y="641873"/>
            <a:ext cx="10976386" cy="1752599"/>
          </a:xfrm>
        </p:spPr>
        <p:txBody>
          <a:bodyPr>
            <a:normAutofit/>
          </a:bodyPr>
          <a:lstStyle/>
          <a:p>
            <a:pPr algn="ctr"/>
            <a:r>
              <a:rPr lang="tr-TR" sz="3600" dirty="0">
                <a:solidFill>
                  <a:srgbClr val="C00000"/>
                </a:solidFill>
                <a:latin typeface="Arial" panose="020B0604020202020204" pitchFamily="34" charset="0"/>
                <a:cs typeface="Arial" panose="020B0604020202020204" pitchFamily="34" charset="0"/>
              </a:rPr>
              <a:t>2.1. Araştırmanın Amacı </a:t>
            </a:r>
          </a:p>
        </p:txBody>
      </p:sp>
      <p:sp>
        <p:nvSpPr>
          <p:cNvPr id="3" name="İçerik Yer Tutucusu 2"/>
          <p:cNvSpPr>
            <a:spLocks noGrp="1"/>
          </p:cNvSpPr>
          <p:nvPr>
            <p:ph idx="1"/>
          </p:nvPr>
        </p:nvSpPr>
        <p:spPr>
          <a:xfrm>
            <a:off x="913683" y="2591875"/>
            <a:ext cx="10804264" cy="584499"/>
          </a:xfrm>
        </p:spPr>
        <p:txBody>
          <a:bodyPr>
            <a:noAutofit/>
          </a:bodyPr>
          <a:lstStyle/>
          <a:p>
            <a:pPr algn="just"/>
            <a:r>
              <a:rPr lang="tr-TR" sz="2800" dirty="0">
                <a:solidFill>
                  <a:schemeClr val="bg2">
                    <a:lumMod val="10000"/>
                  </a:schemeClr>
                </a:solidFill>
                <a:latin typeface="Arial" panose="020B0604020202020204" pitchFamily="34" charset="0"/>
                <a:cs typeface="Arial" panose="020B0604020202020204" pitchFamily="34" charset="0"/>
              </a:rPr>
              <a:t>Bu araştırmanın amacı; literatür araştırması sonucu belirlenen 31 çeşit turizm ve rekreasyon faaliyetinin Türkiye'deki milli parkların çevresi üzerine olumsuz etki derecelerini belirlemek ve sürdürülebilirlik kavramını irdelemektir. Bu amaçların gerçekleştirilebilmesi için, Türkiye'de bulunan 32 milli park yöneticisinden aşağıdaki bilgilerin toplanılmasına çalışılmıştır;</a:t>
            </a:r>
          </a:p>
        </p:txBody>
      </p:sp>
    </p:spTree>
    <p:extLst>
      <p:ext uri="{BB962C8B-B14F-4D97-AF65-F5344CB8AC3E}">
        <p14:creationId xmlns:p14="http://schemas.microsoft.com/office/powerpoint/2010/main" val="1834027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72604" y="1950720"/>
            <a:ext cx="11029252" cy="3777622"/>
          </a:xfrm>
        </p:spPr>
        <p:txBody>
          <a:bodyPr>
            <a:normAutofit/>
          </a:bodyPr>
          <a:lstStyle/>
          <a:p>
            <a:pPr algn="just"/>
            <a:r>
              <a:rPr lang="tr-TR" sz="2800" dirty="0">
                <a:solidFill>
                  <a:schemeClr val="bg2">
                    <a:lumMod val="10000"/>
                  </a:schemeClr>
                </a:solidFill>
                <a:latin typeface="Arial" panose="020B0604020202020204" pitchFamily="34" charset="0"/>
                <a:cs typeface="Arial" panose="020B0604020202020204" pitchFamily="34" charset="0"/>
              </a:rPr>
              <a:t>• Anket sorularını cevaplayan yöneticiler hakkında kişisel bilgiler(yaş dağılımları, cinsiyetleri, eğitim durumları, milli park hizmetlerinde çalışma süreleri), </a:t>
            </a:r>
          </a:p>
          <a:p>
            <a:pPr algn="just"/>
            <a:endParaRPr lang="tr-TR" sz="2800" dirty="0">
              <a:solidFill>
                <a:schemeClr val="bg2">
                  <a:lumMod val="10000"/>
                </a:schemeClr>
              </a:solidFill>
              <a:latin typeface="Arial" panose="020B0604020202020204" pitchFamily="34" charset="0"/>
              <a:cs typeface="Arial" panose="020B0604020202020204" pitchFamily="34" charset="0"/>
            </a:endParaRPr>
          </a:p>
          <a:p>
            <a:pPr algn="just"/>
            <a:r>
              <a:rPr lang="tr-TR" sz="2800" dirty="0">
                <a:latin typeface="Arial" panose="020B0604020202020204" pitchFamily="34" charset="0"/>
                <a:cs typeface="Arial" panose="020B0604020202020204" pitchFamily="34" charset="0"/>
              </a:rPr>
              <a:t>• 31 çeşit turizm ve rekreasyon faaliyetinin Türkiye'deki milli parkların çevresi üzerine olumsuz etki derecelerini belirleyerek, parkların yapısına uygun olan turizm ve rekreasyon faaliyetlerini belirlemektir</a:t>
            </a:r>
            <a:endParaRPr lang="tr-TR" sz="2800" dirty="0">
              <a:solidFill>
                <a:schemeClr val="bg2">
                  <a:lumMod val="10000"/>
                </a:schemeClr>
              </a:solidFill>
              <a:latin typeface="Arial" panose="020B0604020202020204" pitchFamily="34" charset="0"/>
              <a:cs typeface="Arial" panose="020B0604020202020204" pitchFamily="34" charset="0"/>
            </a:endParaRPr>
          </a:p>
          <a:p>
            <a:pPr algn="just"/>
            <a:endParaRPr lang="tr-TR" sz="2800" dirty="0"/>
          </a:p>
        </p:txBody>
      </p:sp>
    </p:spTree>
    <p:extLst>
      <p:ext uri="{BB962C8B-B14F-4D97-AF65-F5344CB8AC3E}">
        <p14:creationId xmlns:p14="http://schemas.microsoft.com/office/powerpoint/2010/main" val="926246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46673" y="609600"/>
            <a:ext cx="11245327" cy="2438399"/>
          </a:xfrm>
        </p:spPr>
        <p:txBody>
          <a:bodyPr>
            <a:normAutofit/>
          </a:bodyPr>
          <a:lstStyle/>
          <a:p>
            <a:pPr algn="ctr"/>
            <a:r>
              <a:rPr lang="tr-TR" sz="3600" dirty="0">
                <a:solidFill>
                  <a:srgbClr val="C00000"/>
                </a:solidFill>
                <a:latin typeface="Arial" panose="020B0604020202020204" pitchFamily="34" charset="0"/>
                <a:cs typeface="Arial" panose="020B0604020202020204" pitchFamily="34" charset="0"/>
              </a:rPr>
              <a:t>2.2. Araştırmanın Önemi </a:t>
            </a:r>
          </a:p>
        </p:txBody>
      </p:sp>
      <p:sp>
        <p:nvSpPr>
          <p:cNvPr id="3" name="İçerik Yer Tutucusu 2"/>
          <p:cNvSpPr>
            <a:spLocks noGrp="1"/>
          </p:cNvSpPr>
          <p:nvPr>
            <p:ph idx="1"/>
          </p:nvPr>
        </p:nvSpPr>
        <p:spPr>
          <a:xfrm>
            <a:off x="461380" y="2718817"/>
            <a:ext cx="11352667" cy="5248656"/>
          </a:xfrm>
        </p:spPr>
        <p:txBody>
          <a:bodyPr>
            <a:normAutofit/>
          </a:bodyPr>
          <a:lstStyle/>
          <a:p>
            <a:pPr lvl="1" algn="just"/>
            <a:r>
              <a:rPr lang="tr-TR" sz="2800" dirty="0">
                <a:latin typeface="Arial" panose="020B0604020202020204" pitchFamily="34" charset="0"/>
                <a:cs typeface="Arial" panose="020B0604020202020204" pitchFamily="34" charset="0"/>
              </a:rPr>
              <a:t>Turizm ve rekreasyon faaliyetlerinin Türkiye'deki 32 milli park üzerine olumsuz çevresel etkilerinin belirlenerek milli parklarda sürdürülebilir gelişmenin sağlanması için uygun olan turizm ve rekreasyon türlerinin belirlenecek olmasıdır. </a:t>
            </a:r>
          </a:p>
        </p:txBody>
      </p:sp>
    </p:spTree>
    <p:extLst>
      <p:ext uri="{BB962C8B-B14F-4D97-AF65-F5344CB8AC3E}">
        <p14:creationId xmlns:p14="http://schemas.microsoft.com/office/powerpoint/2010/main" val="1643476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593321" y="673608"/>
            <a:ext cx="10018713" cy="1752599"/>
          </a:xfrm>
        </p:spPr>
        <p:txBody>
          <a:bodyPr>
            <a:normAutofit/>
          </a:bodyPr>
          <a:lstStyle/>
          <a:p>
            <a:pPr algn="ctr"/>
            <a:r>
              <a:rPr lang="tr-TR" sz="3600" dirty="0">
                <a:solidFill>
                  <a:srgbClr val="C00000"/>
                </a:solidFill>
                <a:latin typeface="Arial" panose="020B0604020202020204" pitchFamily="34" charset="0"/>
                <a:cs typeface="Arial" panose="020B0604020202020204" pitchFamily="34" charset="0"/>
              </a:rPr>
              <a:t>2.3. Araştırmanın Kapsamı </a:t>
            </a:r>
          </a:p>
        </p:txBody>
      </p:sp>
      <p:sp>
        <p:nvSpPr>
          <p:cNvPr id="3" name="İçerik Yer Tutucusu 2"/>
          <p:cNvSpPr>
            <a:spLocks noGrp="1"/>
          </p:cNvSpPr>
          <p:nvPr>
            <p:ph idx="1"/>
          </p:nvPr>
        </p:nvSpPr>
        <p:spPr>
          <a:xfrm>
            <a:off x="797729" y="2726165"/>
            <a:ext cx="11052178" cy="4131835"/>
          </a:xfrm>
        </p:spPr>
        <p:txBody>
          <a:bodyPr>
            <a:normAutofit/>
          </a:bodyPr>
          <a:lstStyle/>
          <a:p>
            <a:pPr algn="just"/>
            <a:r>
              <a:rPr lang="tr-TR" sz="2800" dirty="0">
                <a:latin typeface="Arial" panose="020B0604020202020204" pitchFamily="34" charset="0"/>
                <a:cs typeface="Arial" panose="020B0604020202020204" pitchFamily="34" charset="0"/>
              </a:rPr>
              <a:t>Araştırmanın kapsamı, Türkiye'nin 7 bölgesinde bulunan 32 milli parkın sorumlu yöneticileridir. Araştırma, turizm ve rekreasyon faaliyetlerin Türkiye'deki milli parklar üzerine olumsuz çevresel etkilerinin tespiti ve sürdürülebilirliği ile ilgili olduğu için, 32 milli park müdürlüğü ile sınırlı tutulmuştur. </a:t>
            </a:r>
          </a:p>
        </p:txBody>
      </p:sp>
    </p:spTree>
    <p:extLst>
      <p:ext uri="{BB962C8B-B14F-4D97-AF65-F5344CB8AC3E}">
        <p14:creationId xmlns:p14="http://schemas.microsoft.com/office/powerpoint/2010/main" val="3740552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41761" y="117693"/>
            <a:ext cx="9462516" cy="7017306"/>
          </a:xfrm>
          <a:prstGeom prst="rect">
            <a:avLst/>
          </a:prstGeom>
        </p:spPr>
        <p:txBody>
          <a:bodyPr wrap="square">
            <a:spAutoFit/>
          </a:bodyPr>
          <a:lstStyle/>
          <a:p>
            <a:pPr algn="just"/>
            <a:r>
              <a:rPr lang="tr-TR" dirty="0">
                <a:solidFill>
                  <a:srgbClr val="FF0000"/>
                </a:solidFill>
                <a:latin typeface="Arial" panose="020B0604020202020204" pitchFamily="34" charset="0"/>
                <a:cs typeface="Arial" panose="020B0604020202020204" pitchFamily="34" charset="0"/>
              </a:rPr>
              <a:t>KAYNAKÇA </a:t>
            </a:r>
            <a:r>
              <a:rPr lang="tr-TR">
                <a:solidFill>
                  <a:srgbClr val="FF0000"/>
                </a:solidFill>
                <a:latin typeface="Arial" panose="020B0604020202020204" pitchFamily="34" charset="0"/>
                <a:cs typeface="Arial" panose="020B0604020202020204" pitchFamily="34" charset="0"/>
              </a:rPr>
              <a:t>: </a:t>
            </a:r>
            <a:endParaRPr lang="tr-TR" smtClean="0">
              <a:solidFill>
                <a:srgbClr val="FF0000"/>
              </a:solidFill>
              <a:latin typeface="Arial" panose="020B0604020202020204" pitchFamily="34" charset="0"/>
              <a:cs typeface="Arial" panose="020B0604020202020204" pitchFamily="34" charset="0"/>
            </a:endParaRPr>
          </a:p>
          <a:p>
            <a:pPr algn="just"/>
            <a:r>
              <a:rPr lang="tr-TR" smtClean="0">
                <a:latin typeface="Arial" panose="020B0604020202020204" pitchFamily="34" charset="0"/>
                <a:cs typeface="Arial" panose="020B0604020202020204" pitchFamily="34" charset="0"/>
              </a:rPr>
              <a:t>BEATLEY</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Timothy</a:t>
            </a:r>
            <a:r>
              <a:rPr lang="tr-TR" dirty="0">
                <a:latin typeface="Arial" panose="020B0604020202020204" pitchFamily="34" charset="0"/>
                <a:cs typeface="Arial" panose="020B0604020202020204" pitchFamily="34" charset="0"/>
              </a:rPr>
              <a:t>. (1995), "Planning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Sustainability</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Elements</a:t>
            </a:r>
            <a:r>
              <a:rPr lang="tr-TR" dirty="0">
                <a:latin typeface="Arial" panose="020B0604020202020204" pitchFamily="34" charset="0"/>
                <a:cs typeface="Arial" panose="020B0604020202020204" pitchFamily="34" charset="0"/>
              </a:rPr>
              <a:t> of a New(</a:t>
            </a:r>
            <a:r>
              <a:rPr lang="tr-TR" dirty="0" err="1">
                <a:latin typeface="Arial" panose="020B0604020202020204" pitchFamily="34" charset="0"/>
                <a:cs typeface="Arial" panose="020B0604020202020204" pitchFamily="34" charset="0"/>
              </a:rPr>
              <a:t>Improved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Paradigm</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Journal</a:t>
            </a:r>
            <a:r>
              <a:rPr lang="tr-TR" dirty="0">
                <a:latin typeface="Arial" panose="020B0604020202020204" pitchFamily="34" charset="0"/>
                <a:cs typeface="Arial" panose="020B0604020202020204" pitchFamily="34" charset="0"/>
              </a:rPr>
              <a:t> of Planning </a:t>
            </a:r>
            <a:r>
              <a:rPr lang="tr-TR" dirty="0" err="1">
                <a:latin typeface="Arial" panose="020B0604020202020204" pitchFamily="34" charset="0"/>
                <a:cs typeface="Arial" panose="020B0604020202020204" pitchFamily="34" charset="0"/>
              </a:rPr>
              <a:t>Literature</a:t>
            </a:r>
            <a:r>
              <a:rPr lang="tr-TR" dirty="0">
                <a:latin typeface="Arial" panose="020B0604020202020204" pitchFamily="34" charset="0"/>
                <a:cs typeface="Arial" panose="020B0604020202020204" pitchFamily="34" charset="0"/>
              </a:rPr>
              <a:t>, 9(4), 383-395.,</a:t>
            </a:r>
          </a:p>
          <a:p>
            <a:pPr algn="just"/>
            <a:r>
              <a:rPr lang="tr-TR" dirty="0">
                <a:latin typeface="Arial" panose="020B0604020202020204" pitchFamily="34" charset="0"/>
                <a:cs typeface="Arial" panose="020B0604020202020204" pitchFamily="34" charset="0"/>
              </a:rPr>
              <a:t> </a:t>
            </a:r>
          </a:p>
          <a:p>
            <a:pPr algn="just"/>
            <a:r>
              <a:rPr lang="tr-TR" dirty="0">
                <a:latin typeface="Arial" panose="020B0604020202020204" pitchFamily="34" charset="0"/>
                <a:cs typeface="Arial" panose="020B0604020202020204" pitchFamily="34" charset="0"/>
              </a:rPr>
              <a:t>ÇUBUK, Mehmet. (1995), "Sürdürülebilir Turizm ve Turizm Planlamasına Ekolojik Yaklaşım Kolokyum ve Panel Tartışmaları Sonuçları", Dünya Şehircilik Günü Kolokyumu, Alanya, Mimar Sinan Üniversitesi Matbaası, İstanbul 1996, ss.463-468.</a:t>
            </a:r>
          </a:p>
          <a:p>
            <a:pPr algn="just"/>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 D'AMORE, Louis J. (1992), "Sürdürülebilir Turizmin Desteklenmesi", </a:t>
            </a:r>
            <a:r>
              <a:rPr lang="tr-TR" dirty="0" err="1">
                <a:latin typeface="Arial" panose="020B0604020202020204" pitchFamily="34" charset="0"/>
                <a:cs typeface="Arial" panose="020B0604020202020204" pitchFamily="34" charset="0"/>
              </a:rPr>
              <a:t>Tourism</a:t>
            </a:r>
            <a:r>
              <a:rPr lang="tr-TR" dirty="0">
                <a:latin typeface="Arial" panose="020B0604020202020204" pitchFamily="34" charset="0"/>
                <a:cs typeface="Arial" panose="020B0604020202020204" pitchFamily="34" charset="0"/>
              </a:rPr>
              <a:t> Management, 258-262'den Çeviri: Turizmde Seçme Makaleler, Mayıs 1995, TUGEV Yayın No:34, ss.20-29. D'ANTUONO, </a:t>
            </a:r>
          </a:p>
          <a:p>
            <a:pPr algn="just"/>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Karen. (2000),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National</a:t>
            </a:r>
            <a:r>
              <a:rPr lang="tr-TR" dirty="0">
                <a:latin typeface="Arial" panose="020B0604020202020204" pitchFamily="34" charset="0"/>
                <a:cs typeface="Arial" panose="020B0604020202020204" pitchFamily="34" charset="0"/>
              </a:rPr>
              <a:t> Park </a:t>
            </a:r>
            <a:r>
              <a:rPr lang="tr-TR" dirty="0" err="1">
                <a:latin typeface="Arial" panose="020B0604020202020204" pitchFamily="34" charset="0"/>
                <a:cs typeface="Arial" panose="020B0604020202020204" pitchFamily="34" charset="0"/>
              </a:rPr>
              <a:t>Service's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Proposed</a:t>
            </a:r>
            <a:r>
              <a:rPr lang="tr-TR" dirty="0">
                <a:latin typeface="Arial" panose="020B0604020202020204" pitchFamily="34" charset="0"/>
                <a:cs typeface="Arial" panose="020B0604020202020204" pitchFamily="34" charset="0"/>
              </a:rPr>
              <a:t> Ban: A New </a:t>
            </a:r>
            <a:r>
              <a:rPr lang="tr-TR" dirty="0" err="1">
                <a:latin typeface="Arial" panose="020B0604020202020204" pitchFamily="34" charset="0"/>
                <a:cs typeface="Arial" panose="020B0604020202020204" pitchFamily="34" charset="0"/>
              </a:rPr>
              <a:t>Approach</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to</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Personal</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Watercraft</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Use</a:t>
            </a:r>
            <a:r>
              <a:rPr lang="tr-TR" dirty="0">
                <a:latin typeface="Arial" panose="020B0604020202020204" pitchFamily="34" charset="0"/>
                <a:cs typeface="Arial" panose="020B0604020202020204" pitchFamily="34" charset="0"/>
              </a:rPr>
              <a:t> in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National</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Parks</a:t>
            </a:r>
            <a:r>
              <a:rPr lang="tr-TR" dirty="0">
                <a:latin typeface="Arial" panose="020B0604020202020204" pitchFamily="34" charset="0"/>
                <a:cs typeface="Arial" panose="020B0604020202020204" pitchFamily="34" charset="0"/>
              </a:rPr>
              <a:t>", Boston </a:t>
            </a:r>
            <a:r>
              <a:rPr lang="tr-TR" dirty="0" err="1">
                <a:latin typeface="Arial" panose="020B0604020202020204" pitchFamily="34" charset="0"/>
                <a:cs typeface="Arial" panose="020B0604020202020204" pitchFamily="34" charset="0"/>
              </a:rPr>
              <a:t>College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Environmental</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Affairs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Law</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Review</a:t>
            </a:r>
            <a:r>
              <a:rPr lang="tr-TR" dirty="0">
                <a:latin typeface="Arial" panose="020B0604020202020204" pitchFamily="34" charset="0"/>
                <a:cs typeface="Arial" panose="020B0604020202020204" pitchFamily="34" charset="0"/>
              </a:rPr>
              <a:t>, 27(2), 243-278.</a:t>
            </a:r>
          </a:p>
          <a:p>
            <a:pPr algn="just"/>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 DEMİR, Cengiz. (2001), "Turizm ve Rekreasyon Faaliyetlerinin Milli Parklarda Sürdürülebilirliği: Türkiye'deki Milli Parklara Yönelik Bir Uygulama", Yayınlanmamış Doktora Tezi, Dokuz Eylül Üniversitesi, Sosyal Bilimler Enstitüsü, İzmir. </a:t>
            </a:r>
          </a:p>
          <a:p>
            <a:pPr algn="just"/>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DEMİRCAN, Sunay. (1999), "Orman Bakanlığı ve Çevre Politikası", </a:t>
            </a:r>
            <a:r>
              <a:rPr lang="tr-TR" dirty="0">
                <a:latin typeface="Arial" panose="020B0604020202020204" pitchFamily="34" charset="0"/>
                <a:cs typeface="Arial" panose="020B0604020202020204" pitchFamily="34" charset="0"/>
                <a:hlinkClick r:id="rId2"/>
              </a:rPr>
              <a:t>http://garildi.birnumara.com.tr/</a:t>
            </a:r>
            <a:r>
              <a:rPr lang="tr-TR" dirty="0" err="1">
                <a:latin typeface="Arial" panose="020B0604020202020204" pitchFamily="34" charset="0"/>
                <a:cs typeface="Arial" panose="020B0604020202020204" pitchFamily="34" charset="0"/>
                <a:hlinkClick r:id="rId2"/>
              </a:rPr>
              <a:t>cgi</a:t>
            </a:r>
            <a:r>
              <a:rPr lang="tr-TR" dirty="0">
                <a:latin typeface="Arial" panose="020B0604020202020204" pitchFamily="34" charset="0"/>
                <a:cs typeface="Arial" panose="020B0604020202020204" pitchFamily="34" charset="0"/>
                <a:hlinkClick r:id="rId2"/>
              </a:rPr>
              <a:t>-bin/sayfa.cgi?w+30+/</a:t>
            </a:r>
            <a:r>
              <a:rPr lang="tr-TR" dirty="0" err="1">
                <a:latin typeface="Arial" panose="020B0604020202020204" pitchFamily="34" charset="0"/>
                <a:cs typeface="Arial" panose="020B0604020202020204" pitchFamily="34" charset="0"/>
                <a:hlinkClick r:id="rId2"/>
              </a:rPr>
              <a:t>gezix</a:t>
            </a:r>
            <a:r>
              <a:rPr lang="tr-TR" dirty="0">
                <a:latin typeface="Arial" panose="020B0604020202020204" pitchFamily="34" charset="0"/>
                <a:cs typeface="Arial" panose="020B0604020202020204" pitchFamily="34" charset="0"/>
                <a:hlinkClick r:id="rId2"/>
              </a:rPr>
              <a:t>/9901/01/t/g05.htm</a:t>
            </a:r>
            <a:r>
              <a:rPr lang="tr-TR" dirty="0">
                <a:latin typeface="Arial" panose="020B0604020202020204" pitchFamily="34" charset="0"/>
                <a:cs typeface="Arial" panose="020B0604020202020204" pitchFamily="34" charset="0"/>
              </a:rPr>
              <a:t>.</a:t>
            </a:r>
          </a:p>
          <a:p>
            <a:pPr algn="just"/>
            <a:r>
              <a:rPr lang="tr-TR" dirty="0">
                <a:latin typeface="Arial" panose="020B0604020202020204" pitchFamily="34" charset="0"/>
                <a:cs typeface="Arial" panose="020B0604020202020204" pitchFamily="34" charset="0"/>
              </a:rPr>
              <a:t> </a:t>
            </a:r>
          </a:p>
          <a:p>
            <a:pPr algn="just"/>
            <a:r>
              <a:rPr lang="tr-TR" dirty="0">
                <a:latin typeface="Arial" panose="020B0604020202020204" pitchFamily="34" charset="0"/>
                <a:cs typeface="Arial" panose="020B0604020202020204" pitchFamily="34" charset="0"/>
              </a:rPr>
              <a:t>HİMMETOĞLU, Bülent. (1995), "Sürdürülebilir Turizmi Geliştirme Yolları", Dünya Şehircilik Günü Kolokyumu, Alanya, Mimar Sinan Üniversitesi Matbaası, İstanbul 1996, ss.61-69</a:t>
            </a:r>
            <a:r>
              <a:rPr lang="tr-TR" dirty="0"/>
              <a:t>. </a:t>
            </a:r>
          </a:p>
        </p:txBody>
      </p:sp>
    </p:spTree>
    <p:extLst>
      <p:ext uri="{BB962C8B-B14F-4D97-AF65-F5344CB8AC3E}">
        <p14:creationId xmlns:p14="http://schemas.microsoft.com/office/powerpoint/2010/main" val="42897345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904" y="1353312"/>
            <a:ext cx="11436096" cy="7723632"/>
          </a:xfrm>
        </p:spPr>
        <p:txBody>
          <a:bodyPr>
            <a:noAutofit/>
          </a:bodyPr>
          <a:lstStyle/>
          <a:p>
            <a:r>
              <a:rPr lang="tr-TR" sz="2000" dirty="0">
                <a:latin typeface="Arial" panose="020B0604020202020204" pitchFamily="34" charset="0"/>
                <a:cs typeface="Arial" panose="020B0604020202020204" pitchFamily="34" charset="0"/>
              </a:rPr>
              <a:t>Hürriyet Gazetesi. (1999), "Abant'ın </a:t>
            </a:r>
            <a:r>
              <a:rPr lang="tr-TR" sz="2000" dirty="0" err="1">
                <a:latin typeface="Arial" panose="020B0604020202020204" pitchFamily="34" charset="0"/>
                <a:cs typeface="Arial" panose="020B0604020202020204" pitchFamily="34" charset="0"/>
              </a:rPr>
              <a:t>Hiperaktif</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Yaramazları",</a:t>
            </a:r>
            <a:r>
              <a:rPr lang="tr-TR" sz="2000" dirty="0" err="1">
                <a:latin typeface="Arial" panose="020B0604020202020204" pitchFamily="34" charset="0"/>
                <a:cs typeface="Arial" panose="020B0604020202020204" pitchFamily="34" charset="0"/>
                <a:hlinkClick r:id="rId2"/>
              </a:rPr>
              <a:t>http</a:t>
            </a:r>
            <a:r>
              <a:rPr lang="tr-TR" sz="2000" dirty="0">
                <a:latin typeface="Arial" panose="020B0604020202020204" pitchFamily="34" charset="0"/>
                <a:cs typeface="Arial" panose="020B0604020202020204" pitchFamily="34" charset="0"/>
                <a:hlinkClick r:id="rId2"/>
              </a:rPr>
              <a:t>://www.hurriyet.com.tr/hur/</a:t>
            </a:r>
            <a:r>
              <a:rPr lang="tr-TR" sz="2000" dirty="0" err="1">
                <a:latin typeface="Arial" panose="020B0604020202020204" pitchFamily="34" charset="0"/>
                <a:cs typeface="Arial" panose="020B0604020202020204" pitchFamily="34" charset="0"/>
                <a:hlinkClick r:id="rId2"/>
              </a:rPr>
              <a:t>turk</a:t>
            </a:r>
            <a:r>
              <a:rPr lang="tr-TR" sz="2000" dirty="0">
                <a:latin typeface="Arial" panose="020B0604020202020204" pitchFamily="34" charset="0"/>
                <a:cs typeface="Arial" panose="020B0604020202020204" pitchFamily="34" charset="0"/>
                <a:hlinkClick r:id="rId2"/>
              </a:rPr>
              <a:t>/99/04/18/yasamllyas.htm</a:t>
            </a:r>
            <a:r>
              <a:rPr lang="tr-TR" sz="2000" dirty="0">
                <a:latin typeface="Arial" panose="020B0604020202020204" pitchFamily="34" charset="0"/>
                <a:cs typeface="Arial" panose="020B0604020202020204" pitchFamily="34" charset="0"/>
              </a:rPr>
              <a:t>.</a:t>
            </a:r>
          </a:p>
          <a:p>
            <a:r>
              <a:rPr lang="tr-TR" sz="2000" dirty="0">
                <a:latin typeface="Arial" panose="020B0604020202020204" pitchFamily="34" charset="0"/>
                <a:cs typeface="Arial" panose="020B0604020202020204" pitchFamily="34" charset="0"/>
              </a:rPr>
              <a:t> KAHRAMAN, </a:t>
            </a:r>
            <a:r>
              <a:rPr lang="tr-TR" sz="2000" dirty="0" err="1">
                <a:latin typeface="Arial" panose="020B0604020202020204" pitchFamily="34" charset="0"/>
                <a:cs typeface="Arial" panose="020B0604020202020204" pitchFamily="34" charset="0"/>
              </a:rPr>
              <a:t>Nüshet</a:t>
            </a:r>
            <a:r>
              <a:rPr lang="tr-TR" sz="2000" dirty="0">
                <a:latin typeface="Arial" panose="020B0604020202020204" pitchFamily="34" charset="0"/>
                <a:cs typeface="Arial" panose="020B0604020202020204" pitchFamily="34" charset="0"/>
              </a:rPr>
              <a:t>. (1994), "Sürdürülebilir Kalkınma ve Turizm",</a:t>
            </a:r>
          </a:p>
          <a:p>
            <a:r>
              <a:rPr lang="tr-TR" sz="2000" dirty="0">
                <a:latin typeface="Arial" panose="020B0604020202020204" pitchFamily="34" charset="0"/>
                <a:cs typeface="Arial" panose="020B0604020202020204" pitchFamily="34" charset="0"/>
              </a:rPr>
              <a:t> Anatolia Dergisi, Aralık 1994, ss.73-77. KARAASLAN, Şule İ ve Tanyel, </a:t>
            </a:r>
            <a:r>
              <a:rPr lang="tr-TR" sz="2000" dirty="0" err="1">
                <a:latin typeface="Arial" panose="020B0604020202020204" pitchFamily="34" charset="0"/>
                <a:cs typeface="Arial" panose="020B0604020202020204" pitchFamily="34" charset="0"/>
              </a:rPr>
              <a:t>Özelçi</a:t>
            </a:r>
            <a:r>
              <a:rPr lang="tr-TR" sz="2000" dirty="0">
                <a:latin typeface="Arial" panose="020B0604020202020204" pitchFamily="34" charset="0"/>
                <a:cs typeface="Arial" panose="020B0604020202020204" pitchFamily="34" charset="0"/>
              </a:rPr>
              <a:t>. (1995), "Turizm </a:t>
            </a:r>
            <a:r>
              <a:rPr lang="tr-TR" sz="2000" dirty="0" err="1">
                <a:latin typeface="Arial" panose="020B0604020202020204" pitchFamily="34" charset="0"/>
                <a:cs typeface="Arial" panose="020B0604020202020204" pitchFamily="34" charset="0"/>
              </a:rPr>
              <a:t>PlanlamasıPolitikalar</a:t>
            </a:r>
            <a:r>
              <a:rPr lang="tr-TR" sz="2000" dirty="0">
                <a:latin typeface="Arial" panose="020B0604020202020204" pitchFamily="34" charset="0"/>
                <a:cs typeface="Arial" panose="020B0604020202020204" pitchFamily="34" charset="0"/>
              </a:rPr>
              <a:t>-Türkiye",</a:t>
            </a:r>
          </a:p>
          <a:p>
            <a:r>
              <a:rPr lang="tr-TR" sz="2000" dirty="0">
                <a:latin typeface="Arial" panose="020B0604020202020204" pitchFamily="34" charset="0"/>
                <a:cs typeface="Arial" panose="020B0604020202020204" pitchFamily="34" charset="0"/>
              </a:rPr>
              <a:t> Dünya Şehircilik Günü Kolokyumu, Alanya, Mimar Sinan Üniversitesi Matbaası, İstanbul 1996, ss.361-371. </a:t>
            </a:r>
          </a:p>
          <a:p>
            <a:r>
              <a:rPr lang="tr-TR" sz="2000" dirty="0">
                <a:latin typeface="Arial" panose="020B0604020202020204" pitchFamily="34" charset="0"/>
                <a:cs typeface="Arial" panose="020B0604020202020204" pitchFamily="34" charset="0"/>
              </a:rPr>
              <a:t>ORAL, Sahne ve Uğur, </a:t>
            </a:r>
            <a:r>
              <a:rPr lang="tr-TR" sz="2000" dirty="0" err="1">
                <a:latin typeface="Arial" panose="020B0604020202020204" pitchFamily="34" charset="0"/>
                <a:cs typeface="Arial" panose="020B0604020202020204" pitchFamily="34" charset="0"/>
              </a:rPr>
              <a:t>Şenbük</a:t>
            </a:r>
            <a:r>
              <a:rPr lang="tr-TR" sz="2000" dirty="0">
                <a:latin typeface="Arial" panose="020B0604020202020204" pitchFamily="34" charset="0"/>
                <a:cs typeface="Arial" panose="020B0604020202020204" pitchFamily="34" charset="0"/>
              </a:rPr>
              <a:t>. (1995), "Turistik Yörelerin Sürdürülebilir Turizm Açısından Yapısal Değerlendirilmesi", </a:t>
            </a:r>
          </a:p>
          <a:p>
            <a:r>
              <a:rPr lang="tr-TR" sz="2000" dirty="0">
                <a:latin typeface="Arial" panose="020B0604020202020204" pitchFamily="34" charset="0"/>
                <a:cs typeface="Arial" panose="020B0604020202020204" pitchFamily="34" charset="0"/>
              </a:rPr>
              <a:t>Dünya Şehircilik Günü Kolokyumu, Alanya, Mimar Sinan Üniversitesi Matbaası, İstanbul 1996, ss.197- 205.</a:t>
            </a:r>
          </a:p>
          <a:p>
            <a:r>
              <a:rPr lang="tr-TR" sz="2000" dirty="0">
                <a:latin typeface="Arial" panose="020B0604020202020204" pitchFamily="34" charset="0"/>
                <a:cs typeface="Arial" panose="020B0604020202020204" pitchFamily="34" charset="0"/>
              </a:rPr>
              <a:t> ÖZEK, </a:t>
            </a:r>
            <a:r>
              <a:rPr lang="tr-TR" sz="2000" dirty="0" err="1">
                <a:latin typeface="Arial" panose="020B0604020202020204" pitchFamily="34" charset="0"/>
                <a:cs typeface="Arial" panose="020B0604020202020204" pitchFamily="34" charset="0"/>
              </a:rPr>
              <a:t>Veyis</a:t>
            </a:r>
            <a:r>
              <a:rPr lang="tr-TR" sz="2000" dirty="0">
                <a:latin typeface="Arial" panose="020B0604020202020204" pitchFamily="34" charset="0"/>
                <a:cs typeface="Arial" panose="020B0604020202020204" pitchFamily="34" charset="0"/>
              </a:rPr>
              <a:t>; Ayşe </a:t>
            </a:r>
            <a:r>
              <a:rPr lang="tr-TR" sz="2000" dirty="0" err="1">
                <a:latin typeface="Arial" panose="020B0604020202020204" pitchFamily="34" charset="0"/>
                <a:cs typeface="Arial" panose="020B0604020202020204" pitchFamily="34" charset="0"/>
              </a:rPr>
              <a:t>Sirel</a:t>
            </a:r>
            <a:r>
              <a:rPr lang="tr-TR" sz="2000" dirty="0">
                <a:latin typeface="Arial" panose="020B0604020202020204" pitchFamily="34" charset="0"/>
                <a:cs typeface="Arial" panose="020B0604020202020204" pitchFamily="34" charset="0"/>
              </a:rPr>
              <a:t> ve </a:t>
            </a:r>
            <a:r>
              <a:rPr lang="tr-TR" sz="2000" dirty="0" err="1">
                <a:latin typeface="Arial" panose="020B0604020202020204" pitchFamily="34" charset="0"/>
                <a:cs typeface="Arial" panose="020B0604020202020204" pitchFamily="34" charset="0"/>
              </a:rPr>
              <a:t>Sennur</a:t>
            </a:r>
            <a:r>
              <a:rPr lang="tr-TR" sz="2000" dirty="0">
                <a:latin typeface="Arial" panose="020B0604020202020204" pitchFamily="34" charset="0"/>
                <a:cs typeface="Arial" panose="020B0604020202020204" pitchFamily="34" charset="0"/>
              </a:rPr>
              <a:t> Akansel. (1995), "Turizm- Araç mı, Amaç mı?", </a:t>
            </a:r>
          </a:p>
        </p:txBody>
      </p:sp>
    </p:spTree>
    <p:extLst>
      <p:ext uri="{BB962C8B-B14F-4D97-AF65-F5344CB8AC3E}">
        <p14:creationId xmlns:p14="http://schemas.microsoft.com/office/powerpoint/2010/main" val="207405401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166</TotalTime>
  <Words>848</Words>
  <Application>Microsoft Office PowerPoint</Application>
  <PresentationFormat>Özel</PresentationFormat>
  <Paragraphs>43</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Duman</vt:lpstr>
      <vt:lpstr>       REKREASYON VE SÜRDÜRÜLEBİLİRLİK  MİLLİ PARKLAR , TURİZM,REKREASYON, SÜRDÜREBİLİRLİK,ÇEVRESEL ETKİ</vt:lpstr>
      <vt:lpstr>PowerPoint Sunusu</vt:lpstr>
      <vt:lpstr>2. TÜRKİYE'DEKİ MİLLİ PARKLARA YÖNELİK BİR UYGULAMA </vt:lpstr>
      <vt:lpstr>2.1. Araştırmanın Amacı </vt:lpstr>
      <vt:lpstr>PowerPoint Sunusu</vt:lpstr>
      <vt:lpstr>2.2. Araştırmanın Önemi </vt:lpstr>
      <vt:lpstr>2.3. Araştırmanın Kapsamı </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ADI: SENANUR SOYADI: SEFEROĞLU NO : 19230897 KONU : REKREASYON VE SÜRDÜRÜLEBİLİRLİK ANAKTAR KELİMELER : M</dc:title>
  <dc:creator>büşra  aydın</dc:creator>
  <cp:lastModifiedBy>kumsaal</cp:lastModifiedBy>
  <cp:revision>23</cp:revision>
  <dcterms:created xsi:type="dcterms:W3CDTF">2020-02-20T09:00:47Z</dcterms:created>
  <dcterms:modified xsi:type="dcterms:W3CDTF">2020-05-10T13:30:24Z</dcterms:modified>
</cp:coreProperties>
</file>