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33" autoAdjust="0"/>
    <p:restoredTop sz="94660"/>
  </p:normalViewPr>
  <p:slideViewPr>
    <p:cSldViewPr snapToGrid="0">
      <p:cViewPr varScale="1">
        <p:scale>
          <a:sx n="74" d="100"/>
          <a:sy n="74" d="100"/>
        </p:scale>
        <p:origin x="57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C9CEB7-120E-4398-A883-84C67758C26D}" type="datetimeFigureOut">
              <a:rPr lang="tr-TR" smtClean="0"/>
              <a:t>13.6.2018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B07C62-ED9C-4A29-9F14-8DE5767F1329}" type="slidenum">
              <a:rPr lang="tr-TR" smtClean="0"/>
              <a:t>‹#›</a:t>
            </a:fld>
            <a:endParaRPr lang="tr-TR"/>
          </a:p>
        </p:txBody>
      </p:sp>
    </p:spTree>
    <p:extLst>
      <p:ext uri="{BB962C8B-B14F-4D97-AF65-F5344CB8AC3E}">
        <p14:creationId xmlns:p14="http://schemas.microsoft.com/office/powerpoint/2010/main" val="24208669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32375297-97BD-4FF3-9198-95958F815117}" type="slidenum">
              <a:rPr lang="tr-TR" smtClean="0">
                <a:solidFill>
                  <a:prstClr val="black"/>
                </a:solidFill>
              </a:rPr>
              <a:pPr/>
              <a:t>1</a:t>
            </a:fld>
            <a:endParaRPr lang="tr-TR">
              <a:solidFill>
                <a:prstClr val="black"/>
              </a:solidFill>
            </a:endParaRPr>
          </a:p>
        </p:txBody>
      </p:sp>
    </p:spTree>
    <p:extLst>
      <p:ext uri="{BB962C8B-B14F-4D97-AF65-F5344CB8AC3E}">
        <p14:creationId xmlns:p14="http://schemas.microsoft.com/office/powerpoint/2010/main" val="33486566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lvl="1">
              <a:buClr>
                <a:schemeClr val="accent2"/>
              </a:buClr>
            </a:pPr>
            <a:endParaRPr lang="tr-TR" altLang="tr-TR" dirty="0" smtClean="0"/>
          </a:p>
          <a:p>
            <a:endParaRPr lang="tr-TR" dirty="0"/>
          </a:p>
        </p:txBody>
      </p:sp>
      <p:sp>
        <p:nvSpPr>
          <p:cNvPr id="4" name="3 Slayt Numarası Yer Tutucusu"/>
          <p:cNvSpPr>
            <a:spLocks noGrp="1"/>
          </p:cNvSpPr>
          <p:nvPr>
            <p:ph type="sldNum" sz="quarter" idx="10"/>
          </p:nvPr>
        </p:nvSpPr>
        <p:spPr/>
        <p:txBody>
          <a:bodyPr/>
          <a:lstStyle/>
          <a:p>
            <a:fld id="{32375297-97BD-4FF3-9198-95958F815117}" type="slidenum">
              <a:rPr lang="tr-TR" smtClean="0">
                <a:solidFill>
                  <a:prstClr val="black"/>
                </a:solidFill>
              </a:rPr>
              <a:pPr/>
              <a:t>6</a:t>
            </a:fld>
            <a:endParaRPr lang="tr-TR">
              <a:solidFill>
                <a:prstClr val="black"/>
              </a:solidFill>
            </a:endParaRPr>
          </a:p>
        </p:txBody>
      </p:sp>
    </p:spTree>
    <p:extLst>
      <p:ext uri="{BB962C8B-B14F-4D97-AF65-F5344CB8AC3E}">
        <p14:creationId xmlns:p14="http://schemas.microsoft.com/office/powerpoint/2010/main" val="198830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aşlık Slaydı">
    <p:spTree>
      <p:nvGrpSpPr>
        <p:cNvPr id="1" name=""/>
        <p:cNvGrpSpPr/>
        <p:nvPr/>
      </p:nvGrpSpPr>
      <p:grpSpPr>
        <a:xfrm>
          <a:off x="0" y="0"/>
          <a:ext cx="0" cy="0"/>
          <a:chOff x="0" y="0"/>
          <a:chExt cx="0" cy="0"/>
        </a:xfrm>
      </p:grpSpPr>
      <p:pic>
        <p:nvPicPr>
          <p:cNvPr id="24" name="Resim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p:cNvSpPr>
            <a:spLocks noGrp="1"/>
          </p:cNvSpPr>
          <p:nvPr>
            <p:ph type="ctrTitle"/>
          </p:nvPr>
        </p:nvSpPr>
        <p:spPr>
          <a:xfrm>
            <a:off x="2345412" y="3530043"/>
            <a:ext cx="9144000" cy="1539903"/>
          </a:xfrm>
        </p:spPr>
        <p:txBody>
          <a:bodyPr anchor="b"/>
          <a:lstStyle>
            <a:lvl1pPr algn="ctr">
              <a:defRPr sz="6000" b="1">
                <a:solidFill>
                  <a:srgbClr val="C00000"/>
                </a:solidFill>
              </a:defRPr>
            </a:lvl1pPr>
          </a:lstStyle>
          <a:p>
            <a:r>
              <a:rPr lang="tr-TR" smtClean="0"/>
              <a:t>Asıl başlık stili için tıklatın</a:t>
            </a:r>
            <a:endParaRPr lang="tr-TR"/>
          </a:p>
        </p:txBody>
      </p:sp>
      <p:sp>
        <p:nvSpPr>
          <p:cNvPr id="4" name="Veri Yer Tutucusu 3"/>
          <p:cNvSpPr>
            <a:spLocks noGrp="1"/>
          </p:cNvSpPr>
          <p:nvPr>
            <p:ph type="dt" sz="half" idx="10"/>
          </p:nvPr>
        </p:nvSpPr>
        <p:spPr>
          <a:xfrm>
            <a:off x="838200" y="6356350"/>
            <a:ext cx="2743200" cy="365125"/>
          </a:xfrm>
          <a:prstGeom prst="rect">
            <a:avLst/>
          </a:prstGeom>
        </p:spPr>
        <p:txBody>
          <a:bodyPr/>
          <a:lstStyle/>
          <a:p>
            <a:fld id="{A16C87B8-F90C-45B3-81D6-E21A7E1D81A7}" type="datetime1">
              <a:rPr lang="tr-TR">
                <a:solidFill>
                  <a:prstClr val="black"/>
                </a:solidFill>
              </a:rPr>
              <a:pPr/>
              <a:t>13.6.2018</a:t>
            </a:fld>
            <a:endParaRPr lang="tr-TR">
              <a:solidFill>
                <a:prstClr val="black"/>
              </a:solidFill>
            </a:endParaRPr>
          </a:p>
        </p:txBody>
      </p:sp>
      <p:sp>
        <p:nvSpPr>
          <p:cNvPr id="5" name="Altbilgi Yer Tutucusu 4"/>
          <p:cNvSpPr>
            <a:spLocks noGrp="1"/>
          </p:cNvSpPr>
          <p:nvPr>
            <p:ph type="ftr" sz="quarter" idx="11"/>
          </p:nvPr>
        </p:nvSpPr>
        <p:spPr/>
        <p:txBody>
          <a:bodyPr/>
          <a:lstStyle/>
          <a:p>
            <a:r>
              <a:rPr lang="tr-TR" smtClean="0">
                <a:solidFill>
                  <a:prstClr val="black">
                    <a:tint val="75000"/>
                  </a:prstClr>
                </a:solidFill>
              </a:rPr>
              <a:t>ENFYL-851502</a:t>
            </a:r>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786C4975-DA66-4692-BC0C-8DF561EEBF1F}" type="slidenum">
              <a:rPr lang="tr-TR" smtClean="0">
                <a:solidFill>
                  <a:prstClr val="black">
                    <a:tint val="75000"/>
                  </a:prstClr>
                </a:solidFill>
              </a:rPr>
              <a:pPr/>
              <a:t>‹#›</a:t>
            </a:fld>
            <a:endParaRPr lang="tr-TR">
              <a:solidFill>
                <a:prstClr val="black">
                  <a:tint val="75000"/>
                </a:prstClr>
              </a:solidFill>
            </a:endParaRPr>
          </a:p>
        </p:txBody>
      </p:sp>
      <p:grpSp>
        <p:nvGrpSpPr>
          <p:cNvPr id="7" name="Grup 6"/>
          <p:cNvGrpSpPr/>
          <p:nvPr userDrawn="1"/>
        </p:nvGrpSpPr>
        <p:grpSpPr>
          <a:xfrm>
            <a:off x="201481" y="156040"/>
            <a:ext cx="11521594" cy="4143954"/>
            <a:chOff x="0" y="343652"/>
            <a:chExt cx="8082167" cy="3131068"/>
          </a:xfrm>
        </p:grpSpPr>
        <p:grpSp>
          <p:nvGrpSpPr>
            <p:cNvPr id="8" name="Grup 7"/>
            <p:cNvGrpSpPr/>
            <p:nvPr userDrawn="1"/>
          </p:nvGrpSpPr>
          <p:grpSpPr>
            <a:xfrm>
              <a:off x="0" y="408617"/>
              <a:ext cx="8082167" cy="3066103"/>
              <a:chOff x="0" y="856378"/>
              <a:chExt cx="8470941" cy="3285993"/>
            </a:xfrm>
          </p:grpSpPr>
          <p:sp>
            <p:nvSpPr>
              <p:cNvPr id="11" name="Rectangle 12"/>
              <p:cNvSpPr>
                <a:spLocks noChangeArrowheads="1"/>
              </p:cNvSpPr>
              <p:nvPr userDrawn="1"/>
            </p:nvSpPr>
            <p:spPr bwMode="auto">
              <a:xfrm rot="16200000">
                <a:off x="8441714" y="1339324"/>
                <a:ext cx="6153" cy="523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tr-TR">
                  <a:solidFill>
                    <a:prstClr val="black"/>
                  </a:solidFill>
                </a:endParaRPr>
              </a:p>
            </p:txBody>
          </p:sp>
          <p:sp>
            <p:nvSpPr>
              <p:cNvPr id="12" name="Прямоугольник 1"/>
              <p:cNvSpPr/>
              <p:nvPr userDrawn="1"/>
            </p:nvSpPr>
            <p:spPr>
              <a:xfrm>
                <a:off x="1404487" y="1785042"/>
                <a:ext cx="6963028" cy="1484714"/>
              </a:xfrm>
              <a:prstGeom prst="rect">
                <a:avLst/>
              </a:prstGeom>
              <a:solidFill>
                <a:srgbClr val="C80D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a:solidFill>
                    <a:prstClr val="white"/>
                  </a:solidFill>
                </a:endParaRPr>
              </a:p>
            </p:txBody>
          </p:sp>
          <p:sp>
            <p:nvSpPr>
              <p:cNvPr id="13" name="Прямоугольник 3"/>
              <p:cNvSpPr/>
              <p:nvPr userDrawn="1"/>
            </p:nvSpPr>
            <p:spPr>
              <a:xfrm rot="2700000">
                <a:off x="1034369" y="2941441"/>
                <a:ext cx="695885" cy="695885"/>
              </a:xfrm>
              <a:prstGeom prst="rect">
                <a:avLst/>
              </a:prstGeom>
              <a:solidFill>
                <a:srgbClr val="F8A90C"/>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a:solidFill>
                    <a:prstClr val="white"/>
                  </a:solidFill>
                </a:endParaRPr>
              </a:p>
            </p:txBody>
          </p:sp>
          <p:sp>
            <p:nvSpPr>
              <p:cNvPr id="14" name="Прямоугольник 75"/>
              <p:cNvSpPr/>
              <p:nvPr userDrawn="1"/>
            </p:nvSpPr>
            <p:spPr>
              <a:xfrm rot="2700000">
                <a:off x="522132" y="2429204"/>
                <a:ext cx="695885" cy="695885"/>
              </a:xfrm>
              <a:prstGeom prst="rect">
                <a:avLst/>
              </a:prstGeom>
              <a:solidFill>
                <a:schemeClr val="bg1">
                  <a:lumMod val="5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a:solidFill>
                    <a:prstClr val="white"/>
                  </a:solidFill>
                </a:endParaRPr>
              </a:p>
            </p:txBody>
          </p:sp>
          <p:sp>
            <p:nvSpPr>
              <p:cNvPr id="15" name="Прямоугольник 76"/>
              <p:cNvSpPr/>
              <p:nvPr userDrawn="1"/>
            </p:nvSpPr>
            <p:spPr>
              <a:xfrm rot="2700000">
                <a:off x="10086" y="1908996"/>
                <a:ext cx="695885" cy="695885"/>
              </a:xfrm>
              <a:prstGeom prst="rect">
                <a:avLst/>
              </a:prstGeom>
              <a:solidFill>
                <a:schemeClr val="bg1">
                  <a:lumMod val="5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a:solidFill>
                    <a:prstClr val="white"/>
                  </a:solidFill>
                </a:endParaRPr>
              </a:p>
            </p:txBody>
          </p:sp>
          <p:sp>
            <p:nvSpPr>
              <p:cNvPr id="16" name="Прямоугольник 77"/>
              <p:cNvSpPr/>
              <p:nvPr userDrawn="1"/>
            </p:nvSpPr>
            <p:spPr>
              <a:xfrm rot="2700000">
                <a:off x="655832" y="1048438"/>
                <a:ext cx="1451816" cy="1416004"/>
              </a:xfrm>
              <a:prstGeom prst="rect">
                <a:avLst/>
              </a:prstGeom>
              <a:solidFill>
                <a:srgbClr val="AAAAA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a:solidFill>
                    <a:prstClr val="white"/>
                  </a:solidFill>
                </a:endParaRPr>
              </a:p>
            </p:txBody>
          </p:sp>
          <p:sp>
            <p:nvSpPr>
              <p:cNvPr id="17" name="Прямоугольник 78"/>
              <p:cNvSpPr/>
              <p:nvPr userDrawn="1"/>
            </p:nvSpPr>
            <p:spPr>
              <a:xfrm rot="2700000">
                <a:off x="0" y="856378"/>
                <a:ext cx="695885" cy="695885"/>
              </a:xfrm>
              <a:prstGeom prst="rect">
                <a:avLst/>
              </a:prstGeom>
              <a:solidFill>
                <a:srgbClr val="C80D1F"/>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a:solidFill>
                    <a:prstClr val="white"/>
                  </a:solidFill>
                </a:endParaRPr>
              </a:p>
            </p:txBody>
          </p:sp>
          <p:sp>
            <p:nvSpPr>
              <p:cNvPr id="18" name="Прямоугольник 79"/>
              <p:cNvSpPr/>
              <p:nvPr userDrawn="1"/>
            </p:nvSpPr>
            <p:spPr>
              <a:xfrm rot="2700000">
                <a:off x="532218" y="3446486"/>
                <a:ext cx="695885" cy="695885"/>
              </a:xfrm>
              <a:prstGeom prst="rect">
                <a:avLst/>
              </a:prstGeom>
              <a:solidFill>
                <a:srgbClr val="EA506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a:solidFill>
                    <a:prstClr val="white"/>
                  </a:solidFill>
                </a:endParaRPr>
              </a:p>
            </p:txBody>
          </p:sp>
          <p:sp>
            <p:nvSpPr>
              <p:cNvPr id="19" name="Shape 1420"/>
              <p:cNvSpPr/>
              <p:nvPr userDrawn="1"/>
            </p:nvSpPr>
            <p:spPr bwMode="auto">
              <a:xfrm>
                <a:off x="1231147" y="1596434"/>
                <a:ext cx="361087" cy="345038"/>
              </a:xfrm>
              <a:custGeom>
                <a:avLst/>
                <a:gdLst/>
                <a:ahLst/>
                <a:cxnLst>
                  <a:cxn ang="0">
                    <a:pos x="wd2" y="hd2"/>
                  </a:cxn>
                  <a:cxn ang="5400000">
                    <a:pos x="wd2" y="hd2"/>
                  </a:cxn>
                  <a:cxn ang="10800000">
                    <a:pos x="wd2" y="hd2"/>
                  </a:cxn>
                  <a:cxn ang="16200000">
                    <a:pos x="wd2" y="hd2"/>
                  </a:cxn>
                </a:cxnLst>
                <a:rect l="0" t="0" r="r" b="b"/>
                <a:pathLst>
                  <a:path w="21600" h="21600" extrusionOk="0">
                    <a:moveTo>
                      <a:pt x="4277" y="7976"/>
                    </a:moveTo>
                    <a:cubicBezTo>
                      <a:pt x="3988" y="7976"/>
                      <a:pt x="3706" y="8031"/>
                      <a:pt x="3435" y="8149"/>
                    </a:cubicBezTo>
                    <a:cubicBezTo>
                      <a:pt x="3161" y="8266"/>
                      <a:pt x="2904" y="8428"/>
                      <a:pt x="2666" y="8628"/>
                    </a:cubicBezTo>
                    <a:cubicBezTo>
                      <a:pt x="2429" y="8830"/>
                      <a:pt x="2220" y="9071"/>
                      <a:pt x="2044" y="9344"/>
                    </a:cubicBezTo>
                    <a:cubicBezTo>
                      <a:pt x="1868" y="9621"/>
                      <a:pt x="1731" y="9926"/>
                      <a:pt x="1628" y="10252"/>
                    </a:cubicBezTo>
                    <a:lnTo>
                      <a:pt x="0" y="16271"/>
                    </a:lnTo>
                    <a:lnTo>
                      <a:pt x="0" y="1619"/>
                    </a:lnTo>
                    <a:cubicBezTo>
                      <a:pt x="0" y="1178"/>
                      <a:pt x="132" y="796"/>
                      <a:pt x="399" y="479"/>
                    </a:cubicBezTo>
                    <a:cubicBezTo>
                      <a:pt x="663" y="162"/>
                      <a:pt x="982" y="0"/>
                      <a:pt x="1349" y="0"/>
                    </a:cubicBezTo>
                    <a:lnTo>
                      <a:pt x="9460" y="0"/>
                    </a:lnTo>
                    <a:cubicBezTo>
                      <a:pt x="9824" y="0"/>
                      <a:pt x="10140" y="162"/>
                      <a:pt x="10407" y="479"/>
                    </a:cubicBezTo>
                    <a:cubicBezTo>
                      <a:pt x="10674" y="796"/>
                      <a:pt x="10806" y="1178"/>
                      <a:pt x="10806" y="1619"/>
                    </a:cubicBezTo>
                    <a:cubicBezTo>
                      <a:pt x="10806" y="2059"/>
                      <a:pt x="10938" y="2438"/>
                      <a:pt x="11198" y="2750"/>
                    </a:cubicBezTo>
                    <a:cubicBezTo>
                      <a:pt x="11460" y="3064"/>
                      <a:pt x="11773" y="3223"/>
                      <a:pt x="12143" y="3223"/>
                    </a:cubicBezTo>
                    <a:lnTo>
                      <a:pt x="17333" y="3223"/>
                    </a:lnTo>
                    <a:cubicBezTo>
                      <a:pt x="17700" y="3223"/>
                      <a:pt x="18016" y="3384"/>
                      <a:pt x="18278" y="3713"/>
                    </a:cubicBezTo>
                    <a:cubicBezTo>
                      <a:pt x="18540" y="4042"/>
                      <a:pt x="18670" y="4427"/>
                      <a:pt x="18670" y="4868"/>
                    </a:cubicBezTo>
                    <a:lnTo>
                      <a:pt x="18670" y="7976"/>
                    </a:lnTo>
                    <a:lnTo>
                      <a:pt x="4277" y="7976"/>
                    </a:lnTo>
                    <a:close/>
                    <a:moveTo>
                      <a:pt x="21600" y="10141"/>
                    </a:moveTo>
                    <a:lnTo>
                      <a:pt x="18552" y="20801"/>
                    </a:lnTo>
                    <a:cubicBezTo>
                      <a:pt x="18506" y="21015"/>
                      <a:pt x="18386" y="21203"/>
                      <a:pt x="18195" y="21362"/>
                    </a:cubicBezTo>
                    <a:cubicBezTo>
                      <a:pt x="18004" y="21521"/>
                      <a:pt x="17818" y="21600"/>
                      <a:pt x="17639" y="21600"/>
                    </a:cubicBezTo>
                    <a:lnTo>
                      <a:pt x="504" y="21600"/>
                    </a:lnTo>
                    <a:lnTo>
                      <a:pt x="3388" y="10913"/>
                    </a:lnTo>
                    <a:cubicBezTo>
                      <a:pt x="3435" y="10699"/>
                      <a:pt x="3552" y="10517"/>
                      <a:pt x="3746" y="10364"/>
                    </a:cubicBezTo>
                    <a:cubicBezTo>
                      <a:pt x="3937" y="10214"/>
                      <a:pt x="4120" y="10141"/>
                      <a:pt x="4301" y="10141"/>
                    </a:cubicBezTo>
                    <a:lnTo>
                      <a:pt x="21600" y="10141"/>
                    </a:lnTo>
                    <a:close/>
                  </a:path>
                </a:pathLst>
              </a:custGeom>
              <a:solidFill>
                <a:schemeClr val="bg1"/>
              </a:solidFill>
              <a:ln w="12700" cap="flat">
                <a:noFill/>
                <a:miter lim="400000"/>
              </a:ln>
              <a:effectLst/>
            </p:spPr>
            <p:txBody>
              <a:bodyPr lIns="28575" tIns="28575" rIns="28575" bIns="28575" anchor="ctr"/>
              <a:lstStyle/>
              <a:p>
                <a:endParaRPr lang="tr-TR">
                  <a:solidFill>
                    <a:prstClr val="black"/>
                  </a:solidFill>
                </a:endParaRPr>
              </a:p>
            </p:txBody>
          </p:sp>
          <p:sp>
            <p:nvSpPr>
              <p:cNvPr id="20" name="Shape 1458"/>
              <p:cNvSpPr/>
              <p:nvPr userDrawn="1"/>
            </p:nvSpPr>
            <p:spPr bwMode="auto">
              <a:xfrm>
                <a:off x="175278" y="2073390"/>
                <a:ext cx="365500" cy="357074"/>
              </a:xfrm>
              <a:custGeom>
                <a:avLst/>
                <a:gdLst/>
                <a:ahLst/>
                <a:cxnLst>
                  <a:cxn ang="0">
                    <a:pos x="wd2" y="hd2"/>
                  </a:cxn>
                  <a:cxn ang="5400000">
                    <a:pos x="wd2" y="hd2"/>
                  </a:cxn>
                  <a:cxn ang="10800000">
                    <a:pos x="wd2" y="hd2"/>
                  </a:cxn>
                  <a:cxn ang="16200000">
                    <a:pos x="wd2" y="hd2"/>
                  </a:cxn>
                </a:cxnLst>
                <a:rect l="0" t="0" r="r" b="b"/>
                <a:pathLst>
                  <a:path w="21600" h="21600" extrusionOk="0">
                    <a:moveTo>
                      <a:pt x="17909" y="6867"/>
                    </a:moveTo>
                    <a:cubicBezTo>
                      <a:pt x="18210" y="7364"/>
                      <a:pt x="18439" y="7917"/>
                      <a:pt x="18600" y="8530"/>
                    </a:cubicBezTo>
                    <a:cubicBezTo>
                      <a:pt x="19045" y="8620"/>
                      <a:pt x="19513" y="8680"/>
                      <a:pt x="20005" y="8705"/>
                    </a:cubicBezTo>
                    <a:cubicBezTo>
                      <a:pt x="20498" y="8733"/>
                      <a:pt x="20957" y="8821"/>
                      <a:pt x="21382" y="8976"/>
                    </a:cubicBezTo>
                    <a:cubicBezTo>
                      <a:pt x="21526" y="9013"/>
                      <a:pt x="21600" y="9092"/>
                      <a:pt x="21600" y="9219"/>
                    </a:cubicBezTo>
                    <a:lnTo>
                      <a:pt x="21600" y="12410"/>
                    </a:lnTo>
                    <a:cubicBezTo>
                      <a:pt x="21600" y="12517"/>
                      <a:pt x="21464" y="12613"/>
                      <a:pt x="21198" y="12697"/>
                    </a:cubicBezTo>
                    <a:cubicBezTo>
                      <a:pt x="20932" y="12788"/>
                      <a:pt x="20623" y="12853"/>
                      <a:pt x="20269" y="12909"/>
                    </a:cubicBezTo>
                    <a:cubicBezTo>
                      <a:pt x="19918" y="12963"/>
                      <a:pt x="19575" y="13002"/>
                      <a:pt x="19241" y="13031"/>
                    </a:cubicBezTo>
                    <a:cubicBezTo>
                      <a:pt x="18904" y="13056"/>
                      <a:pt x="18683" y="13079"/>
                      <a:pt x="18575" y="13098"/>
                    </a:cubicBezTo>
                    <a:cubicBezTo>
                      <a:pt x="18448" y="13612"/>
                      <a:pt x="18238" y="14137"/>
                      <a:pt x="17938" y="14680"/>
                    </a:cubicBezTo>
                    <a:cubicBezTo>
                      <a:pt x="18433" y="15417"/>
                      <a:pt x="18983" y="16125"/>
                      <a:pt x="19578" y="16803"/>
                    </a:cubicBezTo>
                    <a:lnTo>
                      <a:pt x="19660" y="17006"/>
                    </a:lnTo>
                    <a:cubicBezTo>
                      <a:pt x="19660" y="17077"/>
                      <a:pt x="19535" y="17252"/>
                      <a:pt x="19286" y="17523"/>
                    </a:cubicBezTo>
                    <a:cubicBezTo>
                      <a:pt x="19037" y="17800"/>
                      <a:pt x="18756" y="18096"/>
                      <a:pt x="18439" y="18412"/>
                    </a:cubicBezTo>
                    <a:cubicBezTo>
                      <a:pt x="18122" y="18726"/>
                      <a:pt x="17822" y="19008"/>
                      <a:pt x="17538" y="19257"/>
                    </a:cubicBezTo>
                    <a:cubicBezTo>
                      <a:pt x="17252" y="19505"/>
                      <a:pt x="17068" y="19626"/>
                      <a:pt x="16989" y="19626"/>
                    </a:cubicBezTo>
                    <a:cubicBezTo>
                      <a:pt x="16969" y="19626"/>
                      <a:pt x="16850" y="19542"/>
                      <a:pt x="16629" y="19378"/>
                    </a:cubicBezTo>
                    <a:cubicBezTo>
                      <a:pt x="16408" y="19211"/>
                      <a:pt x="16165" y="19025"/>
                      <a:pt x="15896" y="18822"/>
                    </a:cubicBezTo>
                    <a:cubicBezTo>
                      <a:pt x="15629" y="18621"/>
                      <a:pt x="15377" y="18426"/>
                      <a:pt x="15136" y="18240"/>
                    </a:cubicBezTo>
                    <a:cubicBezTo>
                      <a:pt x="14898" y="18056"/>
                      <a:pt x="14746" y="17946"/>
                      <a:pt x="14683" y="17910"/>
                    </a:cubicBezTo>
                    <a:cubicBezTo>
                      <a:pt x="14420" y="18054"/>
                      <a:pt x="14156" y="18178"/>
                      <a:pt x="13890" y="18282"/>
                    </a:cubicBezTo>
                    <a:cubicBezTo>
                      <a:pt x="13624" y="18384"/>
                      <a:pt x="13355" y="18472"/>
                      <a:pt x="13083" y="18545"/>
                    </a:cubicBezTo>
                    <a:cubicBezTo>
                      <a:pt x="13066" y="18655"/>
                      <a:pt x="13040" y="18875"/>
                      <a:pt x="13009" y="19214"/>
                    </a:cubicBezTo>
                    <a:cubicBezTo>
                      <a:pt x="12978" y="19553"/>
                      <a:pt x="12933" y="19895"/>
                      <a:pt x="12879" y="20242"/>
                    </a:cubicBezTo>
                    <a:cubicBezTo>
                      <a:pt x="12825" y="20589"/>
                      <a:pt x="12763" y="20903"/>
                      <a:pt x="12692" y="21179"/>
                    </a:cubicBezTo>
                    <a:cubicBezTo>
                      <a:pt x="12618" y="21462"/>
                      <a:pt x="12522" y="21600"/>
                      <a:pt x="12406" y="21600"/>
                    </a:cubicBezTo>
                    <a:lnTo>
                      <a:pt x="9191" y="21600"/>
                    </a:lnTo>
                    <a:cubicBezTo>
                      <a:pt x="9064" y="21600"/>
                      <a:pt x="8979" y="21521"/>
                      <a:pt x="8933" y="21371"/>
                    </a:cubicBezTo>
                    <a:cubicBezTo>
                      <a:pt x="8806" y="20928"/>
                      <a:pt x="8721" y="20462"/>
                      <a:pt x="8679" y="19979"/>
                    </a:cubicBezTo>
                    <a:cubicBezTo>
                      <a:pt x="8630" y="19494"/>
                      <a:pt x="8582" y="19031"/>
                      <a:pt x="8528" y="18585"/>
                    </a:cubicBezTo>
                    <a:cubicBezTo>
                      <a:pt x="7976" y="18424"/>
                      <a:pt x="7446" y="18198"/>
                      <a:pt x="6942" y="17910"/>
                    </a:cubicBezTo>
                    <a:cubicBezTo>
                      <a:pt x="6568" y="18192"/>
                      <a:pt x="6203" y="18460"/>
                      <a:pt x="5843" y="18726"/>
                    </a:cubicBezTo>
                    <a:cubicBezTo>
                      <a:pt x="5481" y="18994"/>
                      <a:pt x="5124" y="19276"/>
                      <a:pt x="4773" y="19573"/>
                    </a:cubicBezTo>
                    <a:lnTo>
                      <a:pt x="4608" y="19626"/>
                    </a:lnTo>
                    <a:cubicBezTo>
                      <a:pt x="4555" y="19626"/>
                      <a:pt x="4387" y="19505"/>
                      <a:pt x="4107" y="19256"/>
                    </a:cubicBezTo>
                    <a:cubicBezTo>
                      <a:pt x="3827" y="19008"/>
                      <a:pt x="3535" y="18726"/>
                      <a:pt x="3232" y="18412"/>
                    </a:cubicBezTo>
                    <a:cubicBezTo>
                      <a:pt x="2929" y="18096"/>
                      <a:pt x="2654" y="17800"/>
                      <a:pt x="2405" y="17523"/>
                    </a:cubicBezTo>
                    <a:cubicBezTo>
                      <a:pt x="2155" y="17252"/>
                      <a:pt x="2031" y="17077"/>
                      <a:pt x="2031" y="17006"/>
                    </a:cubicBezTo>
                    <a:cubicBezTo>
                      <a:pt x="2031" y="16986"/>
                      <a:pt x="2104" y="16868"/>
                      <a:pt x="2249" y="16647"/>
                    </a:cubicBezTo>
                    <a:cubicBezTo>
                      <a:pt x="2393" y="16427"/>
                      <a:pt x="2563" y="16184"/>
                      <a:pt x="2759" y="15925"/>
                    </a:cubicBezTo>
                    <a:cubicBezTo>
                      <a:pt x="2951" y="15662"/>
                      <a:pt x="3141" y="15411"/>
                      <a:pt x="3328" y="15174"/>
                    </a:cubicBezTo>
                    <a:cubicBezTo>
                      <a:pt x="3512" y="14934"/>
                      <a:pt x="3631" y="14778"/>
                      <a:pt x="3688" y="14705"/>
                    </a:cubicBezTo>
                    <a:cubicBezTo>
                      <a:pt x="3388" y="14211"/>
                      <a:pt x="3158" y="13658"/>
                      <a:pt x="2997" y="13045"/>
                    </a:cubicBezTo>
                    <a:cubicBezTo>
                      <a:pt x="2535" y="12951"/>
                      <a:pt x="2062" y="12898"/>
                      <a:pt x="1578" y="12870"/>
                    </a:cubicBezTo>
                    <a:cubicBezTo>
                      <a:pt x="1093" y="12841"/>
                      <a:pt x="640" y="12751"/>
                      <a:pt x="215" y="12599"/>
                    </a:cubicBezTo>
                    <a:cubicBezTo>
                      <a:pt x="71" y="12562"/>
                      <a:pt x="0" y="12480"/>
                      <a:pt x="0" y="12353"/>
                    </a:cubicBezTo>
                    <a:lnTo>
                      <a:pt x="0" y="9162"/>
                    </a:lnTo>
                    <a:cubicBezTo>
                      <a:pt x="0" y="9055"/>
                      <a:pt x="136" y="8959"/>
                      <a:pt x="414" y="8874"/>
                    </a:cubicBezTo>
                    <a:cubicBezTo>
                      <a:pt x="688" y="8790"/>
                      <a:pt x="997" y="8716"/>
                      <a:pt x="1340" y="8666"/>
                    </a:cubicBezTo>
                    <a:cubicBezTo>
                      <a:pt x="1685" y="8612"/>
                      <a:pt x="2020" y="8570"/>
                      <a:pt x="2345" y="8544"/>
                    </a:cubicBezTo>
                    <a:cubicBezTo>
                      <a:pt x="2668" y="8516"/>
                      <a:pt x="2886" y="8493"/>
                      <a:pt x="2997" y="8473"/>
                    </a:cubicBezTo>
                    <a:cubicBezTo>
                      <a:pt x="3158" y="7926"/>
                      <a:pt x="3379" y="7398"/>
                      <a:pt x="3659" y="6895"/>
                    </a:cubicBezTo>
                    <a:cubicBezTo>
                      <a:pt x="3161" y="6155"/>
                      <a:pt x="2620" y="5447"/>
                      <a:pt x="2031" y="4772"/>
                    </a:cubicBezTo>
                    <a:lnTo>
                      <a:pt x="1937" y="4571"/>
                    </a:lnTo>
                    <a:cubicBezTo>
                      <a:pt x="1937" y="4498"/>
                      <a:pt x="2065" y="4323"/>
                      <a:pt x="2317" y="4049"/>
                    </a:cubicBezTo>
                    <a:cubicBezTo>
                      <a:pt x="2569" y="3775"/>
                      <a:pt x="2852" y="3479"/>
                      <a:pt x="3164" y="3162"/>
                    </a:cubicBezTo>
                    <a:cubicBezTo>
                      <a:pt x="3478" y="2849"/>
                      <a:pt x="3778" y="2569"/>
                      <a:pt x="4067" y="2321"/>
                    </a:cubicBezTo>
                    <a:cubicBezTo>
                      <a:pt x="4356" y="2073"/>
                      <a:pt x="4538" y="1945"/>
                      <a:pt x="4608" y="1945"/>
                    </a:cubicBezTo>
                    <a:cubicBezTo>
                      <a:pt x="4625" y="1945"/>
                      <a:pt x="4747" y="2030"/>
                      <a:pt x="4968" y="2197"/>
                    </a:cubicBezTo>
                    <a:cubicBezTo>
                      <a:pt x="5189" y="2363"/>
                      <a:pt x="5435" y="2550"/>
                      <a:pt x="5707" y="2750"/>
                    </a:cubicBezTo>
                    <a:cubicBezTo>
                      <a:pt x="5976" y="2953"/>
                      <a:pt x="6234" y="3148"/>
                      <a:pt x="6472" y="3332"/>
                    </a:cubicBezTo>
                    <a:cubicBezTo>
                      <a:pt x="6713" y="3515"/>
                      <a:pt x="6860" y="3628"/>
                      <a:pt x="6914" y="3662"/>
                    </a:cubicBezTo>
                    <a:cubicBezTo>
                      <a:pt x="7174" y="3518"/>
                      <a:pt x="7441" y="3399"/>
                      <a:pt x="7707" y="3303"/>
                    </a:cubicBezTo>
                    <a:cubicBezTo>
                      <a:pt x="7973" y="3210"/>
                      <a:pt x="8248" y="3120"/>
                      <a:pt x="8528" y="3030"/>
                    </a:cubicBezTo>
                    <a:cubicBezTo>
                      <a:pt x="8528" y="2922"/>
                      <a:pt x="8540" y="2699"/>
                      <a:pt x="8568" y="2363"/>
                    </a:cubicBezTo>
                    <a:cubicBezTo>
                      <a:pt x="8596" y="2033"/>
                      <a:pt x="8636" y="1694"/>
                      <a:pt x="8690" y="1352"/>
                    </a:cubicBezTo>
                    <a:cubicBezTo>
                      <a:pt x="8744" y="1011"/>
                      <a:pt x="8814" y="697"/>
                      <a:pt x="8899" y="418"/>
                    </a:cubicBezTo>
                    <a:cubicBezTo>
                      <a:pt x="8984" y="141"/>
                      <a:pt x="9084" y="0"/>
                      <a:pt x="9191" y="0"/>
                    </a:cubicBezTo>
                    <a:lnTo>
                      <a:pt x="12406" y="0"/>
                    </a:lnTo>
                    <a:cubicBezTo>
                      <a:pt x="12531" y="0"/>
                      <a:pt x="12618" y="68"/>
                      <a:pt x="12664" y="203"/>
                    </a:cubicBezTo>
                    <a:cubicBezTo>
                      <a:pt x="12771" y="644"/>
                      <a:pt x="12848" y="1107"/>
                      <a:pt x="12893" y="1595"/>
                    </a:cubicBezTo>
                    <a:cubicBezTo>
                      <a:pt x="12938" y="2084"/>
                      <a:pt x="13001" y="2561"/>
                      <a:pt x="13083" y="3030"/>
                    </a:cubicBezTo>
                    <a:cubicBezTo>
                      <a:pt x="13363" y="3100"/>
                      <a:pt x="13632" y="3185"/>
                      <a:pt x="13890" y="3284"/>
                    </a:cubicBezTo>
                    <a:cubicBezTo>
                      <a:pt x="14148" y="3385"/>
                      <a:pt x="14403" y="3512"/>
                      <a:pt x="14655" y="3662"/>
                    </a:cubicBezTo>
                    <a:cubicBezTo>
                      <a:pt x="14729" y="3611"/>
                      <a:pt x="14881" y="3490"/>
                      <a:pt x="15117" y="3303"/>
                    </a:cubicBezTo>
                    <a:cubicBezTo>
                      <a:pt x="15352" y="3120"/>
                      <a:pt x="15604" y="2925"/>
                      <a:pt x="15870" y="2722"/>
                    </a:cubicBezTo>
                    <a:cubicBezTo>
                      <a:pt x="16136" y="2521"/>
                      <a:pt x="16377" y="2341"/>
                      <a:pt x="16589" y="2183"/>
                    </a:cubicBezTo>
                    <a:cubicBezTo>
                      <a:pt x="16802" y="2024"/>
                      <a:pt x="16935" y="1945"/>
                      <a:pt x="16989" y="1945"/>
                    </a:cubicBezTo>
                    <a:cubicBezTo>
                      <a:pt x="17043" y="1945"/>
                      <a:pt x="17210" y="2072"/>
                      <a:pt x="17490" y="2321"/>
                    </a:cubicBezTo>
                    <a:cubicBezTo>
                      <a:pt x="17771" y="2569"/>
                      <a:pt x="18065" y="2849"/>
                      <a:pt x="18371" y="3162"/>
                    </a:cubicBezTo>
                    <a:cubicBezTo>
                      <a:pt x="18680" y="3479"/>
                      <a:pt x="18957" y="3775"/>
                      <a:pt x="19207" y="4049"/>
                    </a:cubicBezTo>
                    <a:cubicBezTo>
                      <a:pt x="19453" y="4323"/>
                      <a:pt x="19578" y="4498"/>
                      <a:pt x="19578" y="4571"/>
                    </a:cubicBezTo>
                    <a:cubicBezTo>
                      <a:pt x="19578" y="4605"/>
                      <a:pt x="19498" y="4735"/>
                      <a:pt x="19343" y="4955"/>
                    </a:cubicBezTo>
                    <a:cubicBezTo>
                      <a:pt x="19184" y="5175"/>
                      <a:pt x="19008" y="5416"/>
                      <a:pt x="18813" y="5678"/>
                    </a:cubicBezTo>
                    <a:cubicBezTo>
                      <a:pt x="18617" y="5938"/>
                      <a:pt x="18428" y="6189"/>
                      <a:pt x="18241" y="6429"/>
                    </a:cubicBezTo>
                    <a:cubicBezTo>
                      <a:pt x="18057" y="6667"/>
                      <a:pt x="17946" y="6813"/>
                      <a:pt x="17909" y="6867"/>
                    </a:cubicBezTo>
                    <a:moveTo>
                      <a:pt x="10806" y="14044"/>
                    </a:moveTo>
                    <a:cubicBezTo>
                      <a:pt x="11248" y="14044"/>
                      <a:pt x="11670" y="13957"/>
                      <a:pt x="12066" y="13779"/>
                    </a:cubicBezTo>
                    <a:cubicBezTo>
                      <a:pt x="12463" y="13607"/>
                      <a:pt x="12805" y="13370"/>
                      <a:pt x="13091" y="13070"/>
                    </a:cubicBezTo>
                    <a:cubicBezTo>
                      <a:pt x="13375" y="12774"/>
                      <a:pt x="13604" y="12429"/>
                      <a:pt x="13783" y="12031"/>
                    </a:cubicBezTo>
                    <a:cubicBezTo>
                      <a:pt x="13958" y="11633"/>
                      <a:pt x="14046" y="11215"/>
                      <a:pt x="14046" y="10775"/>
                    </a:cubicBezTo>
                    <a:cubicBezTo>
                      <a:pt x="14046" y="10334"/>
                      <a:pt x="13958" y="9919"/>
                      <a:pt x="13783" y="9530"/>
                    </a:cubicBezTo>
                    <a:cubicBezTo>
                      <a:pt x="13604" y="9143"/>
                      <a:pt x="13375" y="8801"/>
                      <a:pt x="13091" y="8502"/>
                    </a:cubicBezTo>
                    <a:cubicBezTo>
                      <a:pt x="12805" y="8206"/>
                      <a:pt x="12463" y="7974"/>
                      <a:pt x="12066" y="7808"/>
                    </a:cubicBezTo>
                    <a:cubicBezTo>
                      <a:pt x="11670" y="7641"/>
                      <a:pt x="11248" y="7556"/>
                      <a:pt x="10806" y="7556"/>
                    </a:cubicBezTo>
                    <a:cubicBezTo>
                      <a:pt x="10361" y="7556"/>
                      <a:pt x="9939" y="7641"/>
                      <a:pt x="9537" y="7808"/>
                    </a:cubicBezTo>
                    <a:cubicBezTo>
                      <a:pt x="9135" y="7974"/>
                      <a:pt x="8786" y="8206"/>
                      <a:pt x="8494" y="8502"/>
                    </a:cubicBezTo>
                    <a:cubicBezTo>
                      <a:pt x="8200" y="8801"/>
                      <a:pt x="7970" y="9143"/>
                      <a:pt x="7800" y="9530"/>
                    </a:cubicBezTo>
                    <a:cubicBezTo>
                      <a:pt x="7633" y="9919"/>
                      <a:pt x="7551" y="10334"/>
                      <a:pt x="7551" y="10775"/>
                    </a:cubicBezTo>
                    <a:cubicBezTo>
                      <a:pt x="7551" y="11215"/>
                      <a:pt x="7633" y="11633"/>
                      <a:pt x="7800" y="12031"/>
                    </a:cubicBezTo>
                    <a:cubicBezTo>
                      <a:pt x="7970" y="12429"/>
                      <a:pt x="8200" y="12774"/>
                      <a:pt x="8494" y="13070"/>
                    </a:cubicBezTo>
                    <a:cubicBezTo>
                      <a:pt x="8786" y="13370"/>
                      <a:pt x="9135" y="13607"/>
                      <a:pt x="9537" y="13779"/>
                    </a:cubicBezTo>
                    <a:cubicBezTo>
                      <a:pt x="9939" y="13957"/>
                      <a:pt x="10361" y="14044"/>
                      <a:pt x="10806" y="14044"/>
                    </a:cubicBezTo>
                  </a:path>
                </a:pathLst>
              </a:custGeom>
              <a:solidFill>
                <a:schemeClr val="bg1"/>
              </a:solidFill>
              <a:ln w="12700" cap="flat">
                <a:noFill/>
                <a:miter lim="400000"/>
              </a:ln>
              <a:effectLst/>
            </p:spPr>
            <p:txBody>
              <a:bodyPr lIns="28575" tIns="28575" rIns="28575" bIns="28575" anchor="ctr"/>
              <a:lstStyle/>
              <a:p>
                <a:endParaRPr lang="tr-TR">
                  <a:solidFill>
                    <a:prstClr val="black"/>
                  </a:solidFill>
                </a:endParaRPr>
              </a:p>
            </p:txBody>
          </p:sp>
          <p:sp>
            <p:nvSpPr>
              <p:cNvPr id="21" name="Shape 1486"/>
              <p:cNvSpPr/>
              <p:nvPr userDrawn="1"/>
            </p:nvSpPr>
            <p:spPr bwMode="auto">
              <a:xfrm>
                <a:off x="721711" y="2626985"/>
                <a:ext cx="308929" cy="353063"/>
              </a:xfrm>
              <a:custGeom>
                <a:avLst/>
                <a:gdLst/>
                <a:ahLst/>
                <a:cxnLst>
                  <a:cxn ang="0">
                    <a:pos x="wd2" y="hd2"/>
                  </a:cxn>
                  <a:cxn ang="5400000">
                    <a:pos x="wd2" y="hd2"/>
                  </a:cxn>
                  <a:cxn ang="10800000">
                    <a:pos x="wd2" y="hd2"/>
                  </a:cxn>
                  <a:cxn ang="16200000">
                    <a:pos x="wd2" y="hd2"/>
                  </a:cxn>
                </a:cxnLst>
                <a:rect l="0" t="0" r="r" b="b"/>
                <a:pathLst>
                  <a:path w="21600" h="21600" extrusionOk="0">
                    <a:moveTo>
                      <a:pt x="536" y="6464"/>
                    </a:moveTo>
                    <a:cubicBezTo>
                      <a:pt x="386" y="6464"/>
                      <a:pt x="262" y="6412"/>
                      <a:pt x="155" y="6306"/>
                    </a:cubicBezTo>
                    <a:cubicBezTo>
                      <a:pt x="49" y="6202"/>
                      <a:pt x="0" y="6075"/>
                      <a:pt x="0" y="5925"/>
                    </a:cubicBezTo>
                    <a:lnTo>
                      <a:pt x="0" y="538"/>
                    </a:lnTo>
                    <a:cubicBezTo>
                      <a:pt x="0" y="389"/>
                      <a:pt x="49" y="265"/>
                      <a:pt x="155" y="158"/>
                    </a:cubicBezTo>
                    <a:cubicBezTo>
                      <a:pt x="262" y="52"/>
                      <a:pt x="386" y="0"/>
                      <a:pt x="536" y="0"/>
                    </a:cubicBezTo>
                    <a:lnTo>
                      <a:pt x="5925" y="0"/>
                    </a:lnTo>
                    <a:cubicBezTo>
                      <a:pt x="6072" y="0"/>
                      <a:pt x="6202" y="52"/>
                      <a:pt x="6320" y="158"/>
                    </a:cubicBezTo>
                    <a:cubicBezTo>
                      <a:pt x="6432" y="265"/>
                      <a:pt x="6487" y="389"/>
                      <a:pt x="6487" y="538"/>
                    </a:cubicBezTo>
                    <a:lnTo>
                      <a:pt x="6487" y="5925"/>
                    </a:lnTo>
                    <a:cubicBezTo>
                      <a:pt x="6487" y="6075"/>
                      <a:pt x="6432" y="6202"/>
                      <a:pt x="6320" y="6306"/>
                    </a:cubicBezTo>
                    <a:cubicBezTo>
                      <a:pt x="6202" y="6412"/>
                      <a:pt x="6072" y="6464"/>
                      <a:pt x="5925" y="6464"/>
                    </a:cubicBezTo>
                    <a:lnTo>
                      <a:pt x="536" y="6464"/>
                    </a:lnTo>
                    <a:close/>
                    <a:moveTo>
                      <a:pt x="21059" y="8105"/>
                    </a:moveTo>
                    <a:cubicBezTo>
                      <a:pt x="21206" y="8105"/>
                      <a:pt x="21335" y="8157"/>
                      <a:pt x="21439" y="8258"/>
                    </a:cubicBezTo>
                    <a:cubicBezTo>
                      <a:pt x="21542" y="8358"/>
                      <a:pt x="21600" y="8488"/>
                      <a:pt x="21600" y="8643"/>
                    </a:cubicBezTo>
                    <a:lnTo>
                      <a:pt x="21600" y="12614"/>
                    </a:lnTo>
                    <a:cubicBezTo>
                      <a:pt x="21600" y="13855"/>
                      <a:pt x="21315" y="15021"/>
                      <a:pt x="20751" y="16115"/>
                    </a:cubicBezTo>
                    <a:cubicBezTo>
                      <a:pt x="20183" y="17209"/>
                      <a:pt x="19412" y="18159"/>
                      <a:pt x="18433" y="18968"/>
                    </a:cubicBezTo>
                    <a:cubicBezTo>
                      <a:pt x="17454" y="19775"/>
                      <a:pt x="16314" y="20417"/>
                      <a:pt x="15001" y="20892"/>
                    </a:cubicBezTo>
                    <a:cubicBezTo>
                      <a:pt x="13691" y="21364"/>
                      <a:pt x="12291" y="21600"/>
                      <a:pt x="10803" y="21600"/>
                    </a:cubicBezTo>
                    <a:cubicBezTo>
                      <a:pt x="9297" y="21600"/>
                      <a:pt x="7892" y="21364"/>
                      <a:pt x="6588" y="20892"/>
                    </a:cubicBezTo>
                    <a:cubicBezTo>
                      <a:pt x="5283" y="20417"/>
                      <a:pt x="4140" y="19775"/>
                      <a:pt x="3161" y="18968"/>
                    </a:cubicBezTo>
                    <a:cubicBezTo>
                      <a:pt x="2182" y="18159"/>
                      <a:pt x="1411" y="17212"/>
                      <a:pt x="844" y="16121"/>
                    </a:cubicBezTo>
                    <a:cubicBezTo>
                      <a:pt x="279" y="15032"/>
                      <a:pt x="0" y="13866"/>
                      <a:pt x="0" y="12614"/>
                    </a:cubicBezTo>
                    <a:lnTo>
                      <a:pt x="0" y="8643"/>
                    </a:lnTo>
                    <a:cubicBezTo>
                      <a:pt x="0" y="8496"/>
                      <a:pt x="49" y="8370"/>
                      <a:pt x="155" y="8263"/>
                    </a:cubicBezTo>
                    <a:cubicBezTo>
                      <a:pt x="262" y="8160"/>
                      <a:pt x="386" y="8105"/>
                      <a:pt x="536" y="8105"/>
                    </a:cubicBezTo>
                    <a:lnTo>
                      <a:pt x="5925" y="8105"/>
                    </a:lnTo>
                    <a:cubicBezTo>
                      <a:pt x="6072" y="8105"/>
                      <a:pt x="6202" y="8157"/>
                      <a:pt x="6320" y="8257"/>
                    </a:cubicBezTo>
                    <a:cubicBezTo>
                      <a:pt x="6432" y="8358"/>
                      <a:pt x="6487" y="8488"/>
                      <a:pt x="6487" y="8643"/>
                    </a:cubicBezTo>
                    <a:lnTo>
                      <a:pt x="6487" y="12614"/>
                    </a:lnTo>
                    <a:cubicBezTo>
                      <a:pt x="6487" y="12881"/>
                      <a:pt x="6596" y="13155"/>
                      <a:pt x="6801" y="13440"/>
                    </a:cubicBezTo>
                    <a:cubicBezTo>
                      <a:pt x="7005" y="13725"/>
                      <a:pt x="7299" y="13993"/>
                      <a:pt x="7676" y="14246"/>
                    </a:cubicBezTo>
                    <a:cubicBezTo>
                      <a:pt x="8050" y="14500"/>
                      <a:pt x="8505" y="14704"/>
                      <a:pt x="9032" y="14865"/>
                    </a:cubicBezTo>
                    <a:cubicBezTo>
                      <a:pt x="9562" y="15029"/>
                      <a:pt x="10152" y="15107"/>
                      <a:pt x="10803" y="15107"/>
                    </a:cubicBezTo>
                    <a:cubicBezTo>
                      <a:pt x="11448" y="15107"/>
                      <a:pt x="12038" y="15029"/>
                      <a:pt x="12577" y="14865"/>
                    </a:cubicBezTo>
                    <a:cubicBezTo>
                      <a:pt x="13112" y="14704"/>
                      <a:pt x="13567" y="14500"/>
                      <a:pt x="13944" y="14246"/>
                    </a:cubicBezTo>
                    <a:cubicBezTo>
                      <a:pt x="14321" y="13993"/>
                      <a:pt x="14615" y="13722"/>
                      <a:pt x="14822" y="13440"/>
                    </a:cubicBezTo>
                    <a:cubicBezTo>
                      <a:pt x="15030" y="13155"/>
                      <a:pt x="15130" y="12881"/>
                      <a:pt x="15130" y="12614"/>
                    </a:cubicBezTo>
                    <a:lnTo>
                      <a:pt x="15130" y="8643"/>
                    </a:lnTo>
                    <a:cubicBezTo>
                      <a:pt x="15130" y="8286"/>
                      <a:pt x="15312" y="8105"/>
                      <a:pt x="15672" y="8105"/>
                    </a:cubicBezTo>
                    <a:lnTo>
                      <a:pt x="21059" y="8105"/>
                    </a:lnTo>
                    <a:close/>
                    <a:moveTo>
                      <a:pt x="21059" y="3"/>
                    </a:moveTo>
                    <a:cubicBezTo>
                      <a:pt x="21206" y="3"/>
                      <a:pt x="21335" y="55"/>
                      <a:pt x="21439" y="161"/>
                    </a:cubicBezTo>
                    <a:cubicBezTo>
                      <a:pt x="21542" y="268"/>
                      <a:pt x="21600" y="392"/>
                      <a:pt x="21600" y="541"/>
                    </a:cubicBezTo>
                    <a:lnTo>
                      <a:pt x="21600" y="5928"/>
                    </a:lnTo>
                    <a:cubicBezTo>
                      <a:pt x="21600" y="6078"/>
                      <a:pt x="21542" y="6205"/>
                      <a:pt x="21439" y="6308"/>
                    </a:cubicBezTo>
                    <a:cubicBezTo>
                      <a:pt x="21335" y="6415"/>
                      <a:pt x="21206" y="6467"/>
                      <a:pt x="21059" y="6467"/>
                    </a:cubicBezTo>
                    <a:lnTo>
                      <a:pt x="15672" y="6467"/>
                    </a:lnTo>
                    <a:cubicBezTo>
                      <a:pt x="15312" y="6467"/>
                      <a:pt x="15130" y="6288"/>
                      <a:pt x="15130" y="5928"/>
                    </a:cubicBezTo>
                    <a:lnTo>
                      <a:pt x="15130" y="541"/>
                    </a:lnTo>
                    <a:cubicBezTo>
                      <a:pt x="15130" y="392"/>
                      <a:pt x="15182" y="268"/>
                      <a:pt x="15283" y="161"/>
                    </a:cubicBezTo>
                    <a:cubicBezTo>
                      <a:pt x="15384" y="55"/>
                      <a:pt x="15513" y="3"/>
                      <a:pt x="15672" y="3"/>
                    </a:cubicBezTo>
                    <a:lnTo>
                      <a:pt x="21059" y="3"/>
                    </a:lnTo>
                    <a:close/>
                  </a:path>
                </a:pathLst>
              </a:custGeom>
              <a:solidFill>
                <a:schemeClr val="bg1"/>
              </a:solidFill>
              <a:ln w="12700" cap="flat">
                <a:noFill/>
                <a:miter lim="400000"/>
              </a:ln>
              <a:effectLst/>
            </p:spPr>
            <p:txBody>
              <a:bodyPr lIns="28575" tIns="28575" rIns="28575" bIns="28575" anchor="ctr"/>
              <a:lstStyle/>
              <a:p>
                <a:endParaRPr lang="tr-TR">
                  <a:solidFill>
                    <a:prstClr val="black"/>
                  </a:solidFill>
                </a:endParaRPr>
              </a:p>
            </p:txBody>
          </p:sp>
          <p:sp>
            <p:nvSpPr>
              <p:cNvPr id="22" name="Shape 1492"/>
              <p:cNvSpPr/>
              <p:nvPr userDrawn="1"/>
            </p:nvSpPr>
            <p:spPr bwMode="auto">
              <a:xfrm>
                <a:off x="709702" y="3619143"/>
                <a:ext cx="361087" cy="345038"/>
              </a:xfrm>
              <a:custGeom>
                <a:avLst/>
                <a:gdLst/>
                <a:ahLst/>
                <a:cxnLst>
                  <a:cxn ang="0">
                    <a:pos x="wd2" y="hd2"/>
                  </a:cxn>
                  <a:cxn ang="5400000">
                    <a:pos x="wd2" y="hd2"/>
                  </a:cxn>
                  <a:cxn ang="10800000">
                    <a:pos x="wd2" y="hd2"/>
                  </a:cxn>
                  <a:cxn ang="16200000">
                    <a:pos x="wd2" y="hd2"/>
                  </a:cxn>
                </a:cxnLst>
                <a:rect l="0" t="0" r="r" b="b"/>
                <a:pathLst>
                  <a:path w="21591" h="21498" extrusionOk="0">
                    <a:moveTo>
                      <a:pt x="14059" y="6524"/>
                    </a:moveTo>
                    <a:cubicBezTo>
                      <a:pt x="13646" y="6524"/>
                      <a:pt x="13257" y="6670"/>
                      <a:pt x="12887" y="6962"/>
                    </a:cubicBezTo>
                    <a:cubicBezTo>
                      <a:pt x="12520" y="7257"/>
                      <a:pt x="12156" y="7651"/>
                      <a:pt x="11798" y="8139"/>
                    </a:cubicBezTo>
                    <a:cubicBezTo>
                      <a:pt x="11441" y="8626"/>
                      <a:pt x="11081" y="9184"/>
                      <a:pt x="10727" y="9814"/>
                    </a:cubicBezTo>
                    <a:cubicBezTo>
                      <a:pt x="10372" y="10445"/>
                      <a:pt x="10017" y="11093"/>
                      <a:pt x="9665" y="11765"/>
                    </a:cubicBezTo>
                    <a:cubicBezTo>
                      <a:pt x="9234" y="12585"/>
                      <a:pt x="8794" y="13394"/>
                      <a:pt x="8336" y="14196"/>
                    </a:cubicBezTo>
                    <a:cubicBezTo>
                      <a:pt x="7876" y="14996"/>
                      <a:pt x="7384" y="15717"/>
                      <a:pt x="6858" y="16357"/>
                    </a:cubicBezTo>
                    <a:cubicBezTo>
                      <a:pt x="6330" y="16996"/>
                      <a:pt x="5752" y="17510"/>
                      <a:pt x="5119" y="17898"/>
                    </a:cubicBezTo>
                    <a:cubicBezTo>
                      <a:pt x="4485" y="18289"/>
                      <a:pt x="3788" y="18488"/>
                      <a:pt x="3022" y="18488"/>
                    </a:cubicBezTo>
                    <a:lnTo>
                      <a:pt x="458" y="18488"/>
                    </a:lnTo>
                    <a:cubicBezTo>
                      <a:pt x="333" y="18488"/>
                      <a:pt x="225" y="18432"/>
                      <a:pt x="135" y="18324"/>
                    </a:cubicBezTo>
                    <a:cubicBezTo>
                      <a:pt x="44" y="18219"/>
                      <a:pt x="0" y="18091"/>
                      <a:pt x="0" y="17942"/>
                    </a:cubicBezTo>
                    <a:lnTo>
                      <a:pt x="0" y="15790"/>
                    </a:lnTo>
                    <a:cubicBezTo>
                      <a:pt x="0" y="15638"/>
                      <a:pt x="44" y="15513"/>
                      <a:pt x="135" y="15411"/>
                    </a:cubicBezTo>
                    <a:cubicBezTo>
                      <a:pt x="225" y="15311"/>
                      <a:pt x="333" y="15256"/>
                      <a:pt x="458" y="15256"/>
                    </a:cubicBezTo>
                    <a:lnTo>
                      <a:pt x="3022" y="15256"/>
                    </a:lnTo>
                    <a:cubicBezTo>
                      <a:pt x="3421" y="15256"/>
                      <a:pt x="3810" y="15113"/>
                      <a:pt x="4189" y="14824"/>
                    </a:cubicBezTo>
                    <a:cubicBezTo>
                      <a:pt x="4568" y="14538"/>
                      <a:pt x="4933" y="14150"/>
                      <a:pt x="5285" y="13665"/>
                    </a:cubicBezTo>
                    <a:cubicBezTo>
                      <a:pt x="5637" y="13180"/>
                      <a:pt x="5985" y="12623"/>
                      <a:pt x="6340" y="11995"/>
                    </a:cubicBezTo>
                    <a:cubicBezTo>
                      <a:pt x="6692" y="11367"/>
                      <a:pt x="7042" y="10716"/>
                      <a:pt x="7394" y="10045"/>
                    </a:cubicBezTo>
                    <a:cubicBezTo>
                      <a:pt x="7822" y="9225"/>
                      <a:pt x="8270" y="8407"/>
                      <a:pt x="8735" y="7599"/>
                    </a:cubicBezTo>
                    <a:cubicBezTo>
                      <a:pt x="9200" y="6790"/>
                      <a:pt x="9696" y="6063"/>
                      <a:pt x="10223" y="5421"/>
                    </a:cubicBezTo>
                    <a:cubicBezTo>
                      <a:pt x="10749" y="4776"/>
                      <a:pt x="11324" y="4262"/>
                      <a:pt x="11950" y="3876"/>
                    </a:cubicBezTo>
                    <a:cubicBezTo>
                      <a:pt x="12574" y="3488"/>
                      <a:pt x="13276" y="3293"/>
                      <a:pt x="14057" y="3293"/>
                    </a:cubicBezTo>
                    <a:lnTo>
                      <a:pt x="16435" y="3293"/>
                    </a:lnTo>
                    <a:lnTo>
                      <a:pt x="16435" y="712"/>
                    </a:lnTo>
                    <a:cubicBezTo>
                      <a:pt x="16435" y="329"/>
                      <a:pt x="16530" y="102"/>
                      <a:pt x="16721" y="23"/>
                    </a:cubicBezTo>
                    <a:cubicBezTo>
                      <a:pt x="16914" y="-50"/>
                      <a:pt x="17147" y="49"/>
                      <a:pt x="17418" y="318"/>
                    </a:cubicBezTo>
                    <a:lnTo>
                      <a:pt x="21331" y="4203"/>
                    </a:lnTo>
                    <a:cubicBezTo>
                      <a:pt x="21512" y="4373"/>
                      <a:pt x="21598" y="4583"/>
                      <a:pt x="21588" y="4834"/>
                    </a:cubicBezTo>
                    <a:cubicBezTo>
                      <a:pt x="21588" y="5103"/>
                      <a:pt x="21502" y="5322"/>
                      <a:pt x="21331" y="5488"/>
                    </a:cubicBezTo>
                    <a:lnTo>
                      <a:pt x="17418" y="9362"/>
                    </a:lnTo>
                    <a:cubicBezTo>
                      <a:pt x="17147" y="9630"/>
                      <a:pt x="16914" y="9727"/>
                      <a:pt x="16721" y="9645"/>
                    </a:cubicBezTo>
                    <a:cubicBezTo>
                      <a:pt x="16530" y="9569"/>
                      <a:pt x="16435" y="9338"/>
                      <a:pt x="16435" y="8956"/>
                    </a:cubicBezTo>
                    <a:lnTo>
                      <a:pt x="16435" y="6524"/>
                    </a:lnTo>
                    <a:lnTo>
                      <a:pt x="14059" y="6524"/>
                    </a:lnTo>
                    <a:close/>
                    <a:moveTo>
                      <a:pt x="462" y="6495"/>
                    </a:moveTo>
                    <a:cubicBezTo>
                      <a:pt x="338" y="6495"/>
                      <a:pt x="230" y="6449"/>
                      <a:pt x="139" y="6349"/>
                    </a:cubicBezTo>
                    <a:cubicBezTo>
                      <a:pt x="49" y="6250"/>
                      <a:pt x="5" y="6127"/>
                      <a:pt x="5" y="5978"/>
                    </a:cubicBezTo>
                    <a:lnTo>
                      <a:pt x="5" y="3824"/>
                    </a:lnTo>
                    <a:cubicBezTo>
                      <a:pt x="5" y="3462"/>
                      <a:pt x="157" y="3287"/>
                      <a:pt x="462" y="3293"/>
                    </a:cubicBezTo>
                    <a:lnTo>
                      <a:pt x="3027" y="3293"/>
                    </a:lnTo>
                    <a:cubicBezTo>
                      <a:pt x="3560" y="3293"/>
                      <a:pt x="4054" y="3389"/>
                      <a:pt x="4514" y="3573"/>
                    </a:cubicBezTo>
                    <a:cubicBezTo>
                      <a:pt x="4974" y="3763"/>
                      <a:pt x="5410" y="4022"/>
                      <a:pt x="5821" y="4358"/>
                    </a:cubicBezTo>
                    <a:cubicBezTo>
                      <a:pt x="6229" y="4691"/>
                      <a:pt x="6609" y="5085"/>
                      <a:pt x="6963" y="5532"/>
                    </a:cubicBezTo>
                    <a:cubicBezTo>
                      <a:pt x="7318" y="5979"/>
                      <a:pt x="7656" y="6463"/>
                      <a:pt x="7994" y="6983"/>
                    </a:cubicBezTo>
                    <a:cubicBezTo>
                      <a:pt x="7519" y="7824"/>
                      <a:pt x="7059" y="8653"/>
                      <a:pt x="6621" y="9473"/>
                    </a:cubicBezTo>
                    <a:cubicBezTo>
                      <a:pt x="6589" y="9549"/>
                      <a:pt x="6557" y="9610"/>
                      <a:pt x="6516" y="9668"/>
                    </a:cubicBezTo>
                    <a:cubicBezTo>
                      <a:pt x="6477" y="9727"/>
                      <a:pt x="6442" y="9794"/>
                      <a:pt x="6410" y="9876"/>
                    </a:cubicBezTo>
                    <a:cubicBezTo>
                      <a:pt x="5862" y="8927"/>
                      <a:pt x="5319" y="8127"/>
                      <a:pt x="4776" y="7473"/>
                    </a:cubicBezTo>
                    <a:cubicBezTo>
                      <a:pt x="4233" y="6822"/>
                      <a:pt x="3651" y="6495"/>
                      <a:pt x="3024" y="6495"/>
                    </a:cubicBezTo>
                    <a:lnTo>
                      <a:pt x="462" y="6495"/>
                    </a:lnTo>
                    <a:close/>
                    <a:moveTo>
                      <a:pt x="21333" y="15997"/>
                    </a:moveTo>
                    <a:cubicBezTo>
                      <a:pt x="21514" y="16167"/>
                      <a:pt x="21600" y="16386"/>
                      <a:pt x="21590" y="16657"/>
                    </a:cubicBezTo>
                    <a:cubicBezTo>
                      <a:pt x="21590" y="16908"/>
                      <a:pt x="21505" y="17116"/>
                      <a:pt x="21333" y="17285"/>
                    </a:cubicBezTo>
                    <a:lnTo>
                      <a:pt x="17421" y="21182"/>
                    </a:lnTo>
                    <a:cubicBezTo>
                      <a:pt x="17149" y="21454"/>
                      <a:pt x="16917" y="21550"/>
                      <a:pt x="16724" y="21471"/>
                    </a:cubicBezTo>
                    <a:cubicBezTo>
                      <a:pt x="16533" y="21392"/>
                      <a:pt x="16437" y="21162"/>
                      <a:pt x="16437" y="20779"/>
                    </a:cubicBezTo>
                    <a:lnTo>
                      <a:pt x="16437" y="18432"/>
                    </a:lnTo>
                    <a:lnTo>
                      <a:pt x="14059" y="18432"/>
                    </a:lnTo>
                    <a:cubicBezTo>
                      <a:pt x="13528" y="18432"/>
                      <a:pt x="13031" y="18336"/>
                      <a:pt x="12574" y="18143"/>
                    </a:cubicBezTo>
                    <a:cubicBezTo>
                      <a:pt x="12114" y="17953"/>
                      <a:pt x="11681" y="17691"/>
                      <a:pt x="11280" y="17355"/>
                    </a:cubicBezTo>
                    <a:cubicBezTo>
                      <a:pt x="10878" y="17019"/>
                      <a:pt x="10497" y="16628"/>
                      <a:pt x="10137" y="16181"/>
                    </a:cubicBezTo>
                    <a:cubicBezTo>
                      <a:pt x="9780" y="15732"/>
                      <a:pt x="9440" y="15253"/>
                      <a:pt x="9119" y="14739"/>
                    </a:cubicBezTo>
                    <a:cubicBezTo>
                      <a:pt x="9344" y="14360"/>
                      <a:pt x="9567" y="13963"/>
                      <a:pt x="9780" y="13551"/>
                    </a:cubicBezTo>
                    <a:cubicBezTo>
                      <a:pt x="9995" y="13142"/>
                      <a:pt x="10218" y="12740"/>
                      <a:pt x="10443" y="12337"/>
                    </a:cubicBezTo>
                    <a:cubicBezTo>
                      <a:pt x="10475" y="12246"/>
                      <a:pt x="10514" y="12165"/>
                      <a:pt x="10560" y="12091"/>
                    </a:cubicBezTo>
                    <a:cubicBezTo>
                      <a:pt x="10609" y="12024"/>
                      <a:pt x="10646" y="11940"/>
                      <a:pt x="10680" y="11846"/>
                    </a:cubicBezTo>
                    <a:cubicBezTo>
                      <a:pt x="11226" y="12798"/>
                      <a:pt x="11769" y="13592"/>
                      <a:pt x="12315" y="14231"/>
                    </a:cubicBezTo>
                    <a:cubicBezTo>
                      <a:pt x="12855" y="14868"/>
                      <a:pt x="13440" y="15189"/>
                      <a:pt x="14064" y="15189"/>
                    </a:cubicBezTo>
                    <a:lnTo>
                      <a:pt x="16442" y="15189"/>
                    </a:lnTo>
                    <a:lnTo>
                      <a:pt x="16442" y="12532"/>
                    </a:lnTo>
                    <a:cubicBezTo>
                      <a:pt x="16442" y="12153"/>
                      <a:pt x="16538" y="11922"/>
                      <a:pt x="16728" y="11846"/>
                    </a:cubicBezTo>
                    <a:cubicBezTo>
                      <a:pt x="16922" y="11773"/>
                      <a:pt x="17154" y="11867"/>
                      <a:pt x="17426" y="12126"/>
                    </a:cubicBezTo>
                    <a:lnTo>
                      <a:pt x="21333" y="15997"/>
                    </a:lnTo>
                    <a:close/>
                  </a:path>
                </a:pathLst>
              </a:custGeom>
              <a:solidFill>
                <a:schemeClr val="bg1"/>
              </a:solidFill>
              <a:ln w="12700" cap="flat">
                <a:noFill/>
                <a:miter lim="400000"/>
              </a:ln>
              <a:effectLst/>
            </p:spPr>
            <p:txBody>
              <a:bodyPr lIns="28575" tIns="28575" rIns="28575" bIns="28575" anchor="ctr"/>
              <a:lstStyle/>
              <a:p>
                <a:endParaRPr lang="tr-TR">
                  <a:solidFill>
                    <a:prstClr val="black"/>
                  </a:solidFill>
                </a:endParaRPr>
              </a:p>
            </p:txBody>
          </p:sp>
          <p:sp>
            <p:nvSpPr>
              <p:cNvPr id="23" name="Прямоугольник 88"/>
              <p:cNvSpPr/>
              <p:nvPr userDrawn="1"/>
            </p:nvSpPr>
            <p:spPr>
              <a:xfrm>
                <a:off x="3134718" y="2252223"/>
                <a:ext cx="4141504" cy="861171"/>
              </a:xfrm>
              <a:prstGeom prst="rect">
                <a:avLst/>
              </a:prstGeom>
            </p:spPr>
            <p:txBody>
              <a:bodyPr wrap="square">
                <a:noAutofit/>
              </a:bodyPr>
              <a:lstStyle/>
              <a:p>
                <a:r>
                  <a:rPr lang="en-US" sz="2000" b="1" dirty="0">
                    <a:solidFill>
                      <a:srgbClr val="FFFFFF"/>
                    </a:solidFill>
                    <a:latin typeface="Calibri Light"/>
                    <a:ea typeface="Times New Roman" panose="02020603050405020304" pitchFamily="18" charset="0"/>
                  </a:rPr>
                  <a:t>ANKARA ÜNİVERSİTESİ </a:t>
                </a:r>
                <a:endParaRPr lang="tr-TR" sz="2000" dirty="0">
                  <a:solidFill>
                    <a:prstClr val="black"/>
                  </a:solidFill>
                  <a:latin typeface="Calibri Light"/>
                  <a:ea typeface="Times New Roman" panose="02020603050405020304" pitchFamily="18" charset="0"/>
                </a:endParaRPr>
              </a:p>
              <a:p>
                <a:r>
                  <a:rPr lang="en-US" sz="2000" b="1" dirty="0">
                    <a:solidFill>
                      <a:srgbClr val="FFFFFF"/>
                    </a:solidFill>
                    <a:latin typeface="Calibri Light"/>
                    <a:ea typeface="Times New Roman" panose="02020603050405020304" pitchFamily="18" charset="0"/>
                  </a:rPr>
                  <a:t>ENFORMATİK BÖLÜMÜ TEZSİZ YÜKSEK LİSANS</a:t>
                </a:r>
                <a:endParaRPr lang="tr-TR" sz="2000" dirty="0">
                  <a:solidFill>
                    <a:prstClr val="black"/>
                  </a:solidFill>
                  <a:latin typeface="Calibri Light"/>
                  <a:ea typeface="Times New Roman" panose="02020603050405020304" pitchFamily="18" charset="0"/>
                </a:endParaRPr>
              </a:p>
            </p:txBody>
          </p:sp>
        </p:grpSp>
        <p:pic>
          <p:nvPicPr>
            <p:cNvPr id="9" name="Resim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43125" y="1504950"/>
              <a:ext cx="847725" cy="833755"/>
            </a:xfrm>
            <a:prstGeom prst="rect">
              <a:avLst/>
            </a:prstGeom>
          </p:spPr>
        </p:pic>
        <p:sp>
          <p:nvSpPr>
            <p:cNvPr id="10" name="Metin Kutusu 31"/>
            <p:cNvSpPr txBox="1"/>
            <p:nvPr userDrawn="1"/>
          </p:nvSpPr>
          <p:spPr>
            <a:xfrm>
              <a:off x="137130" y="343652"/>
              <a:ext cx="540000" cy="684000"/>
            </a:xfrm>
            <a:prstGeom prst="rect">
              <a:avLst/>
            </a:prstGeom>
            <a:no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50000"/>
                </a:lnSpc>
                <a:spcBef>
                  <a:spcPts val="600"/>
                </a:spcBef>
                <a:spcAft>
                  <a:spcPts val="600"/>
                </a:spcAft>
              </a:pPr>
              <a:r>
                <a:rPr lang="tr-TR" sz="3600" b="1" dirty="0">
                  <a:ln w="9525" cap="rnd" cmpd="sng" algn="ctr">
                    <a:solidFill>
                      <a:srgbClr val="FFFFFF"/>
                    </a:solidFill>
                    <a:prstDash val="solid"/>
                    <a:bevel/>
                  </a:ln>
                  <a:solidFill>
                    <a:srgbClr val="FFFFFF"/>
                  </a:solidFill>
                  <a:ea typeface="Calibri" panose="020F0502020204030204" pitchFamily="34" charset="0"/>
                  <a:cs typeface="Times New Roman" panose="02020603050405020304" pitchFamily="18" charset="0"/>
                </a:rPr>
                <a:t>A</a:t>
              </a:r>
              <a:endParaRPr lang="tr-TR" sz="1100" dirty="0">
                <a:solidFill>
                  <a:prstClr val="black"/>
                </a:solidFill>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6696211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a:xfrm>
            <a:off x="838200" y="6356350"/>
            <a:ext cx="2743200" cy="365125"/>
          </a:xfrm>
          <a:prstGeom prst="rect">
            <a:avLst/>
          </a:prstGeom>
        </p:spPr>
        <p:txBody>
          <a:bodyPr/>
          <a:lstStyle/>
          <a:p>
            <a:fld id="{B8737FE4-256D-40E7-90FC-D1765659DE52}" type="datetime1">
              <a:rPr lang="tr-TR">
                <a:solidFill>
                  <a:prstClr val="black"/>
                </a:solidFill>
              </a:rPr>
              <a:pPr/>
              <a:t>13.6.2018</a:t>
            </a:fld>
            <a:endParaRPr lang="tr-TR">
              <a:solidFill>
                <a:prstClr val="black"/>
              </a:solidFill>
            </a:endParaRPr>
          </a:p>
        </p:txBody>
      </p:sp>
      <p:sp>
        <p:nvSpPr>
          <p:cNvPr id="5" name="Altbilgi Yer Tutucusu 4"/>
          <p:cNvSpPr>
            <a:spLocks noGrp="1"/>
          </p:cNvSpPr>
          <p:nvPr>
            <p:ph type="ftr" sz="quarter" idx="11"/>
          </p:nvPr>
        </p:nvSpPr>
        <p:spPr/>
        <p:txBody>
          <a:bodyPr/>
          <a:lstStyle/>
          <a:p>
            <a:r>
              <a:rPr lang="tr-TR" smtClean="0">
                <a:solidFill>
                  <a:prstClr val="black">
                    <a:tint val="75000"/>
                  </a:prstClr>
                </a:solidFill>
              </a:rPr>
              <a:t>ENFYL-851502</a:t>
            </a:r>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786C4975-DA66-4692-BC0C-8DF561EEBF1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37038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a:xfrm>
            <a:off x="838200" y="6356350"/>
            <a:ext cx="2743200" cy="365125"/>
          </a:xfrm>
          <a:prstGeom prst="rect">
            <a:avLst/>
          </a:prstGeom>
        </p:spPr>
        <p:txBody>
          <a:bodyPr/>
          <a:lstStyle/>
          <a:p>
            <a:fld id="{F5B4AE66-5BBA-4EE4-A8EC-E5040E722C14}" type="datetime1">
              <a:rPr lang="tr-TR">
                <a:solidFill>
                  <a:prstClr val="black"/>
                </a:solidFill>
              </a:rPr>
              <a:pPr/>
              <a:t>13.6.2018</a:t>
            </a:fld>
            <a:endParaRPr lang="tr-TR">
              <a:solidFill>
                <a:prstClr val="black"/>
              </a:solidFill>
            </a:endParaRPr>
          </a:p>
        </p:txBody>
      </p:sp>
      <p:sp>
        <p:nvSpPr>
          <p:cNvPr id="5" name="Altbilgi Yer Tutucusu 4"/>
          <p:cNvSpPr>
            <a:spLocks noGrp="1"/>
          </p:cNvSpPr>
          <p:nvPr>
            <p:ph type="ftr" sz="quarter" idx="11"/>
          </p:nvPr>
        </p:nvSpPr>
        <p:spPr/>
        <p:txBody>
          <a:bodyPr/>
          <a:lstStyle/>
          <a:p>
            <a:r>
              <a:rPr lang="tr-TR" smtClean="0">
                <a:solidFill>
                  <a:prstClr val="black">
                    <a:tint val="75000"/>
                  </a:prstClr>
                </a:solidFill>
              </a:rPr>
              <a:t>ENFYL-851502</a:t>
            </a:r>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786C4975-DA66-4692-BC0C-8DF561EEBF1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501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a:xfrm>
            <a:off x="838200" y="6356350"/>
            <a:ext cx="2743200" cy="365125"/>
          </a:xfrm>
          <a:prstGeom prst="rect">
            <a:avLst/>
          </a:prstGeom>
        </p:spPr>
        <p:txBody>
          <a:bodyPr/>
          <a:lstStyle/>
          <a:p>
            <a:fld id="{5150DE84-F59F-4E94-8927-2553509AC5DA}" type="datetime1">
              <a:rPr lang="tr-TR">
                <a:solidFill>
                  <a:prstClr val="black"/>
                </a:solidFill>
              </a:rPr>
              <a:pPr/>
              <a:t>13.6.2018</a:t>
            </a:fld>
            <a:endParaRPr lang="tr-TR">
              <a:solidFill>
                <a:prstClr val="black"/>
              </a:solidFill>
            </a:endParaRPr>
          </a:p>
        </p:txBody>
      </p:sp>
      <p:sp>
        <p:nvSpPr>
          <p:cNvPr id="5" name="Altbilgi Yer Tutucusu 4"/>
          <p:cNvSpPr>
            <a:spLocks noGrp="1"/>
          </p:cNvSpPr>
          <p:nvPr>
            <p:ph type="ftr" sz="quarter" idx="11"/>
          </p:nvPr>
        </p:nvSpPr>
        <p:spPr>
          <a:xfrm>
            <a:off x="0" y="6413554"/>
            <a:ext cx="3006671" cy="444446"/>
          </a:xfrm>
        </p:spPr>
        <p:txBody>
          <a:bodyPr/>
          <a:lstStyle/>
          <a:p>
            <a:r>
              <a:rPr lang="tr-TR" smtClean="0">
                <a:solidFill>
                  <a:prstClr val="black">
                    <a:tint val="75000"/>
                  </a:prstClr>
                </a:solidFill>
              </a:rPr>
              <a:t>ENFYL-851502</a:t>
            </a:r>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786C4975-DA66-4692-BC0C-8DF561EEBF1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94944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a:xfrm>
            <a:off x="838200" y="6356350"/>
            <a:ext cx="2743200" cy="365125"/>
          </a:xfrm>
          <a:prstGeom prst="rect">
            <a:avLst/>
          </a:prstGeom>
        </p:spPr>
        <p:txBody>
          <a:bodyPr/>
          <a:lstStyle/>
          <a:p>
            <a:fld id="{F92ED1FC-AE31-4BD4-A04E-566252861AA1}" type="datetime1">
              <a:rPr lang="tr-TR">
                <a:solidFill>
                  <a:prstClr val="black"/>
                </a:solidFill>
              </a:rPr>
              <a:pPr/>
              <a:t>13.6.2018</a:t>
            </a:fld>
            <a:endParaRPr lang="tr-TR">
              <a:solidFill>
                <a:prstClr val="black"/>
              </a:solidFill>
            </a:endParaRPr>
          </a:p>
        </p:txBody>
      </p:sp>
      <p:sp>
        <p:nvSpPr>
          <p:cNvPr id="5" name="Altbilgi Yer Tutucusu 4"/>
          <p:cNvSpPr>
            <a:spLocks noGrp="1"/>
          </p:cNvSpPr>
          <p:nvPr>
            <p:ph type="ftr" sz="quarter" idx="11"/>
          </p:nvPr>
        </p:nvSpPr>
        <p:spPr/>
        <p:txBody>
          <a:bodyPr/>
          <a:lstStyle/>
          <a:p>
            <a:r>
              <a:rPr lang="tr-TR" smtClean="0">
                <a:solidFill>
                  <a:prstClr val="black">
                    <a:tint val="75000"/>
                  </a:prstClr>
                </a:solidFill>
              </a:rPr>
              <a:t>ENFYL-851502</a:t>
            </a:r>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786C4975-DA66-4692-BC0C-8DF561EEBF1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849023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838200" y="6356350"/>
            <a:ext cx="2743200" cy="365125"/>
          </a:xfrm>
          <a:prstGeom prst="rect">
            <a:avLst/>
          </a:prstGeom>
        </p:spPr>
        <p:txBody>
          <a:bodyPr/>
          <a:lstStyle/>
          <a:p>
            <a:fld id="{FE3722FA-1C10-4FC5-BE90-B8AF285E6818}" type="datetime1">
              <a:rPr lang="tr-TR">
                <a:solidFill>
                  <a:prstClr val="black"/>
                </a:solidFill>
              </a:rPr>
              <a:pPr/>
              <a:t>13.6.2018</a:t>
            </a:fld>
            <a:endParaRPr lang="tr-TR">
              <a:solidFill>
                <a:prstClr val="black"/>
              </a:solidFill>
            </a:endParaRPr>
          </a:p>
        </p:txBody>
      </p:sp>
      <p:sp>
        <p:nvSpPr>
          <p:cNvPr id="6" name="Altbilgi Yer Tutucusu 5"/>
          <p:cNvSpPr>
            <a:spLocks noGrp="1"/>
          </p:cNvSpPr>
          <p:nvPr>
            <p:ph type="ftr" sz="quarter" idx="11"/>
          </p:nvPr>
        </p:nvSpPr>
        <p:spPr/>
        <p:txBody>
          <a:bodyPr/>
          <a:lstStyle/>
          <a:p>
            <a:r>
              <a:rPr lang="tr-TR" smtClean="0">
                <a:solidFill>
                  <a:prstClr val="black">
                    <a:tint val="75000"/>
                  </a:prstClr>
                </a:solidFill>
              </a:rPr>
              <a:t>ENFYL-851502</a:t>
            </a:r>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786C4975-DA66-4692-BC0C-8DF561EEBF1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23266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a:xfrm>
            <a:off x="838200" y="6356350"/>
            <a:ext cx="2743200" cy="365125"/>
          </a:xfrm>
          <a:prstGeom prst="rect">
            <a:avLst/>
          </a:prstGeom>
        </p:spPr>
        <p:txBody>
          <a:bodyPr/>
          <a:lstStyle/>
          <a:p>
            <a:fld id="{B3DF4311-9887-47A9-8C0B-70E2B8690B11}" type="datetime1">
              <a:rPr lang="tr-TR">
                <a:solidFill>
                  <a:prstClr val="black"/>
                </a:solidFill>
              </a:rPr>
              <a:pPr/>
              <a:t>13.6.2018</a:t>
            </a:fld>
            <a:endParaRPr lang="tr-TR">
              <a:solidFill>
                <a:prstClr val="black"/>
              </a:solidFill>
            </a:endParaRPr>
          </a:p>
        </p:txBody>
      </p:sp>
      <p:sp>
        <p:nvSpPr>
          <p:cNvPr id="8" name="Altbilgi Yer Tutucusu 7"/>
          <p:cNvSpPr>
            <a:spLocks noGrp="1"/>
          </p:cNvSpPr>
          <p:nvPr>
            <p:ph type="ftr" sz="quarter" idx="11"/>
          </p:nvPr>
        </p:nvSpPr>
        <p:spPr/>
        <p:txBody>
          <a:bodyPr/>
          <a:lstStyle/>
          <a:p>
            <a:r>
              <a:rPr lang="tr-TR" smtClean="0">
                <a:solidFill>
                  <a:prstClr val="black">
                    <a:tint val="75000"/>
                  </a:prstClr>
                </a:solidFill>
              </a:rPr>
              <a:t>ENFYL-851502</a:t>
            </a:r>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786C4975-DA66-4692-BC0C-8DF561EEBF1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7560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a:xfrm>
            <a:off x="838200" y="6356350"/>
            <a:ext cx="2743200" cy="365125"/>
          </a:xfrm>
          <a:prstGeom prst="rect">
            <a:avLst/>
          </a:prstGeom>
        </p:spPr>
        <p:txBody>
          <a:bodyPr/>
          <a:lstStyle/>
          <a:p>
            <a:fld id="{D77E951B-DF7E-402A-A30A-709E616C7622}" type="datetime1">
              <a:rPr lang="tr-TR">
                <a:solidFill>
                  <a:prstClr val="black"/>
                </a:solidFill>
              </a:rPr>
              <a:pPr/>
              <a:t>13.6.2018</a:t>
            </a:fld>
            <a:endParaRPr lang="tr-TR">
              <a:solidFill>
                <a:prstClr val="black"/>
              </a:solidFill>
            </a:endParaRPr>
          </a:p>
        </p:txBody>
      </p:sp>
      <p:sp>
        <p:nvSpPr>
          <p:cNvPr id="4" name="Altbilgi Yer Tutucusu 3"/>
          <p:cNvSpPr>
            <a:spLocks noGrp="1"/>
          </p:cNvSpPr>
          <p:nvPr>
            <p:ph type="ftr" sz="quarter" idx="11"/>
          </p:nvPr>
        </p:nvSpPr>
        <p:spPr/>
        <p:txBody>
          <a:bodyPr/>
          <a:lstStyle/>
          <a:p>
            <a:r>
              <a:rPr lang="tr-TR" smtClean="0">
                <a:solidFill>
                  <a:prstClr val="black">
                    <a:tint val="75000"/>
                  </a:prstClr>
                </a:solidFill>
              </a:rPr>
              <a:t>ENFYL-851502</a:t>
            </a:r>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786C4975-DA66-4692-BC0C-8DF561EEBF1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30082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838200" y="6356350"/>
            <a:ext cx="2743200" cy="365125"/>
          </a:xfrm>
          <a:prstGeom prst="rect">
            <a:avLst/>
          </a:prstGeom>
        </p:spPr>
        <p:txBody>
          <a:bodyPr/>
          <a:lstStyle/>
          <a:p>
            <a:fld id="{CB82890C-CBCE-4229-A069-0ACEF17807BE}" type="datetime1">
              <a:rPr lang="tr-TR">
                <a:solidFill>
                  <a:prstClr val="black"/>
                </a:solidFill>
              </a:rPr>
              <a:pPr/>
              <a:t>13.6.2018</a:t>
            </a:fld>
            <a:endParaRPr lang="tr-TR">
              <a:solidFill>
                <a:prstClr val="black"/>
              </a:solidFill>
            </a:endParaRPr>
          </a:p>
        </p:txBody>
      </p:sp>
      <p:sp>
        <p:nvSpPr>
          <p:cNvPr id="3" name="Altbilgi Yer Tutucusu 2"/>
          <p:cNvSpPr>
            <a:spLocks noGrp="1"/>
          </p:cNvSpPr>
          <p:nvPr>
            <p:ph type="ftr" sz="quarter" idx="11"/>
          </p:nvPr>
        </p:nvSpPr>
        <p:spPr/>
        <p:txBody>
          <a:bodyPr/>
          <a:lstStyle/>
          <a:p>
            <a:r>
              <a:rPr lang="tr-TR" smtClean="0">
                <a:solidFill>
                  <a:prstClr val="black">
                    <a:tint val="75000"/>
                  </a:prstClr>
                </a:solidFill>
              </a:rPr>
              <a:t>ENFYL-851502</a:t>
            </a:r>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786C4975-DA66-4692-BC0C-8DF561EEBF1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807783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a:xfrm>
            <a:off x="838200" y="6356350"/>
            <a:ext cx="2743200" cy="365125"/>
          </a:xfrm>
          <a:prstGeom prst="rect">
            <a:avLst/>
          </a:prstGeom>
        </p:spPr>
        <p:txBody>
          <a:bodyPr/>
          <a:lstStyle/>
          <a:p>
            <a:fld id="{A6F1F8F3-F42C-4DF1-B273-A7F8CFFDD9AE}" type="datetime1">
              <a:rPr lang="tr-TR">
                <a:solidFill>
                  <a:prstClr val="black"/>
                </a:solidFill>
              </a:rPr>
              <a:pPr/>
              <a:t>13.6.2018</a:t>
            </a:fld>
            <a:endParaRPr lang="tr-TR">
              <a:solidFill>
                <a:prstClr val="black"/>
              </a:solidFill>
            </a:endParaRPr>
          </a:p>
        </p:txBody>
      </p:sp>
      <p:sp>
        <p:nvSpPr>
          <p:cNvPr id="6" name="Altbilgi Yer Tutucusu 5"/>
          <p:cNvSpPr>
            <a:spLocks noGrp="1"/>
          </p:cNvSpPr>
          <p:nvPr>
            <p:ph type="ftr" sz="quarter" idx="11"/>
          </p:nvPr>
        </p:nvSpPr>
        <p:spPr/>
        <p:txBody>
          <a:bodyPr/>
          <a:lstStyle/>
          <a:p>
            <a:r>
              <a:rPr lang="tr-TR" smtClean="0">
                <a:solidFill>
                  <a:prstClr val="black">
                    <a:tint val="75000"/>
                  </a:prstClr>
                </a:solidFill>
              </a:rPr>
              <a:t>ENFYL-851502</a:t>
            </a:r>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786C4975-DA66-4692-BC0C-8DF561EEBF1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57583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a:xfrm>
            <a:off x="838200" y="6356350"/>
            <a:ext cx="2743200" cy="365125"/>
          </a:xfrm>
          <a:prstGeom prst="rect">
            <a:avLst/>
          </a:prstGeom>
        </p:spPr>
        <p:txBody>
          <a:bodyPr/>
          <a:lstStyle/>
          <a:p>
            <a:fld id="{26862183-4A45-4122-BCC4-B3BA7FDA2EFF}" type="datetime1">
              <a:rPr lang="tr-TR">
                <a:solidFill>
                  <a:prstClr val="black"/>
                </a:solidFill>
              </a:rPr>
              <a:pPr/>
              <a:t>13.6.2018</a:t>
            </a:fld>
            <a:endParaRPr lang="tr-TR">
              <a:solidFill>
                <a:prstClr val="black"/>
              </a:solidFill>
            </a:endParaRPr>
          </a:p>
        </p:txBody>
      </p:sp>
      <p:sp>
        <p:nvSpPr>
          <p:cNvPr id="6" name="Altbilgi Yer Tutucusu 5"/>
          <p:cNvSpPr>
            <a:spLocks noGrp="1"/>
          </p:cNvSpPr>
          <p:nvPr>
            <p:ph type="ftr" sz="quarter" idx="11"/>
          </p:nvPr>
        </p:nvSpPr>
        <p:spPr/>
        <p:txBody>
          <a:bodyPr/>
          <a:lstStyle/>
          <a:p>
            <a:r>
              <a:rPr lang="tr-TR" smtClean="0">
                <a:solidFill>
                  <a:prstClr val="black">
                    <a:tint val="75000"/>
                  </a:prstClr>
                </a:solidFill>
              </a:rPr>
              <a:t>ENFYL-851502</a:t>
            </a:r>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786C4975-DA66-4692-BC0C-8DF561EEBF1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18938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1914214" y="365126"/>
            <a:ext cx="9439585" cy="708536"/>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5" name="Altbilgi Yer Tutucusu 4"/>
          <p:cNvSpPr>
            <a:spLocks noGrp="1"/>
          </p:cNvSpPr>
          <p:nvPr>
            <p:ph type="ftr" sz="quarter" idx="3"/>
          </p:nvPr>
        </p:nvSpPr>
        <p:spPr>
          <a:xfrm>
            <a:off x="85345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solidFill>
                  <a:prstClr val="black">
                    <a:tint val="75000"/>
                  </a:prstClr>
                </a:solidFill>
              </a:rPr>
              <a:t>ENFYL-851502</a:t>
            </a:r>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6C4975-DA66-4692-BC0C-8DF561EEBF1F}" type="slidenum">
              <a:rPr lang="tr-TR" smtClean="0">
                <a:solidFill>
                  <a:prstClr val="black">
                    <a:tint val="75000"/>
                  </a:prstClr>
                </a:solidFill>
              </a:rPr>
              <a:pPr/>
              <a:t>‹#›</a:t>
            </a:fld>
            <a:endParaRPr lang="tr-TR">
              <a:solidFill>
                <a:prstClr val="black">
                  <a:tint val="75000"/>
                </a:prstClr>
              </a:solidFill>
            </a:endParaRPr>
          </a:p>
        </p:txBody>
      </p:sp>
      <p:grpSp>
        <p:nvGrpSpPr>
          <p:cNvPr id="7" name="Grup 6"/>
          <p:cNvGrpSpPr/>
          <p:nvPr userDrawn="1"/>
        </p:nvGrpSpPr>
        <p:grpSpPr>
          <a:xfrm>
            <a:off x="268636" y="365125"/>
            <a:ext cx="11085164" cy="1031994"/>
            <a:chOff x="0" y="0"/>
            <a:chExt cx="7427408" cy="574292"/>
          </a:xfrm>
        </p:grpSpPr>
        <p:grpSp>
          <p:nvGrpSpPr>
            <p:cNvPr id="8" name="Grup 7"/>
            <p:cNvGrpSpPr/>
            <p:nvPr userDrawn="1"/>
          </p:nvGrpSpPr>
          <p:grpSpPr>
            <a:xfrm>
              <a:off x="0" y="0"/>
              <a:ext cx="997181" cy="574292"/>
              <a:chOff x="0" y="0"/>
              <a:chExt cx="997181" cy="574292"/>
            </a:xfrm>
          </p:grpSpPr>
          <p:sp>
            <p:nvSpPr>
              <p:cNvPr id="11" name="Прямоугольник 1"/>
              <p:cNvSpPr/>
              <p:nvPr userDrawn="1"/>
            </p:nvSpPr>
            <p:spPr>
              <a:xfrm>
                <a:off x="817181" y="0"/>
                <a:ext cx="180000" cy="180000"/>
              </a:xfrm>
              <a:prstGeom prst="rect">
                <a:avLst/>
              </a:prstGeom>
              <a:solidFill>
                <a:srgbClr val="F561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a:solidFill>
                    <a:prstClr val="white"/>
                  </a:solidFill>
                </a:endParaRPr>
              </a:p>
            </p:txBody>
          </p:sp>
          <p:sp>
            <p:nvSpPr>
              <p:cNvPr id="12" name="Прямоугольник 7"/>
              <p:cNvSpPr/>
              <p:nvPr userDrawn="1"/>
            </p:nvSpPr>
            <p:spPr>
              <a:xfrm>
                <a:off x="603688" y="0"/>
                <a:ext cx="180000" cy="180000"/>
              </a:xfrm>
              <a:prstGeom prst="rect">
                <a:avLst/>
              </a:prstGeom>
              <a:solidFill>
                <a:srgbClr val="F8A9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a:solidFill>
                    <a:prstClr val="white"/>
                  </a:solidFill>
                </a:endParaRPr>
              </a:p>
            </p:txBody>
          </p:sp>
          <p:sp>
            <p:nvSpPr>
              <p:cNvPr id="13" name="Прямоугольник 8"/>
              <p:cNvSpPr/>
              <p:nvPr userDrawn="1"/>
            </p:nvSpPr>
            <p:spPr>
              <a:xfrm>
                <a:off x="390194" y="0"/>
                <a:ext cx="180000" cy="180000"/>
              </a:xfrm>
              <a:prstGeom prst="rect">
                <a:avLst/>
              </a:prstGeom>
              <a:solidFill>
                <a:srgbClr val="C80D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a:solidFill>
                    <a:prstClr val="white"/>
                  </a:solidFill>
                </a:endParaRPr>
              </a:p>
            </p:txBody>
          </p:sp>
          <p:sp>
            <p:nvSpPr>
              <p:cNvPr id="14" name="Прямоугольник 21"/>
              <p:cNvSpPr/>
              <p:nvPr userDrawn="1"/>
            </p:nvSpPr>
            <p:spPr>
              <a:xfrm>
                <a:off x="603687" y="189743"/>
                <a:ext cx="180000" cy="18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a:solidFill>
                    <a:prstClr val="white"/>
                  </a:solidFill>
                </a:endParaRPr>
              </a:p>
            </p:txBody>
          </p:sp>
          <p:sp>
            <p:nvSpPr>
              <p:cNvPr id="15" name="Прямоугольник 22"/>
              <p:cNvSpPr/>
              <p:nvPr userDrawn="1"/>
            </p:nvSpPr>
            <p:spPr>
              <a:xfrm>
                <a:off x="391844" y="189743"/>
                <a:ext cx="180000" cy="180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a:solidFill>
                    <a:prstClr val="white"/>
                  </a:solidFill>
                </a:endParaRPr>
              </a:p>
            </p:txBody>
          </p:sp>
          <p:sp>
            <p:nvSpPr>
              <p:cNvPr id="16" name="Прямоугольник 23"/>
              <p:cNvSpPr/>
              <p:nvPr userDrawn="1"/>
            </p:nvSpPr>
            <p:spPr>
              <a:xfrm>
                <a:off x="180000" y="189743"/>
                <a:ext cx="180000" cy="1800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a:solidFill>
                    <a:prstClr val="white"/>
                  </a:solidFill>
                </a:endParaRPr>
              </a:p>
            </p:txBody>
          </p:sp>
          <p:sp>
            <p:nvSpPr>
              <p:cNvPr id="17" name="Прямоугольник 24"/>
              <p:cNvSpPr/>
              <p:nvPr userDrawn="1"/>
            </p:nvSpPr>
            <p:spPr>
              <a:xfrm>
                <a:off x="192116" y="394292"/>
                <a:ext cx="180000" cy="1800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a:solidFill>
                    <a:prstClr val="white"/>
                  </a:solidFill>
                </a:endParaRPr>
              </a:p>
            </p:txBody>
          </p:sp>
          <p:sp>
            <p:nvSpPr>
              <p:cNvPr id="18" name="Прямоугольник 26"/>
              <p:cNvSpPr/>
              <p:nvPr userDrawn="1"/>
            </p:nvSpPr>
            <p:spPr>
              <a:xfrm>
                <a:off x="0" y="394292"/>
                <a:ext cx="180000" cy="180000"/>
              </a:xfrm>
              <a:prstGeom prst="rect">
                <a:avLst/>
              </a:prstGeom>
              <a:solidFill>
                <a:srgbClr val="F8A9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a:solidFill>
                    <a:prstClr val="white"/>
                  </a:solidFill>
                </a:endParaRPr>
              </a:p>
            </p:txBody>
          </p:sp>
          <p:sp>
            <p:nvSpPr>
              <p:cNvPr id="19" name="Прямоугольник 28"/>
              <p:cNvSpPr/>
              <p:nvPr userDrawn="1"/>
            </p:nvSpPr>
            <p:spPr>
              <a:xfrm>
                <a:off x="386894" y="394292"/>
                <a:ext cx="180000" cy="180000"/>
              </a:xfrm>
              <a:prstGeom prst="rect">
                <a:avLst/>
              </a:prstGeom>
              <a:solidFill>
                <a:srgbClr val="A50B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a:solidFill>
                    <a:prstClr val="white"/>
                  </a:solidFill>
                </a:endParaRPr>
              </a:p>
            </p:txBody>
          </p:sp>
        </p:grpSp>
        <p:cxnSp>
          <p:nvCxnSpPr>
            <p:cNvPr id="9" name="Düz Bağlayıcı 8"/>
            <p:cNvCxnSpPr/>
            <p:nvPr userDrawn="1"/>
          </p:nvCxnSpPr>
          <p:spPr>
            <a:xfrm>
              <a:off x="885797" y="428437"/>
              <a:ext cx="4851006" cy="2203"/>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Düz Bağlayıcı 9"/>
            <p:cNvCxnSpPr/>
            <p:nvPr userDrawn="1"/>
          </p:nvCxnSpPr>
          <p:spPr>
            <a:xfrm flipV="1">
              <a:off x="1638191" y="530467"/>
              <a:ext cx="5789217" cy="270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508378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90000"/>
        </a:lnSpc>
        <a:spcBef>
          <a:spcPct val="0"/>
        </a:spcBef>
        <a:buNone/>
        <a:defRPr sz="3600" b="1" kern="1200">
          <a:solidFill>
            <a:srgbClr val="C00000"/>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C00000"/>
        </a:buClr>
        <a:buFont typeface="Wingdings" panose="05000000000000000000" pitchFamily="2" charset="2"/>
        <a:buChar char="ü"/>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2"/>
          </p:nvPr>
        </p:nvSpPr>
        <p:spPr/>
        <p:txBody>
          <a:bodyPr/>
          <a:lstStyle/>
          <a:p>
            <a:fld id="{786C4975-DA66-4692-BC0C-8DF561EEBF1F}" type="slidenum">
              <a:rPr lang="tr-TR" smtClean="0">
                <a:solidFill>
                  <a:prstClr val="black">
                    <a:tint val="75000"/>
                  </a:prstClr>
                </a:solidFill>
              </a:rPr>
              <a:pPr/>
              <a:t>1</a:t>
            </a:fld>
            <a:endParaRPr lang="tr-TR">
              <a:solidFill>
                <a:prstClr val="black">
                  <a:tint val="75000"/>
                </a:prstClr>
              </a:solidFill>
            </a:endParaRPr>
          </a:p>
        </p:txBody>
      </p:sp>
      <p:sp>
        <p:nvSpPr>
          <p:cNvPr id="9" name="Dikdörtgen 8"/>
          <p:cNvSpPr/>
          <p:nvPr/>
        </p:nvSpPr>
        <p:spPr>
          <a:xfrm>
            <a:off x="7782560" y="1116520"/>
            <a:ext cx="4409440" cy="1281113"/>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tr-TR">
              <a:solidFill>
                <a:prstClr val="white"/>
              </a:solidFill>
            </a:endParaRPr>
          </a:p>
        </p:txBody>
      </p:sp>
      <p:pic>
        <p:nvPicPr>
          <p:cNvPr id="3" name="İçerik Yer Tutucusu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22590" y="163839"/>
            <a:ext cx="8689576" cy="3186473"/>
          </a:xfrm>
        </p:spPr>
      </p:pic>
      <p:sp>
        <p:nvSpPr>
          <p:cNvPr id="2" name="Dikdörtgen 1"/>
          <p:cNvSpPr/>
          <p:nvPr/>
        </p:nvSpPr>
        <p:spPr>
          <a:xfrm>
            <a:off x="8253601" y="6112557"/>
            <a:ext cx="4083790" cy="523220"/>
          </a:xfrm>
          <a:prstGeom prst="rect">
            <a:avLst/>
          </a:prstGeom>
        </p:spPr>
        <p:txBody>
          <a:bodyPr wrap="square">
            <a:spAutoFit/>
          </a:bodyPr>
          <a:lstStyle/>
          <a:p>
            <a:pPr>
              <a:defRPr/>
            </a:pPr>
            <a:r>
              <a:rPr lang="tr-TR" altLang="tr-TR" sz="2800" i="1" kern="0" dirty="0">
                <a:solidFill>
                  <a:srgbClr val="373187"/>
                </a:solidFill>
                <a:latin typeface="Times New Roman"/>
              </a:rPr>
              <a:t>Doç. Dr. Recep ERYİĞİT</a:t>
            </a:r>
            <a:endParaRPr lang="tr-TR" sz="2800" kern="0" dirty="0">
              <a:solidFill>
                <a:sysClr val="windowText" lastClr="000000"/>
              </a:solidFill>
            </a:endParaRPr>
          </a:p>
        </p:txBody>
      </p:sp>
      <p:sp>
        <p:nvSpPr>
          <p:cNvPr id="7" name="Dikdörtgen 6"/>
          <p:cNvSpPr/>
          <p:nvPr/>
        </p:nvSpPr>
        <p:spPr>
          <a:xfrm>
            <a:off x="1663909" y="3334990"/>
            <a:ext cx="9166652" cy="1323439"/>
          </a:xfrm>
          <a:prstGeom prst="rect">
            <a:avLst/>
          </a:prstGeom>
        </p:spPr>
        <p:txBody>
          <a:bodyPr wrap="square">
            <a:spAutoFit/>
          </a:bodyPr>
          <a:lstStyle/>
          <a:p>
            <a:pPr algn="ctr">
              <a:defRPr/>
            </a:pPr>
            <a:r>
              <a:rPr lang="tr-TR" altLang="tr-TR" sz="4000" kern="0" dirty="0">
                <a:solidFill>
                  <a:srgbClr val="330033"/>
                </a:solidFill>
                <a:latin typeface="Times New Roman"/>
              </a:rPr>
              <a:t>Yazılım Mühendisliği</a:t>
            </a:r>
            <a:r>
              <a:rPr lang="tr-TR" altLang="tr-TR" sz="4000" kern="0" dirty="0">
                <a:solidFill>
                  <a:srgbClr val="77212B"/>
                </a:solidFill>
                <a:latin typeface="Times New Roman"/>
              </a:rPr>
              <a:t/>
            </a:r>
            <a:br>
              <a:rPr lang="tr-TR" altLang="tr-TR" sz="4000" kern="0" dirty="0">
                <a:solidFill>
                  <a:srgbClr val="77212B"/>
                </a:solidFill>
                <a:latin typeface="Times New Roman"/>
              </a:rPr>
            </a:br>
            <a:r>
              <a:rPr lang="tr-TR" altLang="tr-TR" sz="4000" kern="0" dirty="0">
                <a:solidFill>
                  <a:srgbClr val="330033"/>
                </a:solidFill>
                <a:latin typeface="Times New Roman"/>
              </a:rPr>
              <a:t>Temel  Süreçler - </a:t>
            </a:r>
            <a:r>
              <a:rPr lang="tr-TR" altLang="tr-TR" sz="4000" i="1" dirty="0">
                <a:solidFill>
                  <a:srgbClr val="373187"/>
                </a:solidFill>
                <a:latin typeface="Times New Roman"/>
              </a:rPr>
              <a:t>Sistem Analizi</a:t>
            </a:r>
            <a:endParaRPr lang="tr-TR" kern="0" dirty="0">
              <a:solidFill>
                <a:sysClr val="windowText" lastClr="000000"/>
              </a:solidFill>
            </a:endParaRPr>
          </a:p>
        </p:txBody>
      </p:sp>
    </p:spTree>
    <p:extLst>
      <p:ext uri="{BB962C8B-B14F-4D97-AF65-F5344CB8AC3E}">
        <p14:creationId xmlns:p14="http://schemas.microsoft.com/office/powerpoint/2010/main" val="21701321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Fiziksel Çevre</a:t>
            </a:r>
            <a:endParaRPr lang="tr-TR" dirty="0"/>
          </a:p>
        </p:txBody>
      </p:sp>
      <p:sp>
        <p:nvSpPr>
          <p:cNvPr id="3" name="İçerik Yer Tutucusu 2"/>
          <p:cNvSpPr>
            <a:spLocks noGrp="1"/>
          </p:cNvSpPr>
          <p:nvPr>
            <p:ph idx="1"/>
          </p:nvPr>
        </p:nvSpPr>
        <p:spPr/>
        <p:txBody>
          <a:bodyPr/>
          <a:lstStyle/>
          <a:p>
            <a:r>
              <a:rPr lang="tr-TR" altLang="tr-TR" dirty="0"/>
              <a:t>İşlevlerin geliştirileceği, işletileceği aygıtlar </a:t>
            </a:r>
            <a:r>
              <a:rPr lang="tr-TR" altLang="tr-TR" dirty="0" smtClean="0"/>
              <a:t>nerededir?</a:t>
            </a:r>
            <a:endParaRPr lang="tr-TR" altLang="tr-TR" dirty="0"/>
          </a:p>
          <a:p>
            <a:endParaRPr lang="tr-TR" altLang="tr-TR" dirty="0"/>
          </a:p>
          <a:p>
            <a:r>
              <a:rPr lang="tr-TR" altLang="tr-TR" dirty="0"/>
              <a:t>Sistem tek bir yerde mi olacak? </a:t>
            </a:r>
            <a:r>
              <a:rPr lang="tr-TR" altLang="tr-TR" dirty="0" smtClean="0"/>
              <a:t>Fiziksel </a:t>
            </a:r>
            <a:r>
              <a:rPr lang="tr-TR" altLang="tr-TR" dirty="0"/>
              <a:t>olarak </a:t>
            </a:r>
            <a:r>
              <a:rPr lang="tr-TR" altLang="tr-TR" dirty="0" smtClean="0"/>
              <a:t>ayrı yerler </a:t>
            </a:r>
            <a:r>
              <a:rPr lang="tr-TR" altLang="tr-TR" dirty="0"/>
              <a:t>söz konusu mu?</a:t>
            </a:r>
          </a:p>
          <a:p>
            <a:endParaRPr lang="tr-TR" altLang="tr-TR" dirty="0"/>
          </a:p>
          <a:p>
            <a:r>
              <a:rPr lang="tr-TR" altLang="tr-TR" dirty="0"/>
              <a:t>Sıcaklık nem oranı veya manyetik etkileşim gibi çevresel kısıtlamalar var mı?</a:t>
            </a:r>
          </a:p>
        </p:txBody>
      </p:sp>
      <p:sp>
        <p:nvSpPr>
          <p:cNvPr id="5" name="Slayt Numarası Yer Tutucusu 4"/>
          <p:cNvSpPr>
            <a:spLocks noGrp="1"/>
          </p:cNvSpPr>
          <p:nvPr>
            <p:ph type="sldNum" sz="quarter" idx="12"/>
          </p:nvPr>
        </p:nvSpPr>
        <p:spPr/>
        <p:txBody>
          <a:bodyPr/>
          <a:lstStyle/>
          <a:p>
            <a:fld id="{786C4975-DA66-4692-BC0C-8DF561EEBF1F}" type="slidenum">
              <a:rPr lang="tr-TR" smtClean="0">
                <a:solidFill>
                  <a:prstClr val="black">
                    <a:tint val="75000"/>
                  </a:prstClr>
                </a:solidFill>
              </a:rPr>
              <a:pPr/>
              <a:t>10</a:t>
            </a:fld>
            <a:endParaRPr lang="tr-TR">
              <a:solidFill>
                <a:prstClr val="black">
                  <a:tint val="75000"/>
                </a:prstClr>
              </a:solidFill>
            </a:endParaRPr>
          </a:p>
        </p:txBody>
      </p:sp>
    </p:spTree>
    <p:extLst>
      <p:ext uri="{BB962C8B-B14F-4D97-AF65-F5344CB8AC3E}">
        <p14:creationId xmlns:p14="http://schemas.microsoft.com/office/powerpoint/2010/main" val="27594093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err="1"/>
              <a:t>Arayüzler</a:t>
            </a:r>
            <a:endParaRPr lang="tr-TR" dirty="0"/>
          </a:p>
        </p:txBody>
      </p:sp>
      <p:sp>
        <p:nvSpPr>
          <p:cNvPr id="3" name="İçerik Yer Tutucusu 2"/>
          <p:cNvSpPr>
            <a:spLocks noGrp="1"/>
          </p:cNvSpPr>
          <p:nvPr>
            <p:ph idx="1"/>
          </p:nvPr>
        </p:nvSpPr>
        <p:spPr/>
        <p:txBody>
          <a:bodyPr/>
          <a:lstStyle/>
          <a:p>
            <a:r>
              <a:rPr lang="tr-TR" altLang="tr-TR" dirty="0"/>
              <a:t>Girdiler bir mi yoksa birden çok sistemden mi geliyor?</a:t>
            </a:r>
          </a:p>
          <a:p>
            <a:endParaRPr lang="tr-TR" altLang="tr-TR" dirty="0"/>
          </a:p>
          <a:p>
            <a:r>
              <a:rPr lang="tr-TR" altLang="tr-TR" dirty="0"/>
              <a:t>Çıktılar bir mi yoksa birden çok sisteme mi gidiyor?</a:t>
            </a:r>
          </a:p>
          <a:p>
            <a:endParaRPr lang="tr-TR" altLang="tr-TR" dirty="0"/>
          </a:p>
          <a:p>
            <a:r>
              <a:rPr lang="tr-TR" altLang="tr-TR" dirty="0"/>
              <a:t>Verilerin nasıl biçimlendirileceğine ilişkin bir yol var mı?</a:t>
            </a:r>
          </a:p>
          <a:p>
            <a:endParaRPr lang="tr-TR" altLang="tr-TR" dirty="0"/>
          </a:p>
          <a:p>
            <a:r>
              <a:rPr lang="tr-TR" altLang="tr-TR" dirty="0"/>
              <a:t>Verilerin kullanılacağı önerilen bir ortam var mı?</a:t>
            </a:r>
          </a:p>
          <a:p>
            <a:endParaRPr lang="tr-TR" altLang="tr-TR" dirty="0"/>
          </a:p>
          <a:p>
            <a:endParaRPr lang="tr-TR" dirty="0"/>
          </a:p>
        </p:txBody>
      </p:sp>
      <p:sp>
        <p:nvSpPr>
          <p:cNvPr id="5" name="Slayt Numarası Yer Tutucusu 4"/>
          <p:cNvSpPr>
            <a:spLocks noGrp="1"/>
          </p:cNvSpPr>
          <p:nvPr>
            <p:ph type="sldNum" sz="quarter" idx="12"/>
          </p:nvPr>
        </p:nvSpPr>
        <p:spPr/>
        <p:txBody>
          <a:bodyPr/>
          <a:lstStyle/>
          <a:p>
            <a:fld id="{786C4975-DA66-4692-BC0C-8DF561EEBF1F}" type="slidenum">
              <a:rPr lang="tr-TR" smtClean="0">
                <a:solidFill>
                  <a:prstClr val="black">
                    <a:tint val="75000"/>
                  </a:prstClr>
                </a:solidFill>
              </a:rPr>
              <a:pPr/>
              <a:t>11</a:t>
            </a:fld>
            <a:endParaRPr lang="tr-TR">
              <a:solidFill>
                <a:prstClr val="black">
                  <a:tint val="75000"/>
                </a:prstClr>
              </a:solidFill>
            </a:endParaRPr>
          </a:p>
        </p:txBody>
      </p:sp>
    </p:spTree>
    <p:extLst>
      <p:ext uri="{BB962C8B-B14F-4D97-AF65-F5344CB8AC3E}">
        <p14:creationId xmlns:p14="http://schemas.microsoft.com/office/powerpoint/2010/main" val="26372006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Kullanıcı ve İnsan etmeni</a:t>
            </a:r>
            <a:endParaRPr lang="tr-TR" dirty="0"/>
          </a:p>
        </p:txBody>
      </p:sp>
      <p:sp>
        <p:nvSpPr>
          <p:cNvPr id="3" name="İçerik Yer Tutucusu 2"/>
          <p:cNvSpPr>
            <a:spLocks noGrp="1"/>
          </p:cNvSpPr>
          <p:nvPr>
            <p:ph idx="1"/>
          </p:nvPr>
        </p:nvSpPr>
        <p:spPr/>
        <p:txBody>
          <a:bodyPr>
            <a:normAutofit lnSpcReduction="10000"/>
          </a:bodyPr>
          <a:lstStyle/>
          <a:p>
            <a:r>
              <a:rPr lang="tr-TR" altLang="tr-TR" dirty="0"/>
              <a:t>Sistemi kim kullanacak?</a:t>
            </a:r>
          </a:p>
          <a:p>
            <a:endParaRPr lang="tr-TR" altLang="tr-TR" dirty="0"/>
          </a:p>
          <a:p>
            <a:r>
              <a:rPr lang="tr-TR" altLang="tr-TR" dirty="0"/>
              <a:t>Farklı tiplerde kullanıcılar olacak mı?</a:t>
            </a:r>
          </a:p>
          <a:p>
            <a:endParaRPr lang="tr-TR" altLang="tr-TR" dirty="0"/>
          </a:p>
          <a:p>
            <a:r>
              <a:rPr lang="tr-TR" altLang="tr-TR" dirty="0"/>
              <a:t>Her bir kullanıcı tipinin yetenek düzeyi nedir?</a:t>
            </a:r>
          </a:p>
          <a:p>
            <a:endParaRPr lang="tr-TR" altLang="tr-TR" dirty="0"/>
          </a:p>
          <a:p>
            <a:r>
              <a:rPr lang="tr-TR" altLang="tr-TR" dirty="0"/>
              <a:t>Her kullanıcı tipi için ne tür eğitimler gerekli?</a:t>
            </a:r>
          </a:p>
          <a:p>
            <a:endParaRPr lang="tr-TR" altLang="tr-TR" dirty="0"/>
          </a:p>
          <a:p>
            <a:r>
              <a:rPr lang="tr-TR" altLang="tr-TR" dirty="0"/>
              <a:t>Bir kullanıcının sistemi kötü amaçlı kullanması ne ölçüde zordur?</a:t>
            </a:r>
          </a:p>
        </p:txBody>
      </p:sp>
      <p:sp>
        <p:nvSpPr>
          <p:cNvPr id="5" name="Slayt Numarası Yer Tutucusu 4"/>
          <p:cNvSpPr>
            <a:spLocks noGrp="1"/>
          </p:cNvSpPr>
          <p:nvPr>
            <p:ph type="sldNum" sz="quarter" idx="12"/>
          </p:nvPr>
        </p:nvSpPr>
        <p:spPr/>
        <p:txBody>
          <a:bodyPr/>
          <a:lstStyle/>
          <a:p>
            <a:fld id="{786C4975-DA66-4692-BC0C-8DF561EEBF1F}" type="slidenum">
              <a:rPr lang="tr-TR" smtClean="0">
                <a:solidFill>
                  <a:prstClr val="black">
                    <a:tint val="75000"/>
                  </a:prstClr>
                </a:solidFill>
              </a:rPr>
              <a:pPr/>
              <a:t>12</a:t>
            </a:fld>
            <a:endParaRPr lang="tr-TR">
              <a:solidFill>
                <a:prstClr val="black">
                  <a:tint val="75000"/>
                </a:prstClr>
              </a:solidFill>
            </a:endParaRPr>
          </a:p>
        </p:txBody>
      </p:sp>
    </p:spTree>
    <p:extLst>
      <p:ext uri="{BB962C8B-B14F-4D97-AF65-F5344CB8AC3E}">
        <p14:creationId xmlns:p14="http://schemas.microsoft.com/office/powerpoint/2010/main" val="40041769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İşlevsellik</a:t>
            </a:r>
            <a:endParaRPr lang="tr-TR" dirty="0"/>
          </a:p>
        </p:txBody>
      </p:sp>
      <p:sp>
        <p:nvSpPr>
          <p:cNvPr id="3" name="İçerik Yer Tutucusu 2"/>
          <p:cNvSpPr>
            <a:spLocks noGrp="1"/>
          </p:cNvSpPr>
          <p:nvPr>
            <p:ph idx="1"/>
          </p:nvPr>
        </p:nvSpPr>
        <p:spPr/>
        <p:txBody>
          <a:bodyPr/>
          <a:lstStyle/>
          <a:p>
            <a:r>
              <a:rPr lang="tr-TR" altLang="tr-TR" dirty="0"/>
              <a:t>Sistem ne yapacak?</a:t>
            </a:r>
          </a:p>
          <a:p>
            <a:endParaRPr lang="tr-TR" altLang="tr-TR" dirty="0"/>
          </a:p>
          <a:p>
            <a:r>
              <a:rPr lang="tr-TR" altLang="tr-TR" dirty="0"/>
              <a:t>Sistem bunu ne zaman gerçekleştirecek?</a:t>
            </a:r>
          </a:p>
          <a:p>
            <a:endParaRPr lang="tr-TR" altLang="tr-TR" dirty="0"/>
          </a:p>
          <a:p>
            <a:r>
              <a:rPr lang="tr-TR" altLang="tr-TR" dirty="0"/>
              <a:t>Sistem nasıl ve ne zaman değiştirilebilir ve/veya güçlendirilebilir?</a:t>
            </a:r>
          </a:p>
          <a:p>
            <a:endParaRPr lang="tr-TR" altLang="tr-TR" dirty="0"/>
          </a:p>
          <a:p>
            <a:r>
              <a:rPr lang="tr-TR" altLang="tr-TR" dirty="0"/>
              <a:t>Çalışma hızı, yanıt süresi ya da çıktı üzerinde kısıtlayıcı etmenler var mı?</a:t>
            </a:r>
          </a:p>
        </p:txBody>
      </p:sp>
      <p:sp>
        <p:nvSpPr>
          <p:cNvPr id="5" name="Slayt Numarası Yer Tutucusu 4"/>
          <p:cNvSpPr>
            <a:spLocks noGrp="1"/>
          </p:cNvSpPr>
          <p:nvPr>
            <p:ph type="sldNum" sz="quarter" idx="12"/>
          </p:nvPr>
        </p:nvSpPr>
        <p:spPr/>
        <p:txBody>
          <a:bodyPr/>
          <a:lstStyle/>
          <a:p>
            <a:fld id="{786C4975-DA66-4692-BC0C-8DF561EEBF1F}" type="slidenum">
              <a:rPr lang="tr-TR" smtClean="0">
                <a:solidFill>
                  <a:prstClr val="black">
                    <a:tint val="75000"/>
                  </a:prstClr>
                </a:solidFill>
              </a:rPr>
              <a:pPr/>
              <a:t>13</a:t>
            </a:fld>
            <a:endParaRPr lang="tr-TR">
              <a:solidFill>
                <a:prstClr val="black">
                  <a:tint val="75000"/>
                </a:prstClr>
              </a:solidFill>
            </a:endParaRPr>
          </a:p>
        </p:txBody>
      </p:sp>
    </p:spTree>
    <p:extLst>
      <p:ext uri="{BB962C8B-B14F-4D97-AF65-F5344CB8AC3E}">
        <p14:creationId xmlns:p14="http://schemas.microsoft.com/office/powerpoint/2010/main" val="6572109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Belgeleme</a:t>
            </a:r>
            <a:endParaRPr lang="tr-TR" dirty="0"/>
          </a:p>
        </p:txBody>
      </p:sp>
      <p:sp>
        <p:nvSpPr>
          <p:cNvPr id="3" name="İçerik Yer Tutucusu 2"/>
          <p:cNvSpPr>
            <a:spLocks noGrp="1"/>
          </p:cNvSpPr>
          <p:nvPr>
            <p:ph idx="1"/>
          </p:nvPr>
        </p:nvSpPr>
        <p:spPr/>
        <p:txBody>
          <a:bodyPr/>
          <a:lstStyle/>
          <a:p>
            <a:r>
              <a:rPr lang="tr-TR" altLang="tr-TR" dirty="0"/>
              <a:t>Ne kadar belgeleme gereklidir?</a:t>
            </a:r>
          </a:p>
          <a:p>
            <a:endParaRPr lang="tr-TR" altLang="tr-TR" dirty="0"/>
          </a:p>
          <a:p>
            <a:r>
              <a:rPr lang="tr-TR" altLang="tr-TR" dirty="0"/>
              <a:t>Belgeleme hangi kullanıcı kitlesini hedeflemektedir</a:t>
            </a:r>
            <a:r>
              <a:rPr lang="tr-TR" altLang="tr-TR" dirty="0" smtClean="0"/>
              <a:t>?</a:t>
            </a:r>
          </a:p>
          <a:p>
            <a:endParaRPr lang="tr-TR" altLang="tr-TR" dirty="0"/>
          </a:p>
          <a:p>
            <a:r>
              <a:rPr lang="tr-TR" altLang="tr-TR" dirty="0" smtClean="0"/>
              <a:t>Geliştirilecek sistemin bakım sürecine ait belgeleme gerekli mi?</a:t>
            </a:r>
          </a:p>
          <a:p>
            <a:endParaRPr lang="tr-TR" altLang="tr-TR" dirty="0"/>
          </a:p>
        </p:txBody>
      </p:sp>
      <p:sp>
        <p:nvSpPr>
          <p:cNvPr id="5" name="Slayt Numarası Yer Tutucusu 4"/>
          <p:cNvSpPr>
            <a:spLocks noGrp="1"/>
          </p:cNvSpPr>
          <p:nvPr>
            <p:ph type="sldNum" sz="quarter" idx="12"/>
          </p:nvPr>
        </p:nvSpPr>
        <p:spPr/>
        <p:txBody>
          <a:bodyPr/>
          <a:lstStyle/>
          <a:p>
            <a:fld id="{786C4975-DA66-4692-BC0C-8DF561EEBF1F}" type="slidenum">
              <a:rPr lang="tr-TR" smtClean="0">
                <a:solidFill>
                  <a:prstClr val="black">
                    <a:tint val="75000"/>
                  </a:prstClr>
                </a:solidFill>
              </a:rPr>
              <a:pPr/>
              <a:t>14</a:t>
            </a:fld>
            <a:endParaRPr lang="tr-TR">
              <a:solidFill>
                <a:prstClr val="black">
                  <a:tint val="75000"/>
                </a:prstClr>
              </a:solidFill>
            </a:endParaRPr>
          </a:p>
        </p:txBody>
      </p:sp>
    </p:spTree>
    <p:extLst>
      <p:ext uri="{BB962C8B-B14F-4D97-AF65-F5344CB8AC3E}">
        <p14:creationId xmlns:p14="http://schemas.microsoft.com/office/powerpoint/2010/main" val="39940917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Veri</a:t>
            </a:r>
            <a:endParaRPr lang="tr-TR" dirty="0"/>
          </a:p>
        </p:txBody>
      </p:sp>
      <p:sp>
        <p:nvSpPr>
          <p:cNvPr id="3" name="İçerik Yer Tutucusu 2"/>
          <p:cNvSpPr>
            <a:spLocks noGrp="1"/>
          </p:cNvSpPr>
          <p:nvPr>
            <p:ph idx="1"/>
          </p:nvPr>
        </p:nvSpPr>
        <p:spPr/>
        <p:txBody>
          <a:bodyPr/>
          <a:lstStyle/>
          <a:p>
            <a:pPr>
              <a:spcBef>
                <a:spcPct val="60000"/>
              </a:spcBef>
            </a:pPr>
            <a:r>
              <a:rPr lang="tr-TR" altLang="tr-TR" dirty="0"/>
              <a:t>Hem giriş hem çıkış için verinin biçimi ne olmalıdır?</a:t>
            </a:r>
          </a:p>
          <a:p>
            <a:pPr>
              <a:spcBef>
                <a:spcPct val="60000"/>
              </a:spcBef>
            </a:pPr>
            <a:r>
              <a:rPr lang="tr-TR" altLang="tr-TR" dirty="0"/>
              <a:t>Bu veri ne sıklıkla alınacak veya gönderilecektir?</a:t>
            </a:r>
          </a:p>
          <a:p>
            <a:pPr>
              <a:spcBef>
                <a:spcPct val="60000"/>
              </a:spcBef>
            </a:pPr>
            <a:r>
              <a:rPr lang="tr-TR" altLang="tr-TR" dirty="0"/>
              <a:t>Bu verinin doğruluk </a:t>
            </a:r>
            <a:r>
              <a:rPr lang="tr-TR" altLang="tr-TR" dirty="0" smtClean="0"/>
              <a:t>ölçüsü </a:t>
            </a:r>
            <a:r>
              <a:rPr lang="tr-TR" altLang="tr-TR" dirty="0"/>
              <a:t>ne olmalıdır?</a:t>
            </a:r>
          </a:p>
          <a:p>
            <a:pPr>
              <a:spcBef>
                <a:spcPct val="60000"/>
              </a:spcBef>
            </a:pPr>
            <a:r>
              <a:rPr lang="tr-TR" altLang="tr-TR" dirty="0" smtClean="0"/>
              <a:t>Hesaplamaların sonuçları hangi hassasiyette olmalıdır?</a:t>
            </a:r>
            <a:endParaRPr lang="tr-TR" altLang="tr-TR" dirty="0"/>
          </a:p>
          <a:p>
            <a:pPr>
              <a:spcBef>
                <a:spcPct val="60000"/>
              </a:spcBef>
            </a:pPr>
            <a:r>
              <a:rPr lang="tr-TR" altLang="tr-TR" dirty="0"/>
              <a:t>Sistemde ne kadar veri akışı olacaktır?</a:t>
            </a:r>
          </a:p>
          <a:p>
            <a:pPr>
              <a:spcBef>
                <a:spcPct val="60000"/>
              </a:spcBef>
            </a:pPr>
            <a:r>
              <a:rPr lang="tr-TR" altLang="tr-TR" dirty="0" smtClean="0"/>
              <a:t>Verinin depolanma ve işleme süresi ne kadar olacak?</a:t>
            </a:r>
            <a:endParaRPr lang="tr-TR" altLang="tr-TR" dirty="0"/>
          </a:p>
        </p:txBody>
      </p:sp>
      <p:sp>
        <p:nvSpPr>
          <p:cNvPr id="5" name="Slayt Numarası Yer Tutucusu 4"/>
          <p:cNvSpPr>
            <a:spLocks noGrp="1"/>
          </p:cNvSpPr>
          <p:nvPr>
            <p:ph type="sldNum" sz="quarter" idx="12"/>
          </p:nvPr>
        </p:nvSpPr>
        <p:spPr/>
        <p:txBody>
          <a:bodyPr/>
          <a:lstStyle/>
          <a:p>
            <a:fld id="{786C4975-DA66-4692-BC0C-8DF561EEBF1F}" type="slidenum">
              <a:rPr lang="tr-TR" smtClean="0">
                <a:solidFill>
                  <a:prstClr val="black">
                    <a:tint val="75000"/>
                  </a:prstClr>
                </a:solidFill>
              </a:rPr>
              <a:pPr/>
              <a:t>15</a:t>
            </a:fld>
            <a:endParaRPr lang="tr-TR">
              <a:solidFill>
                <a:prstClr val="black">
                  <a:tint val="75000"/>
                </a:prstClr>
              </a:solidFill>
            </a:endParaRPr>
          </a:p>
        </p:txBody>
      </p:sp>
    </p:spTree>
    <p:extLst>
      <p:ext uri="{BB962C8B-B14F-4D97-AF65-F5344CB8AC3E}">
        <p14:creationId xmlns:p14="http://schemas.microsoft.com/office/powerpoint/2010/main" val="2460268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Kaynaklar</a:t>
            </a:r>
            <a:endParaRPr lang="tr-TR" dirty="0"/>
          </a:p>
        </p:txBody>
      </p:sp>
      <p:sp>
        <p:nvSpPr>
          <p:cNvPr id="3" name="İçerik Yer Tutucusu 2"/>
          <p:cNvSpPr>
            <a:spLocks noGrp="1"/>
          </p:cNvSpPr>
          <p:nvPr>
            <p:ph idx="1"/>
          </p:nvPr>
        </p:nvSpPr>
        <p:spPr/>
        <p:txBody>
          <a:bodyPr/>
          <a:lstStyle/>
          <a:p>
            <a:pPr>
              <a:spcBef>
                <a:spcPct val="60000"/>
              </a:spcBef>
            </a:pPr>
            <a:r>
              <a:rPr lang="tr-TR" altLang="tr-TR" dirty="0"/>
              <a:t>Sistemi kurmak, kullanmak ve bakımını yapmak için ne kadar malzeme, personel ve diğer kaynaklara ihtiyaç var?</a:t>
            </a:r>
          </a:p>
          <a:p>
            <a:pPr>
              <a:spcBef>
                <a:spcPct val="60000"/>
              </a:spcBef>
            </a:pPr>
            <a:r>
              <a:rPr lang="tr-TR" altLang="tr-TR" dirty="0"/>
              <a:t>Geliştiriciler hangi yeteneklere sahip olmalı?</a:t>
            </a:r>
          </a:p>
          <a:p>
            <a:pPr>
              <a:spcBef>
                <a:spcPct val="60000"/>
              </a:spcBef>
            </a:pPr>
            <a:r>
              <a:rPr lang="tr-TR" altLang="tr-TR" dirty="0"/>
              <a:t>Sistem ne kadar fiziksel yer kaplayacak?</a:t>
            </a:r>
          </a:p>
          <a:p>
            <a:pPr>
              <a:spcBef>
                <a:spcPct val="60000"/>
              </a:spcBef>
            </a:pPr>
            <a:r>
              <a:rPr lang="tr-TR" altLang="tr-TR" dirty="0"/>
              <a:t>Güç, ısıtma ve soğutma için kısıtlar nelerdir?</a:t>
            </a:r>
          </a:p>
          <a:p>
            <a:pPr>
              <a:spcBef>
                <a:spcPct val="60000"/>
              </a:spcBef>
            </a:pPr>
            <a:r>
              <a:rPr lang="tr-TR" altLang="tr-TR" dirty="0"/>
              <a:t>Geliştirim için tavsiye edilen bir zaman çizelgesi var mı?</a:t>
            </a:r>
          </a:p>
        </p:txBody>
      </p:sp>
      <p:sp>
        <p:nvSpPr>
          <p:cNvPr id="5" name="Slayt Numarası Yer Tutucusu 4"/>
          <p:cNvSpPr>
            <a:spLocks noGrp="1"/>
          </p:cNvSpPr>
          <p:nvPr>
            <p:ph type="sldNum" sz="quarter" idx="12"/>
          </p:nvPr>
        </p:nvSpPr>
        <p:spPr/>
        <p:txBody>
          <a:bodyPr/>
          <a:lstStyle/>
          <a:p>
            <a:fld id="{786C4975-DA66-4692-BC0C-8DF561EEBF1F}" type="slidenum">
              <a:rPr lang="tr-TR" smtClean="0">
                <a:solidFill>
                  <a:prstClr val="black">
                    <a:tint val="75000"/>
                  </a:prstClr>
                </a:solidFill>
              </a:rPr>
              <a:pPr/>
              <a:t>16</a:t>
            </a:fld>
            <a:endParaRPr lang="tr-TR">
              <a:solidFill>
                <a:prstClr val="black">
                  <a:tint val="75000"/>
                </a:prstClr>
              </a:solidFill>
            </a:endParaRPr>
          </a:p>
        </p:txBody>
      </p:sp>
    </p:spTree>
    <p:extLst>
      <p:ext uri="{BB962C8B-B14F-4D97-AF65-F5344CB8AC3E}">
        <p14:creationId xmlns:p14="http://schemas.microsoft.com/office/powerpoint/2010/main" val="39396997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Güvenlik</a:t>
            </a:r>
            <a:endParaRPr lang="tr-TR" dirty="0"/>
          </a:p>
        </p:txBody>
      </p:sp>
      <p:sp>
        <p:nvSpPr>
          <p:cNvPr id="3" name="İçerik Yer Tutucusu 2"/>
          <p:cNvSpPr>
            <a:spLocks noGrp="1"/>
          </p:cNvSpPr>
          <p:nvPr>
            <p:ph idx="1"/>
          </p:nvPr>
        </p:nvSpPr>
        <p:spPr/>
        <p:txBody>
          <a:bodyPr>
            <a:normAutofit fontScale="92500" lnSpcReduction="10000"/>
          </a:bodyPr>
          <a:lstStyle/>
          <a:p>
            <a:pPr>
              <a:spcBef>
                <a:spcPct val="60000"/>
              </a:spcBef>
            </a:pPr>
            <a:r>
              <a:rPr lang="tr-TR" altLang="tr-TR" dirty="0"/>
              <a:t>Sisteme ya da bilgiye erişim denetlenmeli midir?</a:t>
            </a:r>
          </a:p>
          <a:p>
            <a:pPr>
              <a:spcBef>
                <a:spcPct val="60000"/>
              </a:spcBef>
            </a:pPr>
            <a:r>
              <a:rPr lang="tr-TR" altLang="tr-TR" dirty="0"/>
              <a:t>Bir kullanıcının verisi diğerinden nasıl ayrılacaktır?</a:t>
            </a:r>
          </a:p>
          <a:p>
            <a:pPr>
              <a:spcBef>
                <a:spcPct val="60000"/>
              </a:spcBef>
            </a:pPr>
            <a:r>
              <a:rPr lang="tr-TR" altLang="tr-TR" dirty="0"/>
              <a:t>Kullanıcı programları, diğer program ve işletim sisteminden nasıl ayrı tutulacaktır?</a:t>
            </a:r>
          </a:p>
          <a:p>
            <a:pPr>
              <a:spcBef>
                <a:spcPct val="60000"/>
              </a:spcBef>
            </a:pPr>
            <a:r>
              <a:rPr lang="tr-TR" altLang="tr-TR" dirty="0"/>
              <a:t>Sistem hangi sıklıkla yedeklenecektir?</a:t>
            </a:r>
          </a:p>
          <a:p>
            <a:pPr>
              <a:spcBef>
                <a:spcPct val="60000"/>
              </a:spcBef>
            </a:pPr>
            <a:r>
              <a:rPr lang="tr-TR" altLang="tr-TR" dirty="0"/>
              <a:t>Yedek kopyaları başka yerde saklanacak mıdır?</a:t>
            </a:r>
          </a:p>
          <a:p>
            <a:pPr>
              <a:spcBef>
                <a:spcPct val="60000"/>
              </a:spcBef>
            </a:pPr>
            <a:r>
              <a:rPr lang="tr-TR" altLang="tr-TR" dirty="0"/>
              <a:t>Yangın ve hırsızlığa karşı ne tür önlemler alınacaktır?</a:t>
            </a:r>
          </a:p>
          <a:p>
            <a:pPr>
              <a:spcBef>
                <a:spcPct val="60000"/>
              </a:spcBef>
            </a:pPr>
            <a:r>
              <a:rPr lang="tr-TR" altLang="tr-TR" dirty="0"/>
              <a:t>Internet erişimi var mı? Güvenlik kullanılıyor mu?</a:t>
            </a:r>
          </a:p>
        </p:txBody>
      </p:sp>
      <p:sp>
        <p:nvSpPr>
          <p:cNvPr id="5" name="Slayt Numarası Yer Tutucusu 4"/>
          <p:cNvSpPr>
            <a:spLocks noGrp="1"/>
          </p:cNvSpPr>
          <p:nvPr>
            <p:ph type="sldNum" sz="quarter" idx="12"/>
          </p:nvPr>
        </p:nvSpPr>
        <p:spPr/>
        <p:txBody>
          <a:bodyPr/>
          <a:lstStyle/>
          <a:p>
            <a:fld id="{786C4975-DA66-4692-BC0C-8DF561EEBF1F}" type="slidenum">
              <a:rPr lang="tr-TR" smtClean="0">
                <a:solidFill>
                  <a:prstClr val="black">
                    <a:tint val="75000"/>
                  </a:prstClr>
                </a:solidFill>
              </a:rPr>
              <a:pPr/>
              <a:t>17</a:t>
            </a:fld>
            <a:endParaRPr lang="tr-TR">
              <a:solidFill>
                <a:prstClr val="black">
                  <a:tint val="75000"/>
                </a:prstClr>
              </a:solidFill>
            </a:endParaRPr>
          </a:p>
        </p:txBody>
      </p:sp>
    </p:spTree>
    <p:extLst>
      <p:ext uri="{BB962C8B-B14F-4D97-AF65-F5344CB8AC3E}">
        <p14:creationId xmlns:p14="http://schemas.microsoft.com/office/powerpoint/2010/main" val="13045866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Kalite Güvencesi</a:t>
            </a:r>
            <a:endParaRPr lang="tr-TR" dirty="0"/>
          </a:p>
        </p:txBody>
      </p:sp>
      <p:sp>
        <p:nvSpPr>
          <p:cNvPr id="3" name="İçerik Yer Tutucusu 2"/>
          <p:cNvSpPr>
            <a:spLocks noGrp="1"/>
          </p:cNvSpPr>
          <p:nvPr>
            <p:ph idx="1"/>
          </p:nvPr>
        </p:nvSpPr>
        <p:spPr/>
        <p:txBody>
          <a:bodyPr/>
          <a:lstStyle/>
          <a:p>
            <a:pPr>
              <a:spcBef>
                <a:spcPct val="60000"/>
              </a:spcBef>
            </a:pPr>
            <a:r>
              <a:rPr lang="tr-TR" altLang="tr-TR" dirty="0"/>
              <a:t>Güvenirlilik için gereksinimler nelerdir?</a:t>
            </a:r>
          </a:p>
          <a:p>
            <a:pPr>
              <a:spcBef>
                <a:spcPct val="60000"/>
              </a:spcBef>
            </a:pPr>
            <a:r>
              <a:rPr lang="tr-TR" altLang="tr-TR" dirty="0"/>
              <a:t>Sistemin özellikleri insanlara nasıl aktarılmalıdır?</a:t>
            </a:r>
          </a:p>
          <a:p>
            <a:pPr>
              <a:spcBef>
                <a:spcPct val="60000"/>
              </a:spcBef>
            </a:pPr>
            <a:r>
              <a:rPr lang="tr-TR" altLang="tr-TR" dirty="0"/>
              <a:t>Sistem çökmeleri arasında öngörülen zaman aralığı nedir?</a:t>
            </a:r>
          </a:p>
          <a:p>
            <a:pPr>
              <a:spcBef>
                <a:spcPct val="60000"/>
              </a:spcBef>
            </a:pPr>
            <a:r>
              <a:rPr lang="tr-TR" altLang="tr-TR" dirty="0"/>
              <a:t>Kaynak kullanımı ve yanıt süresine ilişkin verimlilik ölçütleri nelerdir?</a:t>
            </a:r>
          </a:p>
          <a:p>
            <a:endParaRPr lang="tr-TR" dirty="0"/>
          </a:p>
        </p:txBody>
      </p:sp>
      <p:sp>
        <p:nvSpPr>
          <p:cNvPr id="5" name="Slayt Numarası Yer Tutucusu 4"/>
          <p:cNvSpPr>
            <a:spLocks noGrp="1"/>
          </p:cNvSpPr>
          <p:nvPr>
            <p:ph type="sldNum" sz="quarter" idx="12"/>
          </p:nvPr>
        </p:nvSpPr>
        <p:spPr/>
        <p:txBody>
          <a:bodyPr/>
          <a:lstStyle/>
          <a:p>
            <a:fld id="{786C4975-DA66-4692-BC0C-8DF561EEBF1F}" type="slidenum">
              <a:rPr lang="tr-TR" smtClean="0">
                <a:solidFill>
                  <a:prstClr val="black">
                    <a:tint val="75000"/>
                  </a:prstClr>
                </a:solidFill>
              </a:rPr>
              <a:pPr/>
              <a:t>18</a:t>
            </a:fld>
            <a:endParaRPr lang="tr-TR">
              <a:solidFill>
                <a:prstClr val="black">
                  <a:tint val="75000"/>
                </a:prstClr>
              </a:solidFill>
            </a:endParaRPr>
          </a:p>
        </p:txBody>
      </p:sp>
    </p:spTree>
    <p:extLst>
      <p:ext uri="{BB962C8B-B14F-4D97-AF65-F5344CB8AC3E}">
        <p14:creationId xmlns:p14="http://schemas.microsoft.com/office/powerpoint/2010/main" val="5831367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Gereksinim Özellikleri</a:t>
            </a:r>
            <a:endParaRPr lang="tr-TR" dirty="0"/>
          </a:p>
        </p:txBody>
      </p:sp>
      <p:sp>
        <p:nvSpPr>
          <p:cNvPr id="3" name="İçerik Yer Tutucusu 2"/>
          <p:cNvSpPr>
            <a:spLocks noGrp="1"/>
          </p:cNvSpPr>
          <p:nvPr>
            <p:ph idx="1"/>
          </p:nvPr>
        </p:nvSpPr>
        <p:spPr/>
        <p:txBody>
          <a:bodyPr/>
          <a:lstStyle/>
          <a:p>
            <a:pPr>
              <a:buNone/>
            </a:pPr>
            <a:r>
              <a:rPr lang="tr-TR" altLang="tr-TR" sz="3600" dirty="0"/>
              <a:t>Gereksinimler üç amaca hizmet eder</a:t>
            </a:r>
          </a:p>
          <a:p>
            <a:pPr>
              <a:buNone/>
            </a:pPr>
            <a:endParaRPr lang="tr-TR" altLang="tr-TR" sz="1600" dirty="0"/>
          </a:p>
          <a:p>
            <a:pPr>
              <a:spcBef>
                <a:spcPct val="60000"/>
              </a:spcBef>
            </a:pPr>
            <a:r>
              <a:rPr lang="tr-TR" altLang="tr-TR" dirty="0"/>
              <a:t>Geliştiricilerin, müşterilerin sistemin nasıl çalışmasını istediklerini anlamalarını sağlar.</a:t>
            </a:r>
          </a:p>
          <a:p>
            <a:pPr>
              <a:spcBef>
                <a:spcPct val="60000"/>
              </a:spcBef>
            </a:pPr>
            <a:r>
              <a:rPr lang="tr-TR" altLang="tr-TR" dirty="0"/>
              <a:t>Gereksinimler, sonuç sistemin ne özellikte ve işlevsellikte olacağını söyler.</a:t>
            </a:r>
          </a:p>
          <a:p>
            <a:pPr>
              <a:spcBef>
                <a:spcPct val="60000"/>
              </a:spcBef>
            </a:pPr>
            <a:r>
              <a:rPr lang="tr-TR" altLang="tr-TR" dirty="0"/>
              <a:t>Gereksinimler sınama ekibine, kullanıcıyı, sunulan sistemin istenen sistem olduğuna ikna etmek için neler göstermeleri gerektiğini söyler.</a:t>
            </a:r>
          </a:p>
        </p:txBody>
      </p:sp>
      <p:sp>
        <p:nvSpPr>
          <p:cNvPr id="5" name="Slayt Numarası Yer Tutucusu 4"/>
          <p:cNvSpPr>
            <a:spLocks noGrp="1"/>
          </p:cNvSpPr>
          <p:nvPr>
            <p:ph type="sldNum" sz="quarter" idx="12"/>
          </p:nvPr>
        </p:nvSpPr>
        <p:spPr/>
        <p:txBody>
          <a:bodyPr/>
          <a:lstStyle/>
          <a:p>
            <a:fld id="{786C4975-DA66-4692-BC0C-8DF561EEBF1F}" type="slidenum">
              <a:rPr lang="tr-TR" smtClean="0">
                <a:solidFill>
                  <a:prstClr val="black">
                    <a:tint val="75000"/>
                  </a:prstClr>
                </a:solidFill>
              </a:rPr>
              <a:pPr/>
              <a:t>19</a:t>
            </a:fld>
            <a:endParaRPr lang="tr-TR">
              <a:solidFill>
                <a:prstClr val="black">
                  <a:tint val="75000"/>
                </a:prstClr>
              </a:solidFill>
            </a:endParaRPr>
          </a:p>
        </p:txBody>
      </p:sp>
    </p:spTree>
    <p:extLst>
      <p:ext uri="{BB962C8B-B14F-4D97-AF65-F5344CB8AC3E}">
        <p14:creationId xmlns:p14="http://schemas.microsoft.com/office/powerpoint/2010/main" val="2170674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HEDEFLER</a:t>
            </a:r>
            <a:endParaRPr lang="tr-TR" dirty="0"/>
          </a:p>
        </p:txBody>
      </p:sp>
      <p:sp>
        <p:nvSpPr>
          <p:cNvPr id="3" name="İçerik Yer Tutucusu 2"/>
          <p:cNvSpPr>
            <a:spLocks noGrp="1"/>
          </p:cNvSpPr>
          <p:nvPr>
            <p:ph idx="1"/>
          </p:nvPr>
        </p:nvSpPr>
        <p:spPr>
          <a:xfrm>
            <a:off x="838200" y="1528997"/>
            <a:ext cx="10515600" cy="4647966"/>
          </a:xfrm>
        </p:spPr>
        <p:txBody>
          <a:bodyPr>
            <a:normAutofit/>
          </a:bodyPr>
          <a:lstStyle/>
          <a:p>
            <a:r>
              <a:rPr lang="tr-TR" dirty="0" smtClean="0"/>
              <a:t>Planlama raporu içeriği</a:t>
            </a:r>
          </a:p>
          <a:p>
            <a:r>
              <a:rPr lang="tr-TR" dirty="0" smtClean="0"/>
              <a:t>Yazılım Yaşam Döngüsü</a:t>
            </a:r>
          </a:p>
          <a:p>
            <a:r>
              <a:rPr lang="tr-TR" dirty="0" smtClean="0"/>
              <a:t>Analiz- Greksininim nedir? Gereksinim türleri</a:t>
            </a:r>
          </a:p>
          <a:p>
            <a:r>
              <a:rPr lang="tr-TR" altLang="tr-TR" dirty="0" smtClean="0"/>
              <a:t>Gereksinim Verisi Toplama Yöntemleri</a:t>
            </a:r>
          </a:p>
          <a:p>
            <a:r>
              <a:rPr lang="tr-TR" altLang="tr-TR" dirty="0" smtClean="0"/>
              <a:t>Kullanıcı </a:t>
            </a:r>
            <a:r>
              <a:rPr lang="tr-TR" altLang="tr-TR" dirty="0" err="1" smtClean="0"/>
              <a:t>Arayüz</a:t>
            </a:r>
            <a:r>
              <a:rPr lang="tr-TR" altLang="tr-TR" dirty="0" smtClean="0"/>
              <a:t> </a:t>
            </a:r>
            <a:r>
              <a:rPr lang="tr-TR" altLang="tr-TR" dirty="0" err="1" smtClean="0"/>
              <a:t>Prototipleme</a:t>
            </a:r>
            <a:r>
              <a:rPr lang="tr-TR" altLang="tr-TR" dirty="0" smtClean="0"/>
              <a:t> (KAP)</a:t>
            </a:r>
          </a:p>
          <a:p>
            <a:r>
              <a:rPr lang="tr-TR" altLang="tr-TR" dirty="0" smtClean="0"/>
              <a:t>Sistem Analiz Raporu </a:t>
            </a:r>
            <a:endParaRPr lang="tr-TR" dirty="0" smtClean="0"/>
          </a:p>
          <a:p>
            <a:endParaRPr lang="tr-TR" dirty="0" smtClean="0"/>
          </a:p>
          <a:p>
            <a:endParaRPr lang="tr-TR" dirty="0" smtClean="0"/>
          </a:p>
          <a:p>
            <a:pPr marL="0" indent="0">
              <a:buNone/>
            </a:pPr>
            <a:r>
              <a:rPr lang="tr-TR" dirty="0"/>
              <a:t> </a:t>
            </a:r>
            <a:r>
              <a:rPr lang="tr-TR" dirty="0" smtClean="0"/>
              <a:t>  	</a:t>
            </a:r>
          </a:p>
          <a:p>
            <a:pPr marL="0" indent="0">
              <a:buNone/>
            </a:pPr>
            <a:endParaRPr lang="tr-TR" dirty="0"/>
          </a:p>
        </p:txBody>
      </p:sp>
      <p:sp>
        <p:nvSpPr>
          <p:cNvPr id="5" name="Slayt Numarası Yer Tutucusu 4"/>
          <p:cNvSpPr>
            <a:spLocks noGrp="1"/>
          </p:cNvSpPr>
          <p:nvPr>
            <p:ph type="sldNum" sz="quarter" idx="12"/>
          </p:nvPr>
        </p:nvSpPr>
        <p:spPr/>
        <p:txBody>
          <a:bodyPr/>
          <a:lstStyle/>
          <a:p>
            <a:fld id="{786C4975-DA66-4692-BC0C-8DF561EEBF1F}" type="slidenum">
              <a:rPr lang="tr-TR" smtClean="0">
                <a:solidFill>
                  <a:prstClr val="black">
                    <a:tint val="75000"/>
                  </a:prstClr>
                </a:solidFill>
              </a:rPr>
              <a:pPr/>
              <a:t>2</a:t>
            </a:fld>
            <a:endParaRPr lang="tr-TR">
              <a:solidFill>
                <a:prstClr val="black">
                  <a:tint val="75000"/>
                </a:prstClr>
              </a:solidFill>
            </a:endParaRPr>
          </a:p>
        </p:txBody>
      </p:sp>
    </p:spTree>
    <p:extLst>
      <p:ext uri="{BB962C8B-B14F-4D97-AF65-F5344CB8AC3E}">
        <p14:creationId xmlns:p14="http://schemas.microsoft.com/office/powerpoint/2010/main" val="19272082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Doğrulama Süreci</a:t>
            </a:r>
            <a:endParaRPr lang="tr-TR" dirty="0"/>
          </a:p>
        </p:txBody>
      </p:sp>
      <p:sp>
        <p:nvSpPr>
          <p:cNvPr id="3" name="İçerik Yer Tutucusu 2"/>
          <p:cNvSpPr>
            <a:spLocks noGrp="1"/>
          </p:cNvSpPr>
          <p:nvPr>
            <p:ph idx="1"/>
          </p:nvPr>
        </p:nvSpPr>
        <p:spPr/>
        <p:txBody>
          <a:bodyPr>
            <a:normAutofit fontScale="92500"/>
          </a:bodyPr>
          <a:lstStyle/>
          <a:p>
            <a:pPr marL="457200" indent="-457200">
              <a:spcBef>
                <a:spcPct val="60000"/>
              </a:spcBef>
              <a:buFont typeface="Wingdings" panose="05000000000000000000" pitchFamily="2" charset="2"/>
              <a:buAutoNum type="arabicPeriod"/>
            </a:pPr>
            <a:r>
              <a:rPr lang="tr-TR" altLang="tr-TR" dirty="0"/>
              <a:t>Gereksinimler doğru oluşturulmuş mu?</a:t>
            </a:r>
          </a:p>
          <a:p>
            <a:pPr marL="457200" indent="-457200">
              <a:spcBef>
                <a:spcPct val="60000"/>
              </a:spcBef>
              <a:buFont typeface="Wingdings" panose="05000000000000000000" pitchFamily="2" charset="2"/>
              <a:buAutoNum type="arabicPeriod"/>
            </a:pPr>
            <a:r>
              <a:rPr lang="tr-TR" altLang="tr-TR" dirty="0"/>
              <a:t>Gereksinimler tutarlı mı?</a:t>
            </a:r>
          </a:p>
          <a:p>
            <a:pPr marL="457200" indent="-457200">
              <a:spcBef>
                <a:spcPct val="60000"/>
              </a:spcBef>
              <a:buFont typeface="Wingdings" panose="05000000000000000000" pitchFamily="2" charset="2"/>
              <a:buAutoNum type="arabicPeriod"/>
            </a:pPr>
            <a:r>
              <a:rPr lang="tr-TR" altLang="tr-TR" dirty="0"/>
              <a:t>Gereksinimler tam mı? (Dışsal tamlık / İçsel tamlık)</a:t>
            </a:r>
          </a:p>
          <a:p>
            <a:pPr marL="457200" indent="-457200">
              <a:spcBef>
                <a:spcPct val="60000"/>
              </a:spcBef>
              <a:buFont typeface="Wingdings" panose="05000000000000000000" pitchFamily="2" charset="2"/>
              <a:buAutoNum type="arabicPeriod"/>
            </a:pPr>
            <a:r>
              <a:rPr lang="tr-TR" altLang="tr-TR" dirty="0"/>
              <a:t>Gereksinimler gerçekçi mi?</a:t>
            </a:r>
          </a:p>
          <a:p>
            <a:pPr marL="457200" indent="-457200">
              <a:spcBef>
                <a:spcPct val="60000"/>
              </a:spcBef>
              <a:buFont typeface="Wingdings" panose="05000000000000000000" pitchFamily="2" charset="2"/>
              <a:buAutoNum type="arabicPeriod"/>
            </a:pPr>
            <a:r>
              <a:rPr lang="tr-TR" altLang="tr-TR" dirty="0"/>
              <a:t>Her gereksinim kullanıcı tarafından istenen bir şeyi mi tanımlamaktadır?</a:t>
            </a:r>
          </a:p>
          <a:p>
            <a:pPr marL="457200" indent="-457200">
              <a:spcBef>
                <a:spcPct val="60000"/>
              </a:spcBef>
              <a:buFont typeface="Wingdings" panose="05000000000000000000" pitchFamily="2" charset="2"/>
              <a:buAutoNum type="arabicPeriod"/>
            </a:pPr>
            <a:r>
              <a:rPr lang="tr-TR" altLang="tr-TR" dirty="0"/>
              <a:t>Gereksinimler doğrulanabilir mi?</a:t>
            </a:r>
          </a:p>
          <a:p>
            <a:pPr marL="457200" indent="-457200">
              <a:spcBef>
                <a:spcPct val="60000"/>
              </a:spcBef>
              <a:buFont typeface="Wingdings" panose="05000000000000000000" pitchFamily="2" charset="2"/>
              <a:buAutoNum type="arabicPeriod"/>
            </a:pPr>
            <a:r>
              <a:rPr lang="tr-TR" altLang="tr-TR" dirty="0"/>
              <a:t>Gereksinimler izlenebilir mi?</a:t>
            </a:r>
          </a:p>
          <a:p>
            <a:pPr marL="457200" indent="-457200"/>
            <a:endParaRPr lang="tr-TR" altLang="tr-TR" dirty="0"/>
          </a:p>
          <a:p>
            <a:endParaRPr lang="tr-TR" dirty="0"/>
          </a:p>
        </p:txBody>
      </p:sp>
      <p:sp>
        <p:nvSpPr>
          <p:cNvPr id="5" name="Slayt Numarası Yer Tutucusu 4"/>
          <p:cNvSpPr>
            <a:spLocks noGrp="1"/>
          </p:cNvSpPr>
          <p:nvPr>
            <p:ph type="sldNum" sz="quarter" idx="12"/>
          </p:nvPr>
        </p:nvSpPr>
        <p:spPr/>
        <p:txBody>
          <a:bodyPr/>
          <a:lstStyle/>
          <a:p>
            <a:fld id="{786C4975-DA66-4692-BC0C-8DF561EEBF1F}" type="slidenum">
              <a:rPr lang="tr-TR" smtClean="0">
                <a:solidFill>
                  <a:prstClr val="black">
                    <a:tint val="75000"/>
                  </a:prstClr>
                </a:solidFill>
              </a:rPr>
              <a:pPr/>
              <a:t>20</a:t>
            </a:fld>
            <a:endParaRPr lang="tr-TR">
              <a:solidFill>
                <a:prstClr val="black">
                  <a:tint val="75000"/>
                </a:prstClr>
              </a:solidFill>
            </a:endParaRPr>
          </a:p>
        </p:txBody>
      </p:sp>
    </p:spTree>
    <p:extLst>
      <p:ext uri="{BB962C8B-B14F-4D97-AF65-F5344CB8AC3E}">
        <p14:creationId xmlns:p14="http://schemas.microsoft.com/office/powerpoint/2010/main" val="422971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Proje Planı(Faaliyet-Zaman-Maliyet Çizelgesi)</a:t>
            </a:r>
            <a:endParaRPr lang="tr-TR" dirty="0"/>
          </a:p>
        </p:txBody>
      </p:sp>
      <p:sp>
        <p:nvSpPr>
          <p:cNvPr id="5" name="Slayt Numarası Yer Tutucusu 4"/>
          <p:cNvSpPr>
            <a:spLocks noGrp="1"/>
          </p:cNvSpPr>
          <p:nvPr>
            <p:ph type="sldNum" sz="quarter" idx="12"/>
          </p:nvPr>
        </p:nvSpPr>
        <p:spPr/>
        <p:txBody>
          <a:bodyPr/>
          <a:lstStyle/>
          <a:p>
            <a:fld id="{786C4975-DA66-4692-BC0C-8DF561EEBF1F}" type="slidenum">
              <a:rPr lang="tr-TR" smtClean="0">
                <a:solidFill>
                  <a:prstClr val="black">
                    <a:tint val="75000"/>
                  </a:prstClr>
                </a:solidFill>
              </a:rPr>
              <a:pPr/>
              <a:t>3</a:t>
            </a:fld>
            <a:endParaRPr lang="tr-TR">
              <a:solidFill>
                <a:prstClr val="black">
                  <a:tint val="75000"/>
                </a:prstClr>
              </a:solidFill>
            </a:endParaRPr>
          </a:p>
        </p:txBody>
      </p:sp>
      <p:pic>
        <p:nvPicPr>
          <p:cNvPr id="7" name="Resim 6"/>
          <p:cNvPicPr>
            <a:picLocks noChangeAspect="1"/>
          </p:cNvPicPr>
          <p:nvPr/>
        </p:nvPicPr>
        <p:blipFill>
          <a:blip r:embed="rId2" cstate="print"/>
          <a:stretch>
            <a:fillRect/>
          </a:stretch>
        </p:blipFill>
        <p:spPr>
          <a:xfrm>
            <a:off x="5673381" y="2067117"/>
            <a:ext cx="5571024" cy="3163774"/>
          </a:xfrm>
          <a:prstGeom prst="rect">
            <a:avLst/>
          </a:prstGeom>
        </p:spPr>
      </p:pic>
      <p:sp>
        <p:nvSpPr>
          <p:cNvPr id="6" name="5 Metin kutusu"/>
          <p:cNvSpPr txBox="1"/>
          <p:nvPr/>
        </p:nvSpPr>
        <p:spPr>
          <a:xfrm>
            <a:off x="633743" y="1629624"/>
            <a:ext cx="4843603" cy="4247317"/>
          </a:xfrm>
          <a:prstGeom prst="rect">
            <a:avLst/>
          </a:prstGeom>
          <a:noFill/>
        </p:spPr>
        <p:txBody>
          <a:bodyPr wrap="square" rtlCol="0">
            <a:spAutoFit/>
          </a:bodyPr>
          <a:lstStyle/>
          <a:p>
            <a:r>
              <a:rPr lang="tr-TR" dirty="0">
                <a:solidFill>
                  <a:prstClr val="black"/>
                </a:solidFill>
              </a:rPr>
              <a:t>Proje Kaynakları-</a:t>
            </a:r>
          </a:p>
          <a:p>
            <a:pPr marL="342900" indent="-342900">
              <a:buFontTx/>
              <a:buAutoNum type="arabicPeriod"/>
            </a:pPr>
            <a:r>
              <a:rPr lang="tr-TR" dirty="0">
                <a:solidFill>
                  <a:prstClr val="black"/>
                </a:solidFill>
              </a:rPr>
              <a:t>İnsan kaynakları : Proje şamalarında görev alacak personelin nitelikleri ve çalışma zamanları</a:t>
            </a:r>
          </a:p>
          <a:p>
            <a:pPr marL="342900" indent="-342900">
              <a:buFontTx/>
              <a:buAutoNum type="arabicPeriod"/>
            </a:pPr>
            <a:r>
              <a:rPr lang="tr-TR" dirty="0">
                <a:solidFill>
                  <a:prstClr val="black"/>
                </a:solidFill>
              </a:rPr>
              <a:t>Sistemin geliştirilmesinde ve nihai sistemde kullanılacak donanım kaynaklarının edinilme zaman çizelgesi</a:t>
            </a:r>
          </a:p>
          <a:p>
            <a:pPr marL="342900" indent="-342900">
              <a:buFontTx/>
              <a:buAutoNum type="arabicPeriod"/>
            </a:pPr>
            <a:r>
              <a:rPr lang="tr-TR" dirty="0">
                <a:solidFill>
                  <a:prstClr val="black"/>
                </a:solidFill>
              </a:rPr>
              <a:t>Sistem geliştirme sunumunda kullanılacak yazılım kaynaklarının edinilme tarihleri</a:t>
            </a:r>
          </a:p>
          <a:p>
            <a:pPr marL="342900" indent="-342900"/>
            <a:r>
              <a:rPr lang="tr-TR" dirty="0">
                <a:solidFill>
                  <a:prstClr val="black"/>
                </a:solidFill>
              </a:rPr>
              <a:t>Bu aşamanın en önemli görünür çıktısı projenin çıktılarına ait zaman çizelgesidir. </a:t>
            </a:r>
          </a:p>
          <a:p>
            <a:pPr marL="342900" indent="-342900"/>
            <a:r>
              <a:rPr lang="tr-TR" dirty="0">
                <a:solidFill>
                  <a:prstClr val="black"/>
                </a:solidFill>
              </a:rPr>
              <a:t>İlk maliyet hesaplama bu aşamada olmasına karşın proje planı raporunda genellikle yer almaz.</a:t>
            </a:r>
          </a:p>
          <a:p>
            <a:pPr marL="342900" indent="-342900"/>
            <a:endParaRPr lang="tr-TR" dirty="0">
              <a:solidFill>
                <a:prstClr val="black"/>
              </a:solidFill>
            </a:endParaRPr>
          </a:p>
        </p:txBody>
      </p:sp>
    </p:spTree>
    <p:extLst>
      <p:ext uri="{BB962C8B-B14F-4D97-AF65-F5344CB8AC3E}">
        <p14:creationId xmlns:p14="http://schemas.microsoft.com/office/powerpoint/2010/main" val="1698757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Yazılım Yaşam Döngüsü</a:t>
            </a:r>
            <a:endParaRPr lang="tr-TR" dirty="0"/>
          </a:p>
        </p:txBody>
      </p:sp>
      <p:sp>
        <p:nvSpPr>
          <p:cNvPr id="3" name="İçerik Yer Tutucusu 2"/>
          <p:cNvSpPr>
            <a:spLocks noGrp="1"/>
          </p:cNvSpPr>
          <p:nvPr>
            <p:ph idx="1"/>
          </p:nvPr>
        </p:nvSpPr>
        <p:spPr/>
        <p:txBody>
          <a:bodyPr/>
          <a:lstStyle/>
          <a:p>
            <a:pPr marL="342900" lvl="0" indent="-342900" fontAlgn="base">
              <a:lnSpc>
                <a:spcPct val="100000"/>
              </a:lnSpc>
              <a:spcBef>
                <a:spcPct val="20000"/>
              </a:spcBef>
              <a:spcAft>
                <a:spcPct val="0"/>
              </a:spcAft>
              <a:buClr>
                <a:srgbClr val="B2B2B2"/>
              </a:buClr>
              <a:buSzPct val="90000"/>
              <a:buFont typeface="Wingdings" panose="05000000000000000000" pitchFamily="2" charset="2"/>
              <a:buChar char="n"/>
            </a:pPr>
            <a:endParaRPr lang="tr-TR" altLang="tr-TR" sz="2400" dirty="0">
              <a:solidFill>
                <a:srgbClr val="000000"/>
              </a:solidFill>
              <a:latin typeface="Arial"/>
            </a:endParaRPr>
          </a:p>
          <a:p>
            <a:endParaRPr lang="tr-TR" dirty="0"/>
          </a:p>
        </p:txBody>
      </p:sp>
      <p:sp>
        <p:nvSpPr>
          <p:cNvPr id="5" name="Slayt Numarası Yer Tutucusu 4"/>
          <p:cNvSpPr>
            <a:spLocks noGrp="1"/>
          </p:cNvSpPr>
          <p:nvPr>
            <p:ph type="sldNum" sz="quarter" idx="12"/>
          </p:nvPr>
        </p:nvSpPr>
        <p:spPr/>
        <p:txBody>
          <a:bodyPr/>
          <a:lstStyle/>
          <a:p>
            <a:fld id="{786C4975-DA66-4692-BC0C-8DF561EEBF1F}" type="slidenum">
              <a:rPr lang="tr-TR" smtClean="0">
                <a:solidFill>
                  <a:prstClr val="black">
                    <a:tint val="75000"/>
                  </a:prstClr>
                </a:solidFill>
              </a:rPr>
              <a:pPr/>
              <a:t>4</a:t>
            </a:fld>
            <a:endParaRPr lang="tr-TR">
              <a:solidFill>
                <a:prstClr val="black">
                  <a:tint val="75000"/>
                </a:prstClr>
              </a:solidFill>
            </a:endParaRPr>
          </a:p>
        </p:txBody>
      </p:sp>
      <p:grpSp>
        <p:nvGrpSpPr>
          <p:cNvPr id="9" name="8 Grup"/>
          <p:cNvGrpSpPr/>
          <p:nvPr/>
        </p:nvGrpSpPr>
        <p:grpSpPr>
          <a:xfrm>
            <a:off x="1520727" y="1864551"/>
            <a:ext cx="8461473" cy="3331118"/>
            <a:chOff x="2598090" y="2887593"/>
            <a:chExt cx="8461473" cy="3331118"/>
          </a:xfrm>
        </p:grpSpPr>
        <p:pic>
          <p:nvPicPr>
            <p:cNvPr id="6" name="Resim 5"/>
            <p:cNvPicPr>
              <a:picLocks noChangeAspect="1"/>
            </p:cNvPicPr>
            <p:nvPr/>
          </p:nvPicPr>
          <p:blipFill>
            <a:blip r:embed="rId2" cstate="print"/>
            <a:stretch>
              <a:fillRect/>
            </a:stretch>
          </p:blipFill>
          <p:spPr>
            <a:xfrm>
              <a:off x="2598090" y="3007771"/>
              <a:ext cx="4814604" cy="3210940"/>
            </a:xfrm>
            <a:prstGeom prst="rect">
              <a:avLst/>
            </a:prstGeom>
          </p:spPr>
        </p:pic>
        <p:sp>
          <p:nvSpPr>
            <p:cNvPr id="7" name="6 Metin kutusu"/>
            <p:cNvSpPr txBox="1"/>
            <p:nvPr/>
          </p:nvSpPr>
          <p:spPr>
            <a:xfrm>
              <a:off x="6156356" y="2887593"/>
              <a:ext cx="4164594" cy="923330"/>
            </a:xfrm>
            <a:prstGeom prst="rect">
              <a:avLst/>
            </a:prstGeom>
            <a:noFill/>
          </p:spPr>
          <p:txBody>
            <a:bodyPr wrap="square" rtlCol="0">
              <a:spAutoFit/>
            </a:bodyPr>
            <a:lstStyle/>
            <a:p>
              <a:r>
                <a:rPr lang="tr-TR" dirty="0">
                  <a:solidFill>
                    <a:prstClr val="black"/>
                  </a:solidFill>
                </a:rPr>
                <a:t>Kaynak: –insan, donanım-yazılım</a:t>
              </a:r>
            </a:p>
            <a:p>
              <a:r>
                <a:rPr lang="tr-TR" dirty="0">
                  <a:solidFill>
                    <a:prstClr val="black"/>
                  </a:solidFill>
                </a:rPr>
                <a:t>İş zaman çizelgesi</a:t>
              </a:r>
            </a:p>
            <a:p>
              <a:r>
                <a:rPr lang="tr-TR" dirty="0">
                  <a:solidFill>
                    <a:prstClr val="black"/>
                  </a:solidFill>
                </a:rPr>
                <a:t>Maliyet hesabı</a:t>
              </a:r>
              <a:endParaRPr lang="tr-TR" dirty="0">
                <a:solidFill>
                  <a:prstClr val="black"/>
                </a:solidFill>
              </a:endParaRPr>
            </a:p>
          </p:txBody>
        </p:sp>
        <p:sp>
          <p:nvSpPr>
            <p:cNvPr id="8" name="7 Metin kutusu"/>
            <p:cNvSpPr txBox="1"/>
            <p:nvPr/>
          </p:nvSpPr>
          <p:spPr>
            <a:xfrm>
              <a:off x="6415135" y="4239720"/>
              <a:ext cx="4644428" cy="646331"/>
            </a:xfrm>
            <a:prstGeom prst="rect">
              <a:avLst/>
            </a:prstGeom>
            <a:noFill/>
          </p:spPr>
          <p:txBody>
            <a:bodyPr wrap="square" rtlCol="0">
              <a:spAutoFit/>
            </a:bodyPr>
            <a:lstStyle/>
            <a:p>
              <a:r>
                <a:rPr lang="tr-TR" dirty="0">
                  <a:solidFill>
                    <a:prstClr val="black"/>
                  </a:solidFill>
                </a:rPr>
                <a:t>Halihazırda işin yapılmakta olan işlerin algoritmalarının belirlenmesi</a:t>
              </a:r>
              <a:endParaRPr lang="tr-TR" dirty="0">
                <a:solidFill>
                  <a:prstClr val="black"/>
                </a:solidFill>
              </a:endParaRPr>
            </a:p>
          </p:txBody>
        </p:sp>
      </p:grpSp>
    </p:spTree>
    <p:extLst>
      <p:ext uri="{BB962C8B-B14F-4D97-AF65-F5344CB8AC3E}">
        <p14:creationId xmlns:p14="http://schemas.microsoft.com/office/powerpoint/2010/main" val="2201197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Analiz </a:t>
            </a:r>
            <a:r>
              <a:rPr lang="tr-TR" dirty="0" smtClean="0"/>
              <a:t>(Çözümleme)</a:t>
            </a:r>
            <a:endParaRPr lang="tr-TR" dirty="0"/>
          </a:p>
        </p:txBody>
      </p:sp>
      <p:sp>
        <p:nvSpPr>
          <p:cNvPr id="3" name="2 İçerik Yer Tutucusu"/>
          <p:cNvSpPr>
            <a:spLocks noGrp="1"/>
          </p:cNvSpPr>
          <p:nvPr>
            <p:ph idx="1"/>
          </p:nvPr>
        </p:nvSpPr>
        <p:spPr/>
        <p:txBody>
          <a:bodyPr/>
          <a:lstStyle/>
          <a:p>
            <a:r>
              <a:rPr lang="tr-TR" dirty="0" smtClean="0"/>
              <a:t> Amaç: Sistemin işlevlerini ve kesin gereksinimleri açıklığa kavuşturmak ve sonucunda bunları belirli bir formatta </a:t>
            </a:r>
            <a:r>
              <a:rPr lang="tr-TR" b="1" dirty="0" err="1" smtClean="0"/>
              <a:t>dokümante</a:t>
            </a:r>
            <a:r>
              <a:rPr lang="tr-TR" dirty="0" smtClean="0"/>
              <a:t> etmektir. </a:t>
            </a:r>
          </a:p>
          <a:p>
            <a:pPr marL="0" indent="0" algn="just">
              <a:buNone/>
            </a:pPr>
            <a:r>
              <a:rPr lang="tr-TR" dirty="0" smtClean="0"/>
              <a:t>Analiz çalışması; müşteri, yazılım mühendisi, sistem analisti, iş analisti, ürün yöneticisi vb. rollerin bir araya geldiği gruplar tarafından yapılabilir. İhtiyaçların net olmadığı durumlarda yazılım mühendisi ve müşteri arasında iletişim ve birlikte çalışmanın çok daha fazla olması gerekir. Çeşitli yazılım geliştirme metodolojilerinde bu aşamada </a:t>
            </a:r>
            <a:r>
              <a:rPr lang="tr-TR" dirty="0" smtClean="0"/>
              <a:t>kullanıcı  dokümanlarının taslakları ile  </a:t>
            </a:r>
            <a:r>
              <a:rPr lang="tr-TR" dirty="0" smtClean="0"/>
              <a:t>ve test plan dokümanları da oluşturulabilir.</a:t>
            </a:r>
          </a:p>
          <a:p>
            <a:endParaRPr lang="tr-TR" dirty="0"/>
          </a:p>
        </p:txBody>
      </p:sp>
      <p:sp>
        <p:nvSpPr>
          <p:cNvPr id="5" name="4 Slayt Numarası Yer Tutucusu"/>
          <p:cNvSpPr>
            <a:spLocks noGrp="1"/>
          </p:cNvSpPr>
          <p:nvPr>
            <p:ph type="sldNum" sz="quarter" idx="12"/>
          </p:nvPr>
        </p:nvSpPr>
        <p:spPr/>
        <p:txBody>
          <a:bodyPr/>
          <a:lstStyle/>
          <a:p>
            <a:fld id="{786C4975-DA66-4692-BC0C-8DF561EEBF1F}" type="slidenum">
              <a:rPr lang="tr-TR" smtClean="0">
                <a:solidFill>
                  <a:prstClr val="black">
                    <a:tint val="75000"/>
                  </a:prstClr>
                </a:solidFill>
              </a:rPr>
              <a:pPr/>
              <a:t>5</a:t>
            </a:fld>
            <a:endParaRPr lang="tr-TR">
              <a:solidFill>
                <a:prstClr val="black">
                  <a:tint val="75000"/>
                </a:prstClr>
              </a:solidFill>
            </a:endParaRPr>
          </a:p>
        </p:txBody>
      </p:sp>
    </p:spTree>
    <p:extLst>
      <p:ext uri="{BB962C8B-B14F-4D97-AF65-F5344CB8AC3E}">
        <p14:creationId xmlns:p14="http://schemas.microsoft.com/office/powerpoint/2010/main" val="21248992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sz="4200" b="0" dirty="0" smtClean="0">
                <a:solidFill>
                  <a:srgbClr val="330033"/>
                </a:solidFill>
                <a:latin typeface="Times New Roman"/>
              </a:rPr>
              <a:t>Gereksinim Nedir?</a:t>
            </a:r>
            <a:endParaRPr lang="tr-TR" dirty="0"/>
          </a:p>
        </p:txBody>
      </p:sp>
      <p:sp>
        <p:nvSpPr>
          <p:cNvPr id="3" name="İçerik Yer Tutucusu 2"/>
          <p:cNvSpPr>
            <a:spLocks noGrp="1"/>
          </p:cNvSpPr>
          <p:nvPr>
            <p:ph idx="1"/>
          </p:nvPr>
        </p:nvSpPr>
        <p:spPr/>
        <p:txBody>
          <a:bodyPr/>
          <a:lstStyle/>
          <a:p>
            <a:pPr>
              <a:buNone/>
            </a:pPr>
            <a:r>
              <a:rPr lang="tr-TR" altLang="tr-TR" dirty="0" smtClean="0"/>
              <a:t>   Gereksinim, sistemin </a:t>
            </a:r>
            <a:r>
              <a:rPr lang="tr-TR" altLang="tr-TR" dirty="0"/>
              <a:t>amaçlarını yerine getirme yeteneği olan bir özellik ya </a:t>
            </a:r>
            <a:r>
              <a:rPr lang="tr-TR" altLang="tr-TR" dirty="0" smtClean="0"/>
              <a:t>da belirtim </a:t>
            </a:r>
            <a:r>
              <a:rPr lang="tr-TR" altLang="tr-TR" dirty="0"/>
              <a:t>olarak tanımlanmaktadır.</a:t>
            </a:r>
          </a:p>
          <a:p>
            <a:endParaRPr lang="tr-TR" altLang="tr-TR" dirty="0"/>
          </a:p>
          <a:p>
            <a:r>
              <a:rPr lang="tr-TR" altLang="tr-TR" dirty="0"/>
              <a:t>Gereksinim </a:t>
            </a:r>
            <a:r>
              <a:rPr lang="tr-TR" altLang="tr-TR" dirty="0" smtClean="0"/>
              <a:t>işlevlerinin </a:t>
            </a:r>
            <a:r>
              <a:rPr lang="tr-TR" altLang="tr-TR" dirty="0"/>
              <a:t>nasıl yerine getirileceği ile ilgili değildir. Ne olduğu ile ilgilidir. </a:t>
            </a:r>
            <a:endParaRPr lang="tr-TR" altLang="tr-TR" dirty="0" smtClean="0"/>
          </a:p>
          <a:p>
            <a:pPr>
              <a:buNone/>
            </a:pPr>
            <a:endParaRPr lang="tr-TR" altLang="tr-TR" dirty="0" smtClean="0"/>
          </a:p>
          <a:p>
            <a:pPr>
              <a:buNone/>
            </a:pPr>
            <a:endParaRPr lang="tr-TR" altLang="tr-TR" dirty="0"/>
          </a:p>
          <a:p>
            <a:endParaRPr lang="tr-TR" altLang="tr-TR" sz="1000" dirty="0"/>
          </a:p>
          <a:p>
            <a:pPr>
              <a:buNone/>
            </a:pPr>
            <a:endParaRPr lang="tr-TR" dirty="0"/>
          </a:p>
        </p:txBody>
      </p:sp>
      <p:sp>
        <p:nvSpPr>
          <p:cNvPr id="5" name="Slayt Numarası Yer Tutucusu 4"/>
          <p:cNvSpPr>
            <a:spLocks noGrp="1"/>
          </p:cNvSpPr>
          <p:nvPr>
            <p:ph type="sldNum" sz="quarter" idx="12"/>
          </p:nvPr>
        </p:nvSpPr>
        <p:spPr/>
        <p:txBody>
          <a:bodyPr/>
          <a:lstStyle/>
          <a:p>
            <a:fld id="{786C4975-DA66-4692-BC0C-8DF561EEBF1F}" type="slidenum">
              <a:rPr lang="tr-TR" smtClean="0">
                <a:solidFill>
                  <a:prstClr val="black">
                    <a:tint val="75000"/>
                  </a:prstClr>
                </a:solidFill>
              </a:rPr>
              <a:pPr/>
              <a:t>6</a:t>
            </a:fld>
            <a:endParaRPr lang="tr-TR">
              <a:solidFill>
                <a:prstClr val="black">
                  <a:tint val="75000"/>
                </a:prstClr>
              </a:solidFill>
            </a:endParaRPr>
          </a:p>
        </p:txBody>
      </p:sp>
    </p:spTree>
    <p:extLst>
      <p:ext uri="{BB962C8B-B14F-4D97-AF65-F5344CB8AC3E}">
        <p14:creationId xmlns:p14="http://schemas.microsoft.com/office/powerpoint/2010/main" val="352746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İşlevsel Gereksinim</a:t>
            </a:r>
            <a:endParaRPr lang="tr-TR" dirty="0"/>
          </a:p>
        </p:txBody>
      </p:sp>
      <p:sp>
        <p:nvSpPr>
          <p:cNvPr id="3" name="İçerik Yer Tutucusu 2"/>
          <p:cNvSpPr>
            <a:spLocks noGrp="1"/>
          </p:cNvSpPr>
          <p:nvPr>
            <p:ph idx="1"/>
          </p:nvPr>
        </p:nvSpPr>
        <p:spPr/>
        <p:txBody>
          <a:bodyPr/>
          <a:lstStyle/>
          <a:p>
            <a:r>
              <a:rPr lang="tr-TR" altLang="tr-TR" dirty="0"/>
              <a:t>İşlevsel </a:t>
            </a:r>
            <a:r>
              <a:rPr lang="tr-TR" altLang="tr-TR" dirty="0" smtClean="0"/>
              <a:t>gereksinim (Kullanıcı </a:t>
            </a:r>
            <a:r>
              <a:rPr lang="tr-TR" altLang="tr-TR" dirty="0" smtClean="0"/>
              <a:t>gereksinimi</a:t>
            </a:r>
            <a:r>
              <a:rPr lang="tr-TR" altLang="tr-TR" dirty="0" smtClean="0"/>
              <a:t>); </a:t>
            </a:r>
            <a:r>
              <a:rPr lang="tr-TR" altLang="tr-TR" dirty="0"/>
              <a:t>sistem ile çevresi arasındaki iletişimi belirleyen gereksinimlerdir</a:t>
            </a:r>
            <a:r>
              <a:rPr lang="tr-TR" altLang="tr-TR" dirty="0" smtClean="0"/>
              <a:t>. </a:t>
            </a:r>
            <a:r>
              <a:rPr lang="tr-TR" altLang="tr-TR" dirty="0" smtClean="0"/>
              <a:t> </a:t>
            </a:r>
            <a:r>
              <a:rPr lang="tr-TR" altLang="tr-TR" dirty="0" smtClean="0"/>
              <a:t>Geliştirilecek olan sistemi kullanacak aktörlerin ihtiyaçlarını karşılayacak gereksinimlerdir. </a:t>
            </a:r>
            <a:endParaRPr lang="tr-TR" altLang="tr-TR" dirty="0"/>
          </a:p>
          <a:p>
            <a:endParaRPr lang="tr-TR" altLang="tr-TR" sz="1000" dirty="0"/>
          </a:p>
          <a:p>
            <a:pPr lvl="1">
              <a:buClr>
                <a:schemeClr val="accent2"/>
              </a:buClr>
            </a:pPr>
            <a:r>
              <a:rPr lang="tr-TR" altLang="tr-TR" dirty="0"/>
              <a:t>bordronun ne zaman alınacağı</a:t>
            </a:r>
          </a:p>
          <a:p>
            <a:pPr lvl="1">
              <a:buClr>
                <a:schemeClr val="accent2"/>
              </a:buClr>
            </a:pPr>
            <a:r>
              <a:rPr lang="tr-TR" altLang="tr-TR" dirty="0"/>
              <a:t>hangi verilerin alınacağı</a:t>
            </a:r>
          </a:p>
          <a:p>
            <a:pPr lvl="1">
              <a:buClr>
                <a:schemeClr val="accent2"/>
              </a:buClr>
            </a:pPr>
            <a:r>
              <a:rPr lang="tr-TR" altLang="tr-TR" dirty="0"/>
              <a:t>çıktı formatı</a:t>
            </a:r>
          </a:p>
          <a:p>
            <a:endParaRPr lang="tr-TR" dirty="0"/>
          </a:p>
        </p:txBody>
      </p:sp>
      <p:sp>
        <p:nvSpPr>
          <p:cNvPr id="5" name="Slayt Numarası Yer Tutucusu 4"/>
          <p:cNvSpPr>
            <a:spLocks noGrp="1"/>
          </p:cNvSpPr>
          <p:nvPr>
            <p:ph type="sldNum" sz="quarter" idx="12"/>
          </p:nvPr>
        </p:nvSpPr>
        <p:spPr/>
        <p:txBody>
          <a:bodyPr/>
          <a:lstStyle/>
          <a:p>
            <a:fld id="{786C4975-DA66-4692-BC0C-8DF561EEBF1F}" type="slidenum">
              <a:rPr lang="tr-TR" smtClean="0">
                <a:solidFill>
                  <a:prstClr val="black">
                    <a:tint val="75000"/>
                  </a:prstClr>
                </a:solidFill>
              </a:rPr>
              <a:pPr/>
              <a:t>7</a:t>
            </a:fld>
            <a:endParaRPr lang="tr-TR">
              <a:solidFill>
                <a:prstClr val="black">
                  <a:tint val="75000"/>
                </a:prstClr>
              </a:solidFill>
            </a:endParaRPr>
          </a:p>
        </p:txBody>
      </p:sp>
    </p:spTree>
    <p:extLst>
      <p:ext uri="{BB962C8B-B14F-4D97-AF65-F5344CB8AC3E}">
        <p14:creationId xmlns:p14="http://schemas.microsoft.com/office/powerpoint/2010/main" val="379855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İşlevsel Olmayan Gereksinimler</a:t>
            </a:r>
            <a:endParaRPr lang="tr-TR" dirty="0"/>
          </a:p>
        </p:txBody>
      </p:sp>
      <p:sp>
        <p:nvSpPr>
          <p:cNvPr id="3" name="İçerik Yer Tutucusu 2"/>
          <p:cNvSpPr>
            <a:spLocks noGrp="1"/>
          </p:cNvSpPr>
          <p:nvPr>
            <p:ph idx="1"/>
          </p:nvPr>
        </p:nvSpPr>
        <p:spPr/>
        <p:txBody>
          <a:bodyPr/>
          <a:lstStyle/>
          <a:p>
            <a:r>
              <a:rPr lang="tr-TR" altLang="tr-TR" dirty="0"/>
              <a:t>İşlevsel olmayan gereksinimler, kullanıcının sorunundan bağımsız olarak çözülmesi gereken işlemlerdir</a:t>
            </a:r>
            <a:r>
              <a:rPr lang="tr-TR" altLang="tr-TR" dirty="0" smtClean="0"/>
              <a:t>. </a:t>
            </a:r>
          </a:p>
          <a:p>
            <a:endParaRPr lang="tr-TR" altLang="tr-TR" dirty="0"/>
          </a:p>
          <a:p>
            <a:r>
              <a:rPr lang="tr-TR" altLang="tr-TR" dirty="0"/>
              <a:t>Sistem </a:t>
            </a:r>
            <a:r>
              <a:rPr lang="tr-TR" altLang="tr-TR" dirty="0" smtClean="0"/>
              <a:t>kısıtları </a:t>
            </a:r>
            <a:r>
              <a:rPr lang="tr-TR" altLang="tr-TR" dirty="0"/>
              <a:t>olarak ta adlandırılabilir</a:t>
            </a:r>
          </a:p>
          <a:p>
            <a:endParaRPr lang="tr-TR" altLang="tr-TR" sz="1000" dirty="0"/>
          </a:p>
          <a:p>
            <a:pPr lvl="1">
              <a:buClr>
                <a:schemeClr val="accent2"/>
              </a:buClr>
            </a:pPr>
            <a:r>
              <a:rPr lang="tr-TR" altLang="tr-TR" dirty="0"/>
              <a:t>kullanılacak bilgisayarın türü</a:t>
            </a:r>
          </a:p>
          <a:p>
            <a:pPr lvl="1">
              <a:buClr>
                <a:schemeClr val="accent2"/>
              </a:buClr>
            </a:pPr>
            <a:r>
              <a:rPr lang="tr-TR" altLang="tr-TR" dirty="0"/>
              <a:t>yazılım geliştirme ortamı</a:t>
            </a:r>
          </a:p>
          <a:p>
            <a:pPr lvl="1">
              <a:buClr>
                <a:schemeClr val="accent2"/>
              </a:buClr>
            </a:pPr>
            <a:r>
              <a:rPr lang="tr-TR" altLang="tr-TR" dirty="0"/>
              <a:t>kullanılacak veri tabanı yönetim sistemi</a:t>
            </a:r>
          </a:p>
        </p:txBody>
      </p:sp>
      <p:sp>
        <p:nvSpPr>
          <p:cNvPr id="5" name="Slayt Numarası Yer Tutucusu 4"/>
          <p:cNvSpPr>
            <a:spLocks noGrp="1"/>
          </p:cNvSpPr>
          <p:nvPr>
            <p:ph type="sldNum" sz="quarter" idx="12"/>
          </p:nvPr>
        </p:nvSpPr>
        <p:spPr/>
        <p:txBody>
          <a:bodyPr/>
          <a:lstStyle/>
          <a:p>
            <a:fld id="{786C4975-DA66-4692-BC0C-8DF561EEBF1F}" type="slidenum">
              <a:rPr lang="tr-TR" smtClean="0">
                <a:solidFill>
                  <a:prstClr val="black">
                    <a:tint val="75000"/>
                  </a:prstClr>
                </a:solidFill>
              </a:rPr>
              <a:pPr/>
              <a:t>8</a:t>
            </a:fld>
            <a:endParaRPr lang="tr-TR">
              <a:solidFill>
                <a:prstClr val="black">
                  <a:tint val="75000"/>
                </a:prstClr>
              </a:solidFill>
            </a:endParaRPr>
          </a:p>
        </p:txBody>
      </p:sp>
    </p:spTree>
    <p:extLst>
      <p:ext uri="{BB962C8B-B14F-4D97-AF65-F5344CB8AC3E}">
        <p14:creationId xmlns:p14="http://schemas.microsoft.com/office/powerpoint/2010/main" val="1419962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Gereksinim Türleri</a:t>
            </a:r>
            <a:endParaRPr lang="tr-TR" dirty="0"/>
          </a:p>
        </p:txBody>
      </p:sp>
      <p:sp>
        <p:nvSpPr>
          <p:cNvPr id="3" name="İçerik Yer Tutucusu 2"/>
          <p:cNvSpPr>
            <a:spLocks noGrp="1"/>
          </p:cNvSpPr>
          <p:nvPr>
            <p:ph idx="1"/>
          </p:nvPr>
        </p:nvSpPr>
        <p:spPr/>
        <p:txBody>
          <a:bodyPr>
            <a:normAutofit lnSpcReduction="10000"/>
          </a:bodyPr>
          <a:lstStyle/>
          <a:p>
            <a:r>
              <a:rPr lang="tr-TR" altLang="tr-TR" dirty="0"/>
              <a:t>Fiziksel Çevre</a:t>
            </a:r>
          </a:p>
          <a:p>
            <a:r>
              <a:rPr lang="tr-TR" altLang="tr-TR" dirty="0" err="1"/>
              <a:t>Arayüzler</a:t>
            </a:r>
            <a:endParaRPr lang="tr-TR" altLang="tr-TR" dirty="0"/>
          </a:p>
          <a:p>
            <a:r>
              <a:rPr lang="tr-TR" altLang="tr-TR" dirty="0"/>
              <a:t>Kullanıcı ve İnsan etmeni</a:t>
            </a:r>
          </a:p>
          <a:p>
            <a:r>
              <a:rPr lang="tr-TR" altLang="tr-TR" dirty="0"/>
              <a:t>İşlevsellik</a:t>
            </a:r>
          </a:p>
          <a:p>
            <a:r>
              <a:rPr lang="tr-TR" altLang="tr-TR" dirty="0"/>
              <a:t>Belgeleme</a:t>
            </a:r>
          </a:p>
          <a:p>
            <a:r>
              <a:rPr lang="tr-TR" altLang="tr-TR" dirty="0"/>
              <a:t>Veri</a:t>
            </a:r>
          </a:p>
          <a:p>
            <a:r>
              <a:rPr lang="tr-TR" altLang="tr-TR" dirty="0"/>
              <a:t>Kaynaklar</a:t>
            </a:r>
          </a:p>
          <a:p>
            <a:r>
              <a:rPr lang="tr-TR" altLang="tr-TR" dirty="0"/>
              <a:t>Güvenlik</a:t>
            </a:r>
          </a:p>
          <a:p>
            <a:r>
              <a:rPr lang="tr-TR" altLang="tr-TR" dirty="0"/>
              <a:t>Kalite Güvencesi</a:t>
            </a:r>
          </a:p>
        </p:txBody>
      </p:sp>
      <p:sp>
        <p:nvSpPr>
          <p:cNvPr id="5" name="Slayt Numarası Yer Tutucusu 4"/>
          <p:cNvSpPr>
            <a:spLocks noGrp="1"/>
          </p:cNvSpPr>
          <p:nvPr>
            <p:ph type="sldNum" sz="quarter" idx="12"/>
          </p:nvPr>
        </p:nvSpPr>
        <p:spPr/>
        <p:txBody>
          <a:bodyPr/>
          <a:lstStyle/>
          <a:p>
            <a:fld id="{786C4975-DA66-4692-BC0C-8DF561EEBF1F}" type="slidenum">
              <a:rPr lang="tr-TR" smtClean="0">
                <a:solidFill>
                  <a:prstClr val="black">
                    <a:tint val="75000"/>
                  </a:prstClr>
                </a:solidFill>
              </a:rPr>
              <a:pPr/>
              <a:t>9</a:t>
            </a:fld>
            <a:endParaRPr lang="tr-TR">
              <a:solidFill>
                <a:prstClr val="black">
                  <a:tint val="75000"/>
                </a:prstClr>
              </a:solidFill>
            </a:endParaRPr>
          </a:p>
        </p:txBody>
      </p:sp>
    </p:spTree>
    <p:extLst>
      <p:ext uri="{BB962C8B-B14F-4D97-AF65-F5344CB8AC3E}">
        <p14:creationId xmlns:p14="http://schemas.microsoft.com/office/powerpoint/2010/main" val="2468146143"/>
      </p:ext>
    </p:extLst>
  </p:cSld>
  <p:clrMapOvr>
    <a:masterClrMapping/>
  </p:clrMapOvr>
</p:sld>
</file>

<file path=ppt/theme/theme1.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710</Words>
  <Application>Microsoft Office PowerPoint</Application>
  <PresentationFormat>Geniş ekran</PresentationFormat>
  <Paragraphs>157</Paragraphs>
  <Slides>20</Slides>
  <Notes>2</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20</vt:i4>
      </vt:variant>
    </vt:vector>
  </HeadingPairs>
  <TitlesOfParts>
    <vt:vector size="26" baseType="lpstr">
      <vt:lpstr>Arial</vt:lpstr>
      <vt:lpstr>Calibri</vt:lpstr>
      <vt:lpstr>Calibri Light</vt:lpstr>
      <vt:lpstr>Times New Roman</vt:lpstr>
      <vt:lpstr>Wingdings</vt:lpstr>
      <vt:lpstr>1_Office Teması</vt:lpstr>
      <vt:lpstr>PowerPoint Sunusu</vt:lpstr>
      <vt:lpstr>HEDEFLER</vt:lpstr>
      <vt:lpstr>Proje Planı(Faaliyet-Zaman-Maliyet Çizelgesi)</vt:lpstr>
      <vt:lpstr>Yazılım Yaşam Döngüsü</vt:lpstr>
      <vt:lpstr>Analiz (Çözümleme)</vt:lpstr>
      <vt:lpstr>Gereksinim Nedir?</vt:lpstr>
      <vt:lpstr>İşlevsel Gereksinim</vt:lpstr>
      <vt:lpstr>İşlevsel Olmayan Gereksinimler</vt:lpstr>
      <vt:lpstr>Gereksinim Türleri</vt:lpstr>
      <vt:lpstr>Fiziksel Çevre</vt:lpstr>
      <vt:lpstr>Arayüzler</vt:lpstr>
      <vt:lpstr>Kullanıcı ve İnsan etmeni</vt:lpstr>
      <vt:lpstr>İşlevsellik</vt:lpstr>
      <vt:lpstr>Belgeleme</vt:lpstr>
      <vt:lpstr>Veri</vt:lpstr>
      <vt:lpstr>Kaynaklar</vt:lpstr>
      <vt:lpstr>Güvenlik</vt:lpstr>
      <vt:lpstr>Kalite Güvencesi</vt:lpstr>
      <vt:lpstr>Gereksinim Özellikleri</vt:lpstr>
      <vt:lpstr>Doğrulama Süreci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AnkaraUni</dc:creator>
  <cp:lastModifiedBy>AnkaraUni</cp:lastModifiedBy>
  <cp:revision>3</cp:revision>
  <dcterms:created xsi:type="dcterms:W3CDTF">2018-06-13T11:08:22Z</dcterms:created>
  <dcterms:modified xsi:type="dcterms:W3CDTF">2018-06-13T11:12:32Z</dcterms:modified>
</cp:coreProperties>
</file>