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0"/>
  </p:notesMasterIdLst>
  <p:sldIdLst>
    <p:sldId id="256" r:id="rId2"/>
    <p:sldId id="257" r:id="rId3"/>
    <p:sldId id="258" r:id="rId4"/>
    <p:sldId id="261" r:id="rId5"/>
    <p:sldId id="262" r:id="rId6"/>
    <p:sldId id="267" r:id="rId7"/>
    <p:sldId id="268" r:id="rId8"/>
    <p:sldId id="269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79652D-5109-4899-B6D8-2046CE895737}" type="datetimeFigureOut">
              <a:rPr lang="tr-TR" smtClean="0"/>
              <a:t>22.06.2018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10210A-38F2-4B79-A197-2E0653E5B5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84292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10210A-38F2-4B79-A197-2E0653E5B542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4168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20E0A-B8AC-4D62-9657-A0777525F30C}" type="datetime1">
              <a:rPr lang="tr-TR" smtClean="0"/>
              <a:t>22.06.2018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5B04E-42E9-409C-9720-83EB679EF2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214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9944B-42D1-4784-B7CC-F071FCF424A3}" type="datetime1">
              <a:rPr lang="tr-TR" smtClean="0"/>
              <a:t>22.06.2018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5B04E-42E9-409C-9720-83EB679EF2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886111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1FEBF-B6C4-4619-BF92-56D52CA82AA0}" type="datetime1">
              <a:rPr lang="tr-TR" smtClean="0"/>
              <a:t>22.06.2018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5B04E-42E9-409C-9720-83EB679EF2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0200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E506E-2AC8-4A0A-B603-6509CCC22A6D}" type="datetime1">
              <a:rPr lang="tr-TR" smtClean="0"/>
              <a:t>22.06.2018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5B04E-42E9-409C-9720-83EB679EF2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9147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22746-3336-4897-BD0B-3E91D304724E}" type="datetime1">
              <a:rPr lang="tr-TR" smtClean="0"/>
              <a:t>22.06.2018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5B04E-42E9-409C-9720-83EB679EF2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81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8279D-5384-43D8-83F6-8BE2FF47FF65}" type="datetime1">
              <a:rPr lang="tr-TR" smtClean="0"/>
              <a:t>22.06.2018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5B04E-42E9-409C-9720-83EB679EF2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5310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BD6DD-3083-4841-A07F-3D3887D02DFF}" type="datetime1">
              <a:rPr lang="tr-TR" smtClean="0"/>
              <a:t>22.06.2018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5B04E-42E9-409C-9720-83EB679EF2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526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C1D5D-9983-474F-B34D-75B70732B7EE}" type="datetime1">
              <a:rPr lang="tr-TR" smtClean="0"/>
              <a:t>22.06.2018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5B04E-42E9-409C-9720-83EB679EF2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3791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DF046-281A-4509-99BF-231093B8BD48}" type="datetime1">
              <a:rPr lang="tr-TR" smtClean="0"/>
              <a:t>22.06.2018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5B04E-42E9-409C-9720-83EB679EF2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7556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7E7A-2C83-4AE7-9476-36A570128D98}" type="datetime1">
              <a:rPr lang="tr-TR" smtClean="0"/>
              <a:t>22.06.2018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5B04E-42E9-409C-9720-83EB679EF2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5210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95BB9-D8D3-41EB-B61F-25E552322D9A}" type="datetime1">
              <a:rPr lang="tr-TR" smtClean="0"/>
              <a:t>22.06.2018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5B04E-42E9-409C-9720-83EB679EF2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3022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9944B-42D1-4784-B7CC-F071FCF424A3}" type="datetime1">
              <a:rPr lang="tr-TR" smtClean="0"/>
              <a:t>22.06.2018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5B04E-42E9-409C-9720-83EB679EF2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8417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ERKEN </a:t>
            </a:r>
            <a:r>
              <a:rPr lang="tr-TR" dirty="0"/>
              <a:t>PROTEZ UYGULAMALARI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(</a:t>
            </a:r>
            <a:r>
              <a:rPr lang="tr-TR" dirty="0" err="1" smtClean="0"/>
              <a:t>ımmedıate</a:t>
            </a:r>
            <a:r>
              <a:rPr lang="tr-TR" dirty="0" smtClean="0"/>
              <a:t> post </a:t>
            </a:r>
            <a:r>
              <a:rPr lang="tr-TR" dirty="0" err="1" smtClean="0"/>
              <a:t>operatıf</a:t>
            </a:r>
            <a:r>
              <a:rPr lang="tr-TR" dirty="0" smtClean="0"/>
              <a:t> </a:t>
            </a:r>
            <a:r>
              <a:rPr lang="tr-TR" dirty="0" err="1" smtClean="0"/>
              <a:t>prostheses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5B04E-42E9-409C-9720-83EB679EF2ED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1445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Amaç: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cap="none" dirty="0" smtClean="0"/>
              <a:t>Alt </a:t>
            </a:r>
            <a:r>
              <a:rPr lang="tr-TR" sz="2400" cap="none" dirty="0" err="1" smtClean="0"/>
              <a:t>ekstremite</a:t>
            </a:r>
            <a:r>
              <a:rPr lang="tr-TR" sz="2400" cap="none" dirty="0" smtClean="0"/>
              <a:t> </a:t>
            </a:r>
            <a:r>
              <a:rPr lang="tr-TR" sz="2400" cap="none" dirty="0" err="1" smtClean="0"/>
              <a:t>amputelerinin</a:t>
            </a:r>
            <a:r>
              <a:rPr lang="tr-TR" sz="2400" cap="none" dirty="0" smtClean="0"/>
              <a:t> rehabilitasyonunda;</a:t>
            </a:r>
          </a:p>
          <a:p>
            <a:r>
              <a:rPr lang="tr-TR" sz="2400" cap="none" dirty="0" err="1" smtClean="0"/>
              <a:t>İmmobilizasyon</a:t>
            </a:r>
            <a:r>
              <a:rPr lang="tr-TR" sz="2400" cap="none" dirty="0" smtClean="0"/>
              <a:t> komplikasyonlarını önlemek</a:t>
            </a:r>
          </a:p>
          <a:p>
            <a:r>
              <a:rPr lang="tr-TR" sz="2400" cap="none" dirty="0" smtClean="0"/>
              <a:t>Güdüğün erken şekillenmesini sağlamak</a:t>
            </a:r>
          </a:p>
          <a:p>
            <a:r>
              <a:rPr lang="tr-TR" sz="2400" cap="none" dirty="0" smtClean="0"/>
              <a:t>Kalıcı proteze geçiş süresini kısaltmak</a:t>
            </a:r>
          </a:p>
          <a:p>
            <a:r>
              <a:rPr lang="tr-TR" sz="2400" cap="none" dirty="0" smtClean="0"/>
              <a:t>Normal hayata en kısa sürede geçişi sağlamak</a:t>
            </a:r>
            <a:endParaRPr lang="tr-TR" sz="2400" cap="none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5B04E-42E9-409C-9720-83EB679EF2ED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5290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5800" y="385764"/>
            <a:ext cx="10394707" cy="4988822"/>
          </a:xfrm>
        </p:spPr>
        <p:txBody>
          <a:bodyPr>
            <a:normAutofit/>
          </a:bodyPr>
          <a:lstStyle/>
          <a:p>
            <a:r>
              <a:rPr lang="tr-TR" sz="2400" cap="none" dirty="0" err="1" smtClean="0"/>
              <a:t>Berlaumont</a:t>
            </a:r>
            <a:r>
              <a:rPr lang="tr-TR" sz="2400" cap="none" dirty="0" smtClean="0"/>
              <a:t> ve </a:t>
            </a:r>
            <a:r>
              <a:rPr lang="tr-TR" sz="2400" cap="none" dirty="0" err="1" smtClean="0"/>
              <a:t>Weiss</a:t>
            </a:r>
            <a:r>
              <a:rPr lang="tr-TR" sz="2400" cap="none" dirty="0" smtClean="0"/>
              <a:t> -1963</a:t>
            </a:r>
          </a:p>
          <a:p>
            <a:r>
              <a:rPr lang="tr-TR" sz="2400" cap="none" dirty="0" smtClean="0"/>
              <a:t>5 aşama;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cap="none" dirty="0" err="1" smtClean="0"/>
              <a:t>Preoperatif</a:t>
            </a:r>
            <a:r>
              <a:rPr lang="tr-TR" sz="2400" cap="none" dirty="0" smtClean="0"/>
              <a:t> Dönem,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cap="none" dirty="0" smtClean="0"/>
              <a:t>Cerrahi,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cap="none" dirty="0" smtClean="0"/>
              <a:t>Alçı Soketin Uygulanması,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cap="none" dirty="0" smtClean="0"/>
              <a:t>Fizyoterapi Ve </a:t>
            </a:r>
            <a:r>
              <a:rPr lang="tr-TR" sz="2400" cap="none" dirty="0" err="1" smtClean="0"/>
              <a:t>Mobilizasyon</a:t>
            </a:r>
            <a:endParaRPr lang="tr-TR" sz="2400" cap="none" dirty="0" smtClean="0"/>
          </a:p>
          <a:p>
            <a:pPr marL="457200" indent="-457200">
              <a:buFont typeface="+mj-lt"/>
              <a:buAutoNum type="arabicPeriod"/>
            </a:pPr>
            <a:r>
              <a:rPr lang="tr-TR" sz="2400" cap="none" dirty="0" smtClean="0"/>
              <a:t>Protez Eğitimi</a:t>
            </a:r>
          </a:p>
          <a:p>
            <a:endParaRPr lang="tr-TR" sz="2400" cap="none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5B04E-42E9-409C-9720-83EB679EF2ED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7129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85800" y="200025"/>
            <a:ext cx="10396882" cy="1151965"/>
          </a:xfrm>
        </p:spPr>
        <p:txBody>
          <a:bodyPr>
            <a:normAutofit/>
          </a:bodyPr>
          <a:lstStyle/>
          <a:p>
            <a:r>
              <a:rPr lang="tr-TR" sz="3600" dirty="0" smtClean="0"/>
              <a:t>Yararları: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5800" y="1685926"/>
            <a:ext cx="10394707" cy="3688660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tr-TR" sz="2400" cap="none" dirty="0" smtClean="0"/>
              <a:t>Güdük kısa sürede şekillenir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cap="none" dirty="0" err="1" smtClean="0"/>
              <a:t>Ampute</a:t>
            </a:r>
            <a:r>
              <a:rPr lang="tr-TR" sz="2400" cap="none" dirty="0" smtClean="0"/>
              <a:t> psikolojik olarak durumu kabullenir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cap="none" dirty="0" smtClean="0"/>
              <a:t>Post-op komplikasyonlar önlenir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cap="none" dirty="0" smtClean="0"/>
              <a:t>Rehabilitasyon süresi kısalır (15-20. Günde kalıcı protez, rehabilitasyon süresi 30-35 gün)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cap="none" dirty="0" smtClean="0"/>
              <a:t>Erken </a:t>
            </a:r>
            <a:r>
              <a:rPr lang="tr-TR" sz="2400" cap="none" dirty="0" err="1" smtClean="0"/>
              <a:t>ambulasyon</a:t>
            </a:r>
            <a:r>
              <a:rPr lang="tr-TR" sz="2400" cap="none" dirty="0" smtClean="0"/>
              <a:t> </a:t>
            </a:r>
          </a:p>
          <a:p>
            <a:pPr marL="457200" indent="-457200">
              <a:buFont typeface="+mj-lt"/>
              <a:buAutoNum type="arabicPeriod"/>
            </a:pPr>
            <a:endParaRPr lang="tr-TR" sz="2400" cap="none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cap="none" dirty="0" smtClean="0"/>
              <a:t>Hasta seçimi..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5B04E-42E9-409C-9720-83EB679EF2ED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0430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cap="none" dirty="0" smtClean="0"/>
              <a:t>Özel ekipman gerektirir</a:t>
            </a:r>
          </a:p>
          <a:p>
            <a:r>
              <a:rPr lang="tr-TR" sz="2400" cap="none" dirty="0" smtClean="0"/>
              <a:t>Fizyoterapist, ortopedik cerrah, protez teknikeri veya </a:t>
            </a:r>
            <a:r>
              <a:rPr lang="tr-TR" sz="2400" cap="none" dirty="0" err="1" smtClean="0"/>
              <a:t>prostetist</a:t>
            </a:r>
            <a:r>
              <a:rPr lang="tr-TR" sz="2400" cap="none" dirty="0" smtClean="0"/>
              <a:t> işbirliği içinde çalışması gerekliliği </a:t>
            </a:r>
          </a:p>
          <a:p>
            <a:pPr marL="0" indent="0">
              <a:buNone/>
            </a:pPr>
            <a:r>
              <a:rPr lang="tr-TR" sz="2400" cap="none" dirty="0"/>
              <a:t>u</a:t>
            </a:r>
            <a:r>
              <a:rPr lang="tr-TR" sz="2400" cap="none" dirty="0" smtClean="0"/>
              <a:t>laşılabilirliği azaltır.</a:t>
            </a:r>
            <a:endParaRPr lang="tr-TR" sz="2400" cap="none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5B04E-42E9-409C-9720-83EB679EF2ED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3001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Geçici (</a:t>
            </a:r>
            <a:r>
              <a:rPr lang="tr-TR" sz="3200" dirty="0" err="1" smtClean="0"/>
              <a:t>temporary</a:t>
            </a:r>
            <a:r>
              <a:rPr lang="tr-TR" sz="3200" dirty="0" smtClean="0"/>
              <a:t>) protez 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cap="none" dirty="0" err="1" smtClean="0"/>
              <a:t>Liedberg</a:t>
            </a:r>
            <a:r>
              <a:rPr lang="tr-TR" cap="none" dirty="0" smtClean="0"/>
              <a:t> ve ark, 1963</a:t>
            </a:r>
          </a:p>
          <a:p>
            <a:r>
              <a:rPr lang="tr-TR" cap="none" dirty="0" err="1" smtClean="0"/>
              <a:t>Ayarlanabilrn</a:t>
            </a:r>
            <a:r>
              <a:rPr lang="tr-TR" cap="none" dirty="0" smtClean="0"/>
              <a:t> soket, tüp ve ayak bağlantısı</a:t>
            </a:r>
          </a:p>
          <a:p>
            <a:r>
              <a:rPr lang="tr-TR" cap="none" dirty="0" err="1"/>
              <a:t>Y</a:t>
            </a:r>
            <a:r>
              <a:rPr lang="tr-TR" cap="none" dirty="0" err="1" smtClean="0"/>
              <a:t>anlızca</a:t>
            </a:r>
            <a:r>
              <a:rPr lang="tr-TR" cap="none" dirty="0" smtClean="0"/>
              <a:t> TT</a:t>
            </a:r>
          </a:p>
          <a:p>
            <a:r>
              <a:rPr lang="tr-TR" cap="none" dirty="0" smtClean="0"/>
              <a:t>Yara tamamen iyileştikten sonra</a:t>
            </a:r>
          </a:p>
          <a:p>
            <a:r>
              <a:rPr lang="tr-TR" cap="none" dirty="0" smtClean="0"/>
              <a:t>Güdük volüm değişikliklerine uyum sağlar</a:t>
            </a:r>
          </a:p>
          <a:p>
            <a:endParaRPr lang="tr-TR" cap="none" dirty="0" smtClean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5B04E-42E9-409C-9720-83EB679EF2ED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8109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53763" y="1191487"/>
            <a:ext cx="9121507" cy="5374585"/>
          </a:xfrm>
        </p:spPr>
        <p:txBody>
          <a:bodyPr>
            <a:normAutofit/>
          </a:bodyPr>
          <a:lstStyle/>
          <a:p>
            <a:r>
              <a:rPr lang="tr-TR" sz="2400" cap="none" dirty="0" err="1" smtClean="0"/>
              <a:t>Ottobock</a:t>
            </a:r>
            <a:r>
              <a:rPr lang="tr-TR" sz="2400" cap="none" dirty="0" smtClean="0"/>
              <a:t> </a:t>
            </a:r>
            <a:r>
              <a:rPr lang="tr-TR" sz="2400" cap="none" dirty="0" err="1" smtClean="0"/>
              <a:t>Interim</a:t>
            </a:r>
            <a:r>
              <a:rPr lang="tr-TR" sz="2400" cap="none" dirty="0" smtClean="0"/>
              <a:t> </a:t>
            </a:r>
            <a:r>
              <a:rPr lang="tr-TR" sz="2400" cap="none" dirty="0" err="1" smtClean="0"/>
              <a:t>Shaft</a:t>
            </a:r>
            <a:r>
              <a:rPr lang="tr-TR" sz="2400" cap="none" dirty="0" smtClean="0"/>
              <a:t> tek­niği de geçici bir protez uygulamasıdır. </a:t>
            </a:r>
          </a:p>
          <a:p>
            <a:r>
              <a:rPr lang="tr-TR" sz="2400" cap="none" dirty="0" smtClean="0"/>
              <a:t>Prensibi, soketin; güdük volüm değişikliklerine göre daraltılıp genişletilebilmesidir.</a:t>
            </a:r>
          </a:p>
          <a:p>
            <a:r>
              <a:rPr lang="tr-TR" sz="2400" cap="none" dirty="0" smtClean="0"/>
              <a:t>Soket üç değişik bo­yutta hazır olarak bulundurulmaktadır</a:t>
            </a:r>
            <a:endParaRPr lang="tr-TR" sz="2400" cap="none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5B04E-42E9-409C-9720-83EB679EF2ED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710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36414" y="1067744"/>
            <a:ext cx="8015288" cy="52031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cap="none" dirty="0" err="1" smtClean="0"/>
              <a:t>Lic</a:t>
            </a:r>
            <a:r>
              <a:rPr lang="tr-TR" sz="2400" b="1" cap="none" dirty="0" smtClean="0"/>
              <a:t> </a:t>
            </a:r>
            <a:r>
              <a:rPr lang="tr-TR" sz="2400" b="1" cap="none" dirty="0" err="1" smtClean="0"/>
              <a:t>Femurett</a:t>
            </a:r>
            <a:r>
              <a:rPr lang="tr-TR" sz="2400" b="1" cap="none" dirty="0" smtClean="0"/>
              <a:t> Protezi</a:t>
            </a:r>
          </a:p>
          <a:p>
            <a:r>
              <a:rPr lang="tr-TR" sz="2400" cap="none" dirty="0" smtClean="0"/>
              <a:t>Güdüğün tamamen iyileştikten sonra</a:t>
            </a:r>
          </a:p>
          <a:p>
            <a:r>
              <a:rPr lang="tr-TR" sz="2400" cap="none" dirty="0" smtClean="0"/>
              <a:t>TT, diz </a:t>
            </a:r>
            <a:r>
              <a:rPr lang="tr-TR" sz="2400" cap="none" dirty="0" err="1" smtClean="0"/>
              <a:t>dezartikülasyonu</a:t>
            </a:r>
            <a:r>
              <a:rPr lang="tr-TR" sz="2400" cap="none" dirty="0" smtClean="0"/>
              <a:t> ve </a:t>
            </a:r>
            <a:r>
              <a:rPr lang="tr-TR" sz="2400" cap="none" dirty="0" err="1" smtClean="0"/>
              <a:t>Gritti-Stokes</a:t>
            </a:r>
            <a:r>
              <a:rPr lang="tr-TR" sz="2400" cap="none" dirty="0" smtClean="0"/>
              <a:t>.</a:t>
            </a:r>
          </a:p>
          <a:p>
            <a:r>
              <a:rPr lang="tr-TR" sz="2400" cap="none" dirty="0" smtClean="0"/>
              <a:t>Ayarlanabilir soket, tek eksenli protez ayak, tüp ve tek eksenli </a:t>
            </a:r>
            <a:r>
              <a:rPr lang="tr-TR" sz="2400" cap="none" dirty="0" err="1" smtClean="0"/>
              <a:t>ekstansiyon</a:t>
            </a:r>
            <a:r>
              <a:rPr lang="tr-TR" sz="2400" cap="none" dirty="0" smtClean="0"/>
              <a:t> yaylı ve kilitli diz eklemi</a:t>
            </a:r>
          </a:p>
          <a:p>
            <a:r>
              <a:rPr lang="tr-TR" sz="2400" cap="none" dirty="0" smtClean="0"/>
              <a:t>Soket, küçük-orta ve büyük olmak üzere 3 boyutta hazır olarak bulundurulmaktadır.</a:t>
            </a:r>
          </a:p>
          <a:p>
            <a:r>
              <a:rPr lang="tr-TR" sz="2400" cap="none" dirty="0" smtClean="0"/>
              <a:t>Süspansiyon omuz askısı ile sağlanır.</a:t>
            </a:r>
            <a:endParaRPr lang="tr-TR" sz="2400" cap="none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5B04E-42E9-409C-9720-83EB679EF2ED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0670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1130</TotalTime>
  <Words>226</Words>
  <Application>Microsoft Office PowerPoint</Application>
  <PresentationFormat>Geniş ekran</PresentationFormat>
  <Paragraphs>50</Paragraphs>
  <Slides>8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Teması</vt:lpstr>
      <vt:lpstr>ERKEN PROTEZ UYGULAMALARI</vt:lpstr>
      <vt:lpstr>Amaç:</vt:lpstr>
      <vt:lpstr>PowerPoint Sunusu</vt:lpstr>
      <vt:lpstr>Yararları:</vt:lpstr>
      <vt:lpstr>PowerPoint Sunusu</vt:lpstr>
      <vt:lpstr>Geçici (temporary) protez 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ERKEN PROTEZ UYGULAMALARI</dc:title>
  <dc:creator>Seher</dc:creator>
  <cp:lastModifiedBy>user02</cp:lastModifiedBy>
  <cp:revision>49</cp:revision>
  <dcterms:created xsi:type="dcterms:W3CDTF">2016-10-22T11:17:57Z</dcterms:created>
  <dcterms:modified xsi:type="dcterms:W3CDTF">2018-06-22T08:08:10Z</dcterms:modified>
</cp:coreProperties>
</file>