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57" r:id="rId3"/>
    <p:sldId id="258" r:id="rId4"/>
    <p:sldId id="259" r:id="rId5"/>
    <p:sldId id="260" r:id="rId6"/>
    <p:sldId id="266" r:id="rId7"/>
    <p:sldId id="269" r:id="rId8"/>
    <p:sldId id="270" r:id="rId9"/>
    <p:sldId id="273" r:id="rId10"/>
    <p:sldId id="274" r:id="rId11"/>
    <p:sldId id="275" r:id="rId12"/>
    <p:sldId id="277" r:id="rId13"/>
    <p:sldId id="276" r:id="rId14"/>
    <p:sldId id="278" r:id="rId15"/>
    <p:sldId id="279" r:id="rId16"/>
    <p:sldId id="280"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069548-0057-41F3-ADF5-96C887A516D5}" type="datetimeFigureOut">
              <a:rPr lang="en-US" smtClean="0"/>
              <a:t>10/28/2017</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3A3FE-C1BD-4DC4-9CB2-000459DD7CB3}" type="slidenum">
              <a:rPr lang="en-US" smtClean="0"/>
              <a:t>‹#›</a:t>
            </a:fld>
            <a:endParaRPr lang="en-US"/>
          </a:p>
        </p:txBody>
      </p:sp>
    </p:spTree>
    <p:extLst>
      <p:ext uri="{BB962C8B-B14F-4D97-AF65-F5344CB8AC3E}">
        <p14:creationId xmlns:p14="http://schemas.microsoft.com/office/powerpoint/2010/main" val="31214865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3E2A0F-AC3F-421B-BAC7-955B665C107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234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D878150-220A-4E51-9D96-2788CA22DEA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E2A0F-AC3F-421B-BAC7-955B665C107D}" type="slidenum">
              <a:rPr lang="en-US" smtClean="0"/>
              <a:t>‹#›</a:t>
            </a:fld>
            <a:endParaRPr lang="en-US"/>
          </a:p>
        </p:txBody>
      </p:sp>
    </p:spTree>
    <p:extLst>
      <p:ext uri="{BB962C8B-B14F-4D97-AF65-F5344CB8AC3E}">
        <p14:creationId xmlns:p14="http://schemas.microsoft.com/office/powerpoint/2010/main" val="93041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48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00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spTree>
    <p:extLst>
      <p:ext uri="{BB962C8B-B14F-4D97-AF65-F5344CB8AC3E}">
        <p14:creationId xmlns:p14="http://schemas.microsoft.com/office/powerpoint/2010/main" val="383456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690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979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984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27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spTree>
    <p:extLst>
      <p:ext uri="{BB962C8B-B14F-4D97-AF65-F5344CB8AC3E}">
        <p14:creationId xmlns:p14="http://schemas.microsoft.com/office/powerpoint/2010/main" val="264779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D878150-220A-4E51-9D96-2788CA22DEA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E2A0F-AC3F-421B-BAC7-955B665C107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76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D878150-220A-4E51-9D96-2788CA22DEA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E2A0F-AC3F-421B-BAC7-955B665C107D}" type="slidenum">
              <a:rPr lang="en-US" smtClean="0"/>
              <a:t>‹#›</a:t>
            </a:fld>
            <a:endParaRPr lang="en-US"/>
          </a:p>
        </p:txBody>
      </p:sp>
    </p:spTree>
    <p:extLst>
      <p:ext uri="{BB962C8B-B14F-4D97-AF65-F5344CB8AC3E}">
        <p14:creationId xmlns:p14="http://schemas.microsoft.com/office/powerpoint/2010/main" val="414403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D878150-220A-4E51-9D96-2788CA22DEA3}"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E2A0F-AC3F-421B-BAC7-955B665C107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292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D878150-220A-4E51-9D96-2788CA22DEA3}"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E2A0F-AC3F-421B-BAC7-955B665C10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40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78150-220A-4E51-9D96-2788CA22DEA3}"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E2A0F-AC3F-421B-BAC7-955B665C107D}" type="slidenum">
              <a:rPr lang="en-US" smtClean="0"/>
              <a:t>‹#›</a:t>
            </a:fld>
            <a:endParaRPr lang="en-US"/>
          </a:p>
        </p:txBody>
      </p:sp>
    </p:spTree>
    <p:extLst>
      <p:ext uri="{BB962C8B-B14F-4D97-AF65-F5344CB8AC3E}">
        <p14:creationId xmlns:p14="http://schemas.microsoft.com/office/powerpoint/2010/main" val="388090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D878150-220A-4E51-9D96-2788CA22DEA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E2A0F-AC3F-421B-BAC7-955B665C107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76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D878150-220A-4E51-9D96-2788CA22DEA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E2A0F-AC3F-421B-BAC7-955B665C107D}" type="slidenum">
              <a:rPr lang="en-US" smtClean="0"/>
              <a:t>‹#›</a:t>
            </a:fld>
            <a:endParaRPr lang="en-US"/>
          </a:p>
        </p:txBody>
      </p:sp>
    </p:spTree>
    <p:extLst>
      <p:ext uri="{BB962C8B-B14F-4D97-AF65-F5344CB8AC3E}">
        <p14:creationId xmlns:p14="http://schemas.microsoft.com/office/powerpoint/2010/main" val="408437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878150-220A-4E51-9D96-2788CA22DEA3}" type="datetimeFigureOut">
              <a:rPr lang="en-US" smtClean="0"/>
              <a:t>10/28/2017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3E2A0F-AC3F-421B-BAC7-955B665C107D}" type="slidenum">
              <a:rPr lang="en-US" smtClean="0"/>
              <a:t>‹#›</a:t>
            </a:fld>
            <a:endParaRPr lang="en-US"/>
          </a:p>
        </p:txBody>
      </p:sp>
    </p:spTree>
    <p:extLst>
      <p:ext uri="{BB962C8B-B14F-4D97-AF65-F5344CB8AC3E}">
        <p14:creationId xmlns:p14="http://schemas.microsoft.com/office/powerpoint/2010/main" val="1061762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US" sz="4000" dirty="0" smtClean="0"/>
              <a:t>The Basis of Religious Education and Instruction</a:t>
            </a:r>
            <a:endParaRPr lang="en-US" sz="4000" dirty="0"/>
          </a:p>
        </p:txBody>
      </p:sp>
      <p:sp>
        <p:nvSpPr>
          <p:cNvPr id="3" name="Alt Başlık 2"/>
          <p:cNvSpPr>
            <a:spLocks noGrp="1"/>
          </p:cNvSpPr>
          <p:nvPr>
            <p:ph type="subTitle" idx="1"/>
          </p:nvPr>
        </p:nvSpPr>
        <p:spPr/>
        <p:txBody>
          <a:bodyPr/>
          <a:lstStyle/>
          <a:p>
            <a:pPr algn="r"/>
            <a:r>
              <a:rPr lang="tr-TR" dirty="0" smtClean="0"/>
              <a:t>Yıldız </a:t>
            </a:r>
            <a:r>
              <a:rPr lang="tr-TR" dirty="0" err="1" smtClean="0"/>
              <a:t>Kızılabdullah</a:t>
            </a:r>
            <a:endParaRPr lang="en-US" dirty="0"/>
          </a:p>
        </p:txBody>
      </p:sp>
    </p:spTree>
    <p:extLst>
      <p:ext uri="{BB962C8B-B14F-4D97-AF65-F5344CB8AC3E}">
        <p14:creationId xmlns:p14="http://schemas.microsoft.com/office/powerpoint/2010/main" val="192979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Universal Basis</a:t>
            </a:r>
            <a:br>
              <a:rPr lang="en-US" dirty="0" smtClean="0"/>
            </a:br>
            <a:r>
              <a:rPr lang="en-US" dirty="0" smtClean="0"/>
              <a:t>Key Questions</a:t>
            </a:r>
            <a:r>
              <a:rPr lang="tr-TR" dirty="0" smtClean="0"/>
              <a:t>:</a:t>
            </a:r>
            <a:endParaRPr lang="en-US" dirty="0"/>
          </a:p>
        </p:txBody>
      </p:sp>
      <p:sp>
        <p:nvSpPr>
          <p:cNvPr id="3" name="İçerik Yer Tutucusu 2"/>
          <p:cNvSpPr>
            <a:spLocks noGrp="1"/>
          </p:cNvSpPr>
          <p:nvPr>
            <p:ph idx="1"/>
          </p:nvPr>
        </p:nvSpPr>
        <p:spPr/>
        <p:txBody>
          <a:bodyPr/>
          <a:lstStyle/>
          <a:p>
            <a:r>
              <a:rPr lang="en-US" dirty="0"/>
              <a:t>What is the universality? </a:t>
            </a:r>
            <a:endParaRPr lang="tr-TR" dirty="0" smtClean="0"/>
          </a:p>
          <a:p>
            <a:r>
              <a:rPr lang="tr-TR" dirty="0" smtClean="0"/>
              <a:t>Doe</a:t>
            </a:r>
            <a:r>
              <a:rPr lang="en-US" dirty="0" smtClean="0"/>
              <a:t>s </a:t>
            </a:r>
            <a:r>
              <a:rPr lang="en-US" dirty="0"/>
              <a:t>every culture universal also? </a:t>
            </a:r>
            <a:endParaRPr lang="tr-TR" dirty="0" smtClean="0"/>
          </a:p>
          <a:p>
            <a:r>
              <a:rPr lang="en-US" dirty="0" smtClean="0"/>
              <a:t>How </a:t>
            </a:r>
            <a:r>
              <a:rPr lang="en-US" dirty="0"/>
              <a:t>can we understand the universality in the concept of religious education?</a:t>
            </a:r>
          </a:p>
        </p:txBody>
      </p:sp>
    </p:spTree>
    <p:extLst>
      <p:ext uri="{BB962C8B-B14F-4D97-AF65-F5344CB8AC3E}">
        <p14:creationId xmlns:p14="http://schemas.microsoft.com/office/powerpoint/2010/main" val="139924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Philosophical</a:t>
            </a:r>
            <a:r>
              <a:rPr lang="tr-TR" dirty="0" smtClean="0"/>
              <a:t> </a:t>
            </a:r>
            <a:r>
              <a:rPr lang="en-US" dirty="0" smtClean="0"/>
              <a:t>Basis</a:t>
            </a:r>
            <a:endParaRPr lang="en-US" dirty="0"/>
          </a:p>
        </p:txBody>
      </p:sp>
      <p:sp>
        <p:nvSpPr>
          <p:cNvPr id="3" name="İçerik Yer Tutucusu 2"/>
          <p:cNvSpPr>
            <a:spLocks noGrp="1"/>
          </p:cNvSpPr>
          <p:nvPr>
            <p:ph idx="1"/>
          </p:nvPr>
        </p:nvSpPr>
        <p:spPr/>
        <p:txBody>
          <a:bodyPr/>
          <a:lstStyle/>
          <a:p>
            <a:r>
              <a:rPr lang="en-US" dirty="0"/>
              <a:t>What is the relationship between philosophy and education, specifically RE?</a:t>
            </a:r>
          </a:p>
          <a:p>
            <a:r>
              <a:rPr lang="en-US" dirty="0"/>
              <a:t>Is there any special field for this part?</a:t>
            </a:r>
          </a:p>
          <a:p>
            <a:endParaRPr lang="en-US" dirty="0"/>
          </a:p>
        </p:txBody>
      </p:sp>
    </p:spTree>
    <p:extLst>
      <p:ext uri="{BB962C8B-B14F-4D97-AF65-F5344CB8AC3E}">
        <p14:creationId xmlns:p14="http://schemas.microsoft.com/office/powerpoint/2010/main" val="271671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We need to respond to these questions</a:t>
            </a:r>
            <a:r>
              <a:rPr lang="tr-TR" dirty="0" smtClean="0"/>
              <a:t>:</a:t>
            </a:r>
            <a:endParaRPr lang="en-US" dirty="0"/>
          </a:p>
        </p:txBody>
      </p:sp>
      <p:sp>
        <p:nvSpPr>
          <p:cNvPr id="3" name="İçerik Yer Tutucusu 2"/>
          <p:cNvSpPr>
            <a:spLocks noGrp="1"/>
          </p:cNvSpPr>
          <p:nvPr>
            <p:ph idx="1"/>
          </p:nvPr>
        </p:nvSpPr>
        <p:spPr/>
        <p:txBody>
          <a:bodyPr>
            <a:normAutofit lnSpcReduction="10000"/>
          </a:bodyPr>
          <a:lstStyle/>
          <a:p>
            <a:r>
              <a:rPr lang="en-US" dirty="0"/>
              <a:t>Which kind of knowledge and values students have to attain?</a:t>
            </a:r>
          </a:p>
          <a:p>
            <a:r>
              <a:rPr lang="en-US" dirty="0" smtClean="0"/>
              <a:t>Which </a:t>
            </a:r>
            <a:r>
              <a:rPr lang="en-US" dirty="0"/>
              <a:t>kind of moral and aesthetic values should we make students get?</a:t>
            </a:r>
          </a:p>
          <a:p>
            <a:r>
              <a:rPr lang="en-US" dirty="0" smtClean="0"/>
              <a:t>What </a:t>
            </a:r>
            <a:r>
              <a:rPr lang="en-US" dirty="0"/>
              <a:t>is education?</a:t>
            </a:r>
          </a:p>
          <a:p>
            <a:r>
              <a:rPr lang="en-US" dirty="0" smtClean="0"/>
              <a:t>What </a:t>
            </a:r>
            <a:r>
              <a:rPr lang="en-US" dirty="0"/>
              <a:t>are the goals for education?</a:t>
            </a:r>
          </a:p>
          <a:p>
            <a:r>
              <a:rPr lang="en-US" dirty="0" smtClean="0"/>
              <a:t>Whom </a:t>
            </a:r>
            <a:r>
              <a:rPr lang="en-US" dirty="0"/>
              <a:t>should be educated?</a:t>
            </a:r>
          </a:p>
          <a:p>
            <a:r>
              <a:rPr lang="en-US" dirty="0" smtClean="0"/>
              <a:t>What </a:t>
            </a:r>
            <a:r>
              <a:rPr lang="en-US" dirty="0"/>
              <a:t>should be contained in the curriculum of education?</a:t>
            </a:r>
          </a:p>
          <a:p>
            <a:r>
              <a:rPr lang="en-US" dirty="0" smtClean="0"/>
              <a:t>What </a:t>
            </a:r>
            <a:r>
              <a:rPr lang="en-US" dirty="0"/>
              <a:t>should we teach and in what extent?</a:t>
            </a:r>
          </a:p>
        </p:txBody>
      </p:sp>
    </p:spTree>
    <p:extLst>
      <p:ext uri="{BB962C8B-B14F-4D97-AF65-F5344CB8AC3E}">
        <p14:creationId xmlns:p14="http://schemas.microsoft.com/office/powerpoint/2010/main" val="57054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Legal </a:t>
            </a:r>
            <a:r>
              <a:rPr lang="en-US" dirty="0" smtClean="0"/>
              <a:t>Basis</a:t>
            </a:r>
            <a:r>
              <a:rPr lang="tr-TR" dirty="0" smtClean="0"/>
              <a:t> </a:t>
            </a:r>
            <a:endParaRPr lang="en-US" dirty="0"/>
          </a:p>
        </p:txBody>
      </p:sp>
      <p:sp>
        <p:nvSpPr>
          <p:cNvPr id="3" name="İçerik Yer Tutucusu 2"/>
          <p:cNvSpPr>
            <a:spLocks noGrp="1"/>
          </p:cNvSpPr>
          <p:nvPr>
            <p:ph idx="1"/>
          </p:nvPr>
        </p:nvSpPr>
        <p:spPr/>
        <p:txBody>
          <a:bodyPr/>
          <a:lstStyle/>
          <a:p>
            <a:r>
              <a:rPr lang="en-US" dirty="0"/>
              <a:t>We need to explain this basis in the view of “right” and the legal process</a:t>
            </a:r>
            <a:r>
              <a:rPr lang="en-US" dirty="0" smtClean="0"/>
              <a:t>.</a:t>
            </a:r>
            <a:endParaRPr lang="tr-TR" dirty="0" smtClean="0"/>
          </a:p>
          <a:p>
            <a:r>
              <a:rPr lang="en-US" dirty="0"/>
              <a:t>Which acts can we express for religious education?</a:t>
            </a:r>
          </a:p>
        </p:txBody>
      </p:sp>
    </p:spTree>
    <p:extLst>
      <p:ext uri="{BB962C8B-B14F-4D97-AF65-F5344CB8AC3E}">
        <p14:creationId xmlns:p14="http://schemas.microsoft.com/office/powerpoint/2010/main" val="15380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The law </a:t>
            </a:r>
            <a:r>
              <a:rPr lang="en-US" dirty="0"/>
              <a:t>on unification of </a:t>
            </a:r>
            <a:r>
              <a:rPr lang="en-US" dirty="0" smtClean="0"/>
              <a:t>education</a:t>
            </a:r>
            <a:r>
              <a:rPr lang="tr-TR" dirty="0" smtClean="0"/>
              <a:t> (</a:t>
            </a:r>
            <a:r>
              <a:rPr lang="tr-TR" dirty="0" err="1" smtClean="0"/>
              <a:t>Tevhid</a:t>
            </a:r>
            <a:r>
              <a:rPr lang="tr-TR" dirty="0" smtClean="0"/>
              <a:t>-i Tedrisat)</a:t>
            </a:r>
          </a:p>
          <a:p>
            <a:r>
              <a:rPr lang="en-US" dirty="0" smtClean="0"/>
              <a:t>The Constitution of Republic of Turkey (1982</a:t>
            </a:r>
            <a:r>
              <a:rPr lang="tr-TR" dirty="0" smtClean="0"/>
              <a:t>)</a:t>
            </a:r>
          </a:p>
          <a:p>
            <a:r>
              <a:rPr lang="tr-TR" dirty="0" smtClean="0"/>
              <a:t>International </a:t>
            </a:r>
            <a:r>
              <a:rPr lang="en-US" dirty="0" smtClean="0"/>
              <a:t>agreements</a:t>
            </a:r>
            <a:endParaRPr lang="en-US" dirty="0"/>
          </a:p>
        </p:txBody>
      </p:sp>
    </p:spTree>
    <p:extLst>
      <p:ext uri="{BB962C8B-B14F-4D97-AF65-F5344CB8AC3E}">
        <p14:creationId xmlns:p14="http://schemas.microsoft.com/office/powerpoint/2010/main" val="45446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Article 24</a:t>
            </a:r>
            <a:r>
              <a:rPr lang="tr-TR" dirty="0" err="1" smtClean="0"/>
              <a:t>th</a:t>
            </a:r>
            <a:r>
              <a:rPr lang="tr-TR" dirty="0" smtClean="0"/>
              <a:t> </a:t>
            </a:r>
            <a:r>
              <a:rPr lang="en-US" dirty="0" smtClean="0"/>
              <a:t> of Constitution</a:t>
            </a:r>
            <a:endParaRPr lang="en-US" dirty="0"/>
          </a:p>
        </p:txBody>
      </p:sp>
      <p:sp>
        <p:nvSpPr>
          <p:cNvPr id="3" name="İçerik Yer Tutucusu 2"/>
          <p:cNvSpPr>
            <a:spLocks noGrp="1"/>
          </p:cNvSpPr>
          <p:nvPr>
            <p:ph idx="1"/>
          </p:nvPr>
        </p:nvSpPr>
        <p:spPr/>
        <p:txBody>
          <a:bodyPr>
            <a:normAutofit lnSpcReduction="10000"/>
          </a:bodyPr>
          <a:lstStyle/>
          <a:p>
            <a:r>
              <a:rPr lang="en-US" dirty="0"/>
              <a:t>“No one shall be compelled to worship, or to participate in religious rites and ceremonies, or to reveal religious beliefs and convictions, or be blamed or accused because of his religious beliefs and convictions. Religious and moral education and instruction shall be conducted under state supervision and control. Instruction in religious culture and morals shall be one of the compulsory lessons in the curricula of primary and secondary schools. Other religious education and instruction shall be subject to the individual’s own desire, and in the case of minors, to the request of their legal representatives…” </a:t>
            </a:r>
          </a:p>
        </p:txBody>
      </p:sp>
    </p:spTree>
    <p:extLst>
      <p:ext uri="{BB962C8B-B14F-4D97-AF65-F5344CB8AC3E}">
        <p14:creationId xmlns:p14="http://schemas.microsoft.com/office/powerpoint/2010/main" val="79239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Article (</a:t>
            </a:r>
            <a:r>
              <a:rPr lang="en-US" dirty="0" err="1"/>
              <a:t>Tawheed</a:t>
            </a:r>
            <a:r>
              <a:rPr lang="en-US" dirty="0"/>
              <a:t> el-</a:t>
            </a:r>
            <a:r>
              <a:rPr lang="en-US" dirty="0" err="1"/>
              <a:t>Tadrisah</a:t>
            </a:r>
            <a:r>
              <a:rPr lang="en-US" dirty="0" smtClean="0"/>
              <a:t>) </a:t>
            </a:r>
            <a:r>
              <a:rPr lang="en-US" dirty="0"/>
              <a:t>section 4 is as follows: </a:t>
            </a:r>
          </a:p>
        </p:txBody>
      </p:sp>
      <p:sp>
        <p:nvSpPr>
          <p:cNvPr id="3" name="İçerik Yer Tutucusu 2"/>
          <p:cNvSpPr>
            <a:spLocks noGrp="1"/>
          </p:cNvSpPr>
          <p:nvPr>
            <p:ph idx="1"/>
          </p:nvPr>
        </p:nvSpPr>
        <p:spPr/>
        <p:txBody>
          <a:bodyPr/>
          <a:lstStyle/>
          <a:p>
            <a:r>
              <a:rPr lang="en-US" dirty="0" smtClean="0"/>
              <a:t>“</a:t>
            </a:r>
            <a:r>
              <a:rPr lang="en-US" dirty="0"/>
              <a:t>Ministry of National Education will set up a divinity faculty at the university so as to educate senior specialists in religious subjects and [also] open schools </a:t>
            </a:r>
            <a:r>
              <a:rPr lang="tr-TR" dirty="0" smtClean="0"/>
              <a:t>(</a:t>
            </a:r>
            <a:r>
              <a:rPr lang="tr-TR" dirty="0" err="1" smtClean="0"/>
              <a:t>Imam</a:t>
            </a:r>
            <a:r>
              <a:rPr lang="tr-TR" dirty="0" smtClean="0"/>
              <a:t> hatip High Schools) </a:t>
            </a:r>
            <a:r>
              <a:rPr lang="en-US" dirty="0" smtClean="0"/>
              <a:t>to </a:t>
            </a:r>
            <a:r>
              <a:rPr lang="en-US" dirty="0"/>
              <a:t>raise officials who can perform religious duties like those performed by imams and preachers.” </a:t>
            </a:r>
          </a:p>
        </p:txBody>
      </p:sp>
    </p:spTree>
    <p:extLst>
      <p:ext uri="{BB962C8B-B14F-4D97-AF65-F5344CB8AC3E}">
        <p14:creationId xmlns:p14="http://schemas.microsoft.com/office/powerpoint/2010/main" val="208624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Cited Resources</a:t>
            </a:r>
            <a:br>
              <a:rPr lang="tr-TR" dirty="0" smtClean="0"/>
            </a:br>
            <a:endParaRPr lang="tr-TR" dirty="0"/>
          </a:p>
        </p:txBody>
      </p:sp>
      <p:sp>
        <p:nvSpPr>
          <p:cNvPr id="3" name="Content Placeholder 2"/>
          <p:cNvSpPr>
            <a:spLocks noGrp="1"/>
          </p:cNvSpPr>
          <p:nvPr>
            <p:ph idx="1"/>
          </p:nvPr>
        </p:nvSpPr>
        <p:spPr/>
        <p:txBody>
          <a:bodyPr>
            <a:normAutofit lnSpcReduction="10000"/>
          </a:bodyPr>
          <a:lstStyle/>
          <a:p>
            <a:r>
              <a:rPr lang="tr-TR" dirty="0" smtClean="0"/>
              <a:t>Tosun, C. (2001), </a:t>
            </a:r>
            <a:r>
              <a:rPr lang="tr-TR" dirty="0"/>
              <a:t>Din </a:t>
            </a:r>
            <a:r>
              <a:rPr lang="tr-TR" dirty="0" smtClean="0"/>
              <a:t>Egitimi </a:t>
            </a:r>
            <a:r>
              <a:rPr lang="tr-TR" dirty="0"/>
              <a:t>Bilimine </a:t>
            </a:r>
            <a:r>
              <a:rPr lang="tr-TR" dirty="0" smtClean="0"/>
              <a:t>Giris, </a:t>
            </a:r>
            <a:r>
              <a:rPr lang="tr-TR" dirty="0"/>
              <a:t>Pegem A </a:t>
            </a:r>
            <a:r>
              <a:rPr lang="tr-TR" dirty="0" smtClean="0"/>
              <a:t>Yayincilik, Ankara. </a:t>
            </a:r>
          </a:p>
          <a:p>
            <a:r>
              <a:rPr lang="tr-TR" dirty="0" smtClean="0"/>
              <a:t>Kizilabdullah, Y &amp; Yuruk, T (2012). Din Egitimi ve Ögretiminin Temelleri. Din Egitimi El Kitabı. Ed. Mustafa Koylu&amp;Nurullah Altas. Gunduz yayincilik. Ankara</a:t>
            </a:r>
          </a:p>
          <a:p>
            <a:r>
              <a:rPr lang="en-US" dirty="0" smtClean="0"/>
              <a:t>Goldstein</a:t>
            </a:r>
            <a:r>
              <a:rPr lang="tr-TR" dirty="0" smtClean="0"/>
              <a:t>, J. L. (1957).</a:t>
            </a:r>
            <a:r>
              <a:rPr lang="en-US" i="1" dirty="0" smtClean="0"/>
              <a:t>On </a:t>
            </a:r>
            <a:r>
              <a:rPr lang="en-US" i="1" dirty="0"/>
              <a:t>Defining </a:t>
            </a:r>
            <a:r>
              <a:rPr lang="en-US" i="1" dirty="0" smtClean="0"/>
              <a:t>Culture</a:t>
            </a:r>
            <a:r>
              <a:rPr lang="tr-TR" i="1" dirty="0" smtClean="0"/>
              <a:t>. </a:t>
            </a:r>
            <a:r>
              <a:rPr lang="en-US" dirty="0" smtClean="0"/>
              <a:t>American </a:t>
            </a:r>
            <a:r>
              <a:rPr lang="en-US" dirty="0"/>
              <a:t>Anthropologist, New Series, Vol. 59, No. </a:t>
            </a:r>
            <a:r>
              <a:rPr lang="en-US" dirty="0" smtClean="0"/>
              <a:t>6, </a:t>
            </a:r>
            <a:r>
              <a:rPr lang="en-US" dirty="0"/>
              <a:t>pp. </a:t>
            </a:r>
            <a:r>
              <a:rPr lang="en-US" dirty="0" smtClean="0"/>
              <a:t>1075-1081</a:t>
            </a:r>
            <a:endParaRPr lang="tr-TR" dirty="0" smtClean="0"/>
          </a:p>
          <a:p>
            <a:r>
              <a:rPr lang="en-US" dirty="0" smtClean="0"/>
              <a:t>Blumenthal</a:t>
            </a:r>
            <a:r>
              <a:rPr lang="tr-TR" dirty="0" smtClean="0"/>
              <a:t>, A. (1940). </a:t>
            </a:r>
            <a:r>
              <a:rPr lang="en-US" i="1" dirty="0" smtClean="0"/>
              <a:t>A </a:t>
            </a:r>
            <a:r>
              <a:rPr lang="en-US" i="1" dirty="0"/>
              <a:t>New Definition of </a:t>
            </a:r>
            <a:r>
              <a:rPr lang="en-US" i="1" dirty="0" smtClean="0"/>
              <a:t>Culture</a:t>
            </a:r>
            <a:r>
              <a:rPr lang="tr-TR" i="1" dirty="0" smtClean="0"/>
              <a:t>. </a:t>
            </a:r>
            <a:r>
              <a:rPr lang="en-US" dirty="0" smtClean="0"/>
              <a:t>American </a:t>
            </a:r>
            <a:r>
              <a:rPr lang="en-US" dirty="0"/>
              <a:t>Anthropologist, New Series, Vol. 42, No. 4, Part </a:t>
            </a:r>
            <a:r>
              <a:rPr lang="en-US" dirty="0" smtClean="0"/>
              <a:t>1, pp.</a:t>
            </a:r>
            <a:r>
              <a:rPr lang="tr-TR" dirty="0" smtClean="0"/>
              <a:t> </a:t>
            </a:r>
            <a:r>
              <a:rPr lang="en-US" dirty="0" smtClean="0"/>
              <a:t>571-586</a:t>
            </a:r>
            <a:endParaRPr lang="tr-TR" dirty="0"/>
          </a:p>
        </p:txBody>
      </p:sp>
    </p:spTree>
    <p:extLst>
      <p:ext uri="{BB962C8B-B14F-4D97-AF65-F5344CB8AC3E}">
        <p14:creationId xmlns:p14="http://schemas.microsoft.com/office/powerpoint/2010/main" val="3740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Key Questions</a:t>
            </a:r>
            <a:endParaRPr lang="en-US" dirty="0"/>
          </a:p>
        </p:txBody>
      </p:sp>
      <p:sp>
        <p:nvSpPr>
          <p:cNvPr id="3" name="İçerik Yer Tutucusu 2"/>
          <p:cNvSpPr>
            <a:spLocks noGrp="1"/>
          </p:cNvSpPr>
          <p:nvPr>
            <p:ph idx="1"/>
          </p:nvPr>
        </p:nvSpPr>
        <p:spPr/>
        <p:txBody>
          <a:bodyPr/>
          <a:lstStyle/>
          <a:p>
            <a:pPr marL="514350" indent="-514350">
              <a:buFont typeface="+mj-lt"/>
              <a:buAutoNum type="arabicPeriod"/>
            </a:pPr>
            <a:r>
              <a:rPr lang="en-US" dirty="0" smtClean="0"/>
              <a:t>Why do we need to find any basis for religious education and instruction?</a:t>
            </a:r>
          </a:p>
          <a:p>
            <a:pPr marL="514350" indent="-514350">
              <a:buFont typeface="+mj-lt"/>
              <a:buAutoNum type="arabicPeriod"/>
            </a:pPr>
            <a:r>
              <a:rPr lang="en-US" dirty="0" smtClean="0"/>
              <a:t>What are the basis of RE?</a:t>
            </a:r>
          </a:p>
          <a:p>
            <a:pPr marL="0" indent="0">
              <a:buNone/>
            </a:pPr>
            <a:endParaRPr lang="en-US" dirty="0"/>
          </a:p>
        </p:txBody>
      </p:sp>
    </p:spTree>
    <p:extLst>
      <p:ext uri="{BB962C8B-B14F-4D97-AF65-F5344CB8AC3E}">
        <p14:creationId xmlns:p14="http://schemas.microsoft.com/office/powerpoint/2010/main" val="172755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514350" lvl="0" indent="-514350">
              <a:spcBef>
                <a:spcPts val="1000"/>
              </a:spcBef>
            </a:pPr>
            <a:r>
              <a:rPr lang="tr-TR" sz="2800" dirty="0" smtClean="0">
                <a:solidFill>
                  <a:prstClr val="black"/>
                </a:solidFill>
                <a:latin typeface="Calibri" panose="020F0502020204030204"/>
                <a:ea typeface="+mn-ea"/>
                <a:cs typeface="+mn-cs"/>
              </a:rPr>
              <a:t/>
            </a:r>
            <a:br>
              <a:rPr lang="tr-TR" sz="2800" dirty="0" smtClean="0">
                <a:solidFill>
                  <a:prstClr val="black"/>
                </a:solidFill>
                <a:latin typeface="Calibri" panose="020F0502020204030204"/>
                <a:ea typeface="+mn-ea"/>
                <a:cs typeface="+mn-cs"/>
              </a:rPr>
            </a:br>
            <a:r>
              <a:rPr lang="en-US" sz="2800" dirty="0" smtClean="0">
                <a:solidFill>
                  <a:prstClr val="black"/>
                </a:solidFill>
                <a:latin typeface="Calibri" panose="020F0502020204030204"/>
                <a:ea typeface="+mn-ea"/>
                <a:cs typeface="+mn-cs"/>
              </a:rPr>
              <a:t>Why do we need to find any basis for religious education and instruction?</a:t>
            </a:r>
            <a:br>
              <a:rPr lang="en-US" sz="2800" dirty="0" smtClean="0">
                <a:solidFill>
                  <a:prstClr val="black"/>
                </a:solidFill>
                <a:latin typeface="Calibri" panose="020F0502020204030204"/>
                <a:ea typeface="+mn-ea"/>
                <a:cs typeface="+mn-cs"/>
              </a:rPr>
            </a:br>
            <a:endParaRPr lang="en-US" dirty="0"/>
          </a:p>
        </p:txBody>
      </p:sp>
      <p:sp>
        <p:nvSpPr>
          <p:cNvPr id="3" name="İçerik Yer Tutucusu 2"/>
          <p:cNvSpPr>
            <a:spLocks noGrp="1"/>
          </p:cNvSpPr>
          <p:nvPr>
            <p:ph idx="1"/>
          </p:nvPr>
        </p:nvSpPr>
        <p:spPr/>
        <p:txBody>
          <a:bodyPr/>
          <a:lstStyle/>
          <a:p>
            <a:r>
              <a:rPr lang="en-US" dirty="0" smtClean="0"/>
              <a:t>Because of the importance of education and RE for human being</a:t>
            </a:r>
          </a:p>
          <a:p>
            <a:r>
              <a:rPr lang="en-US" dirty="0" smtClean="0"/>
              <a:t>To find a response for this question: «Why do we need to teach about RE or why RE? </a:t>
            </a:r>
          </a:p>
          <a:p>
            <a:r>
              <a:rPr lang="en-US" dirty="0" smtClean="0"/>
              <a:t>To determine the content of goals, curriculum, instruction process, and evaluation.</a:t>
            </a:r>
            <a:endParaRPr lang="en-US" dirty="0"/>
          </a:p>
        </p:txBody>
      </p:sp>
    </p:spTree>
    <p:extLst>
      <p:ext uri="{BB962C8B-B14F-4D97-AF65-F5344CB8AC3E}">
        <p14:creationId xmlns:p14="http://schemas.microsoft.com/office/powerpoint/2010/main" val="267851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514350" lvl="0" indent="-514350">
              <a:spcBef>
                <a:spcPts val="1000"/>
              </a:spcBef>
            </a:pPr>
            <a:r>
              <a:rPr lang="tr-TR" sz="2800" dirty="0" smtClean="0">
                <a:solidFill>
                  <a:prstClr val="black"/>
                </a:solidFill>
                <a:latin typeface="Calibri" panose="020F0502020204030204"/>
                <a:ea typeface="+mn-ea"/>
                <a:cs typeface="+mn-cs"/>
              </a:rPr>
              <a:t/>
            </a:r>
            <a:br>
              <a:rPr lang="tr-TR" sz="2800" dirty="0" smtClean="0">
                <a:solidFill>
                  <a:prstClr val="black"/>
                </a:solidFill>
                <a:latin typeface="Calibri" panose="020F0502020204030204"/>
                <a:ea typeface="+mn-ea"/>
                <a:cs typeface="+mn-cs"/>
              </a:rPr>
            </a:br>
            <a:r>
              <a:rPr lang="en-US" sz="2800" dirty="0" smtClean="0">
                <a:solidFill>
                  <a:prstClr val="black"/>
                </a:solidFill>
                <a:latin typeface="Calibri" panose="020F0502020204030204"/>
                <a:ea typeface="+mn-ea"/>
                <a:cs typeface="+mn-cs"/>
              </a:rPr>
              <a:t>What are the basics</a:t>
            </a:r>
            <a:r>
              <a:rPr lang="tr-TR" sz="2800" dirty="0" smtClean="0">
                <a:solidFill>
                  <a:prstClr val="black"/>
                </a:solidFill>
                <a:latin typeface="Calibri" panose="020F0502020204030204"/>
                <a:ea typeface="+mn-ea"/>
                <a:cs typeface="+mn-cs"/>
              </a:rPr>
              <a:t> </a:t>
            </a:r>
            <a:r>
              <a:rPr lang="en-US" sz="2800" dirty="0" smtClean="0">
                <a:solidFill>
                  <a:prstClr val="black"/>
                </a:solidFill>
                <a:latin typeface="Calibri" panose="020F0502020204030204"/>
                <a:ea typeface="+mn-ea"/>
                <a:cs typeface="+mn-cs"/>
              </a:rPr>
              <a:t>of </a:t>
            </a:r>
            <a:r>
              <a:rPr lang="en-US" sz="2800" dirty="0" smtClean="0">
                <a:solidFill>
                  <a:prstClr val="black"/>
                </a:solidFill>
                <a:latin typeface="Calibri" panose="020F0502020204030204"/>
                <a:ea typeface="+mn-ea"/>
                <a:cs typeface="+mn-cs"/>
              </a:rPr>
              <a:t>RE</a:t>
            </a:r>
            <a:r>
              <a:rPr lang="tr-TR" sz="2800" dirty="0" smtClean="0">
                <a:solidFill>
                  <a:prstClr val="black"/>
                </a:solidFill>
                <a:latin typeface="Calibri" panose="020F0502020204030204"/>
                <a:ea typeface="+mn-ea"/>
                <a:cs typeface="+mn-cs"/>
              </a:rPr>
              <a:t> (Tosun</a:t>
            </a:r>
            <a:r>
              <a:rPr lang="tr-TR" sz="2800" smtClean="0">
                <a:solidFill>
                  <a:prstClr val="black"/>
                </a:solidFill>
                <a:latin typeface="Calibri" panose="020F0502020204030204"/>
                <a:ea typeface="+mn-ea"/>
                <a:cs typeface="+mn-cs"/>
              </a:rPr>
              <a:t>, 2001 &amp; Kizilabdullah and Yuruk, 2012)</a:t>
            </a:r>
            <a:r>
              <a:rPr lang="en-US" sz="2800" dirty="0" smtClean="0">
                <a:solidFill>
                  <a:prstClr val="black"/>
                </a:solidFill>
                <a:latin typeface="Calibri" panose="020F0502020204030204"/>
                <a:ea typeface="+mn-ea"/>
                <a:cs typeface="+mn-cs"/>
              </a:rPr>
              <a:t>?</a:t>
            </a:r>
            <a:r>
              <a:rPr lang="en-US" sz="2800" dirty="0" smtClean="0">
                <a:solidFill>
                  <a:prstClr val="black"/>
                </a:solidFill>
                <a:latin typeface="Calibri" panose="020F0502020204030204"/>
                <a:ea typeface="+mn-ea"/>
                <a:cs typeface="+mn-cs"/>
              </a:rPr>
              <a:t/>
            </a:r>
            <a:br>
              <a:rPr lang="en-US" sz="2800" dirty="0" smtClean="0">
                <a:solidFill>
                  <a:prstClr val="black"/>
                </a:solidFill>
                <a:latin typeface="Calibri" panose="020F0502020204030204"/>
                <a:ea typeface="+mn-ea"/>
                <a:cs typeface="+mn-cs"/>
              </a:rPr>
            </a:br>
            <a:endParaRPr lang="en-US" dirty="0"/>
          </a:p>
        </p:txBody>
      </p:sp>
      <p:sp>
        <p:nvSpPr>
          <p:cNvPr id="3" name="İçerik Yer Tutucusu 2"/>
          <p:cNvSpPr>
            <a:spLocks noGrp="1"/>
          </p:cNvSpPr>
          <p:nvPr>
            <p:ph idx="1"/>
          </p:nvPr>
        </p:nvSpPr>
        <p:spPr/>
        <p:txBody>
          <a:bodyPr/>
          <a:lstStyle/>
          <a:p>
            <a:r>
              <a:rPr lang="en-US" dirty="0" smtClean="0"/>
              <a:t>Individual Basis</a:t>
            </a:r>
          </a:p>
          <a:p>
            <a:r>
              <a:rPr lang="en-US" dirty="0" smtClean="0"/>
              <a:t>Social Basis</a:t>
            </a:r>
          </a:p>
          <a:p>
            <a:r>
              <a:rPr lang="en-US" dirty="0" smtClean="0"/>
              <a:t>Cultural Basis</a:t>
            </a:r>
          </a:p>
          <a:p>
            <a:r>
              <a:rPr lang="en-US" dirty="0" smtClean="0"/>
              <a:t>Universal Basis</a:t>
            </a:r>
          </a:p>
          <a:p>
            <a:r>
              <a:rPr lang="en-US" dirty="0" smtClean="0"/>
              <a:t>Philosophical Basis</a:t>
            </a:r>
          </a:p>
          <a:p>
            <a:r>
              <a:rPr lang="en-US" dirty="0" smtClean="0"/>
              <a:t>Legal Basis</a:t>
            </a:r>
          </a:p>
          <a:p>
            <a:pPr marL="0" indent="0">
              <a:buNone/>
            </a:pPr>
            <a:endParaRPr lang="en-US" dirty="0"/>
          </a:p>
        </p:txBody>
      </p:sp>
    </p:spTree>
    <p:extLst>
      <p:ext uri="{BB962C8B-B14F-4D97-AF65-F5344CB8AC3E}">
        <p14:creationId xmlns:p14="http://schemas.microsoft.com/office/powerpoint/2010/main" val="419162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228600" lvl="0" indent="-228600">
              <a:spcBef>
                <a:spcPts val="1000"/>
              </a:spcBef>
            </a:pPr>
            <a:r>
              <a:rPr lang="tr-TR" sz="2800" dirty="0" smtClean="0">
                <a:solidFill>
                  <a:prstClr val="black"/>
                </a:solidFill>
                <a:latin typeface="Calibri" panose="020F0502020204030204"/>
                <a:ea typeface="+mn-ea"/>
                <a:cs typeface="+mn-cs"/>
              </a:rPr>
              <a:t/>
            </a:r>
            <a:br>
              <a:rPr lang="tr-TR" sz="2800" dirty="0" smtClean="0">
                <a:solidFill>
                  <a:prstClr val="black"/>
                </a:solidFill>
                <a:latin typeface="Calibri" panose="020F0502020204030204"/>
                <a:ea typeface="+mn-ea"/>
                <a:cs typeface="+mn-cs"/>
              </a:rPr>
            </a:br>
            <a:r>
              <a:rPr lang="en-US" sz="2800" dirty="0" smtClean="0">
                <a:solidFill>
                  <a:prstClr val="black"/>
                </a:solidFill>
                <a:latin typeface="Calibri" panose="020F0502020204030204"/>
                <a:ea typeface="+mn-ea"/>
                <a:cs typeface="+mn-cs"/>
              </a:rPr>
              <a:t>Individual </a:t>
            </a:r>
            <a:r>
              <a:rPr lang="en-US" sz="2800" dirty="0">
                <a:solidFill>
                  <a:prstClr val="black"/>
                </a:solidFill>
                <a:latin typeface="Calibri" panose="020F0502020204030204"/>
                <a:ea typeface="+mn-ea"/>
                <a:cs typeface="+mn-cs"/>
              </a:rPr>
              <a:t>Basis</a:t>
            </a:r>
            <a:br>
              <a:rPr lang="en-US" sz="2800" dirty="0">
                <a:solidFill>
                  <a:prstClr val="black"/>
                </a:solidFill>
                <a:latin typeface="Calibri" panose="020F0502020204030204"/>
                <a:ea typeface="+mn-ea"/>
                <a:cs typeface="+mn-cs"/>
              </a:rPr>
            </a:br>
            <a:endParaRPr lang="en-US" dirty="0"/>
          </a:p>
        </p:txBody>
      </p:sp>
      <p:sp>
        <p:nvSpPr>
          <p:cNvPr id="3" name="İçerik Yer Tutucusu 2"/>
          <p:cNvSpPr>
            <a:spLocks noGrp="1"/>
          </p:cNvSpPr>
          <p:nvPr>
            <p:ph idx="1"/>
          </p:nvPr>
        </p:nvSpPr>
        <p:spPr/>
        <p:txBody>
          <a:bodyPr/>
          <a:lstStyle/>
          <a:p>
            <a:r>
              <a:rPr lang="en-US" dirty="0" smtClean="0"/>
              <a:t>Does person need to believe?</a:t>
            </a:r>
          </a:p>
          <a:p>
            <a:r>
              <a:rPr lang="en-US" dirty="0" smtClean="0"/>
              <a:t>Does person need RE?</a:t>
            </a:r>
            <a:endParaRPr lang="en-US" dirty="0" smtClean="0"/>
          </a:p>
        </p:txBody>
      </p:sp>
    </p:spTree>
    <p:extLst>
      <p:ext uri="{BB962C8B-B14F-4D97-AF65-F5344CB8AC3E}">
        <p14:creationId xmlns:p14="http://schemas.microsoft.com/office/powerpoint/2010/main" val="243906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en-US" dirty="0" smtClean="0"/>
              <a:t>Social Basis</a:t>
            </a:r>
            <a:br>
              <a:rPr lang="en-US" dirty="0" smtClean="0"/>
            </a:br>
            <a:endParaRPr lang="en-US" dirty="0"/>
          </a:p>
        </p:txBody>
      </p:sp>
      <p:sp>
        <p:nvSpPr>
          <p:cNvPr id="3" name="İçerik Yer Tutucusu 2"/>
          <p:cNvSpPr>
            <a:spLocks noGrp="1"/>
          </p:cNvSpPr>
          <p:nvPr>
            <p:ph idx="1"/>
          </p:nvPr>
        </p:nvSpPr>
        <p:spPr/>
        <p:txBody>
          <a:bodyPr/>
          <a:lstStyle/>
          <a:p>
            <a:r>
              <a:rPr lang="en-US" dirty="0" smtClean="0"/>
              <a:t>Are the social and individual basis separate?</a:t>
            </a:r>
            <a:endParaRPr lang="tr-TR" dirty="0" smtClean="0"/>
          </a:p>
          <a:p>
            <a:r>
              <a:rPr lang="en-US" dirty="0" smtClean="0"/>
              <a:t>Is it possible to live without society, in other words, is there any life without the social world?</a:t>
            </a:r>
            <a:r>
              <a:rPr lang="tr-TR" dirty="0" smtClean="0"/>
              <a:t> (Emile </a:t>
            </a:r>
            <a:r>
              <a:rPr lang="tr-TR" dirty="0" err="1" smtClean="0"/>
              <a:t>and</a:t>
            </a:r>
            <a:r>
              <a:rPr lang="tr-TR" dirty="0" smtClean="0"/>
              <a:t> Hay bin </a:t>
            </a:r>
            <a:r>
              <a:rPr lang="tr-TR" dirty="0" err="1" smtClean="0"/>
              <a:t>Yakzan</a:t>
            </a:r>
            <a:r>
              <a:rPr lang="tr-TR" dirty="0" smtClean="0"/>
              <a:t>)</a:t>
            </a:r>
          </a:p>
          <a:p>
            <a:pPr marL="0" indent="0">
              <a:buNone/>
            </a:pPr>
            <a:endParaRPr lang="en-US" dirty="0"/>
          </a:p>
        </p:txBody>
      </p:sp>
    </p:spTree>
    <p:extLst>
      <p:ext uri="{BB962C8B-B14F-4D97-AF65-F5344CB8AC3E}">
        <p14:creationId xmlns:p14="http://schemas.microsoft.com/office/powerpoint/2010/main" val="108269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Cultural Basis</a:t>
            </a:r>
            <a:endParaRPr lang="en-US" dirty="0"/>
          </a:p>
        </p:txBody>
      </p:sp>
      <p:sp>
        <p:nvSpPr>
          <p:cNvPr id="3" name="İçerik Yer Tutucusu 2"/>
          <p:cNvSpPr>
            <a:spLocks noGrp="1"/>
          </p:cNvSpPr>
          <p:nvPr>
            <p:ph idx="1"/>
          </p:nvPr>
        </p:nvSpPr>
        <p:spPr/>
        <p:txBody>
          <a:bodyPr/>
          <a:lstStyle/>
          <a:p>
            <a:r>
              <a:rPr lang="en-US" dirty="0" smtClean="0"/>
              <a:t>What is the culture?</a:t>
            </a:r>
          </a:p>
          <a:p>
            <a:r>
              <a:rPr lang="en-US" dirty="0" smtClean="0"/>
              <a:t>What are the components of culture?</a:t>
            </a:r>
            <a:endParaRPr lang="en-US" dirty="0"/>
          </a:p>
        </p:txBody>
      </p:sp>
    </p:spTree>
    <p:extLst>
      <p:ext uri="{BB962C8B-B14F-4D97-AF65-F5344CB8AC3E}">
        <p14:creationId xmlns:p14="http://schemas.microsoft.com/office/powerpoint/2010/main" val="198978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Culture</a:t>
            </a:r>
            <a:r>
              <a:rPr lang="tr-TR" dirty="0" smtClean="0"/>
              <a:t> is;</a:t>
            </a:r>
            <a:endParaRPr lang="en-US" dirty="0"/>
          </a:p>
        </p:txBody>
      </p:sp>
      <p:sp>
        <p:nvSpPr>
          <p:cNvPr id="3" name="İçerik Yer Tutucusu 2"/>
          <p:cNvSpPr>
            <a:spLocks noGrp="1"/>
          </p:cNvSpPr>
          <p:nvPr>
            <p:ph idx="1"/>
          </p:nvPr>
        </p:nvSpPr>
        <p:spPr/>
        <p:txBody>
          <a:bodyPr/>
          <a:lstStyle/>
          <a:p>
            <a:r>
              <a:rPr lang="en-US" dirty="0"/>
              <a:t> </a:t>
            </a:r>
            <a:r>
              <a:rPr lang="en-US" dirty="0" smtClean="0"/>
              <a:t>"Culture consists of the works of man."--"Culture consists of the achievements of man that are handed from one generation to another.» «that complex whole which includes knowledge, belief, art, morals, law, custom, and any other capabilities and habits acquired by man as a member of society (Blumenthal, 1940; 572).»</a:t>
            </a:r>
            <a:endParaRPr lang="en-US" dirty="0"/>
          </a:p>
        </p:txBody>
      </p:sp>
    </p:spTree>
    <p:extLst>
      <p:ext uri="{BB962C8B-B14F-4D97-AF65-F5344CB8AC3E}">
        <p14:creationId xmlns:p14="http://schemas.microsoft.com/office/powerpoint/2010/main" val="196637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In the concept of religious education;</a:t>
            </a:r>
            <a:endParaRPr lang="en-US" dirty="0"/>
          </a:p>
        </p:txBody>
      </p:sp>
      <p:sp>
        <p:nvSpPr>
          <p:cNvPr id="3" name="İçerik Yer Tutucusu 2"/>
          <p:cNvSpPr>
            <a:spLocks noGrp="1"/>
          </p:cNvSpPr>
          <p:nvPr>
            <p:ph idx="1"/>
          </p:nvPr>
        </p:nvSpPr>
        <p:spPr/>
        <p:txBody>
          <a:bodyPr/>
          <a:lstStyle/>
          <a:p>
            <a:r>
              <a:rPr lang="en-US" dirty="0" smtClean="0"/>
              <a:t>Cultural basis refers to adaptation to the culture. Because, religion, values, beliefs form the culture in different ways. When a person has a good qualified religious education, he can develop the culture and transform it to the next generation.</a:t>
            </a:r>
          </a:p>
          <a:p>
            <a:r>
              <a:rPr lang="en-US" dirty="0" smtClean="0"/>
              <a:t>•We can find this aim in the general goals of education in Turkey. It says: the goal of national education in Turkey is to educate students as protector and developer of national, moral, individual and cultural values of Turkish Nation.</a:t>
            </a:r>
            <a:endParaRPr lang="en-US" dirty="0"/>
          </a:p>
        </p:txBody>
      </p:sp>
    </p:spTree>
    <p:extLst>
      <p:ext uri="{BB962C8B-B14F-4D97-AF65-F5344CB8AC3E}">
        <p14:creationId xmlns:p14="http://schemas.microsoft.com/office/powerpoint/2010/main" val="24335123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437</TotalTime>
  <Words>772</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Organik</vt:lpstr>
      <vt:lpstr>The Basis of Religious Education and Instruction</vt:lpstr>
      <vt:lpstr>Key Questions</vt:lpstr>
      <vt:lpstr> Why do we need to find any basis for religious education and instruction? </vt:lpstr>
      <vt:lpstr> What are the basics of RE (Tosun, 2001 &amp; Kizilabdullah and Yuruk, 2012)? </vt:lpstr>
      <vt:lpstr> Individual Basis </vt:lpstr>
      <vt:lpstr> Social Basis </vt:lpstr>
      <vt:lpstr>Cultural Basis</vt:lpstr>
      <vt:lpstr>Culture is;</vt:lpstr>
      <vt:lpstr>In the concept of religious education;</vt:lpstr>
      <vt:lpstr>Universal Basis Key Questions:</vt:lpstr>
      <vt:lpstr>Philosophical Basis</vt:lpstr>
      <vt:lpstr>We need to respond to these questions:</vt:lpstr>
      <vt:lpstr>Legal Basis </vt:lpstr>
      <vt:lpstr>PowerPoint Presentation</vt:lpstr>
      <vt:lpstr>Article 24th  of Constitution</vt:lpstr>
      <vt:lpstr>Article (Tawheed el-Tadrisah) section 4 is as follows: </vt:lpstr>
      <vt:lpstr>Cited Resources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Religious Education and Instruction</dc:title>
  <dc:creator>yildiz</dc:creator>
  <cp:lastModifiedBy>Yıldız</cp:lastModifiedBy>
  <cp:revision>28</cp:revision>
  <cp:lastPrinted>2015-10-14T08:00:17Z</cp:lastPrinted>
  <dcterms:created xsi:type="dcterms:W3CDTF">2015-08-12T13:16:41Z</dcterms:created>
  <dcterms:modified xsi:type="dcterms:W3CDTF">2017-10-28T18:35:41Z</dcterms:modified>
</cp:coreProperties>
</file>