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5" r:id="rId1"/>
  </p:sldMasterIdLst>
  <p:notesMasterIdLst>
    <p:notesMasterId r:id="rId17"/>
  </p:notesMasterIdLst>
  <p:handoutMasterIdLst>
    <p:handoutMasterId r:id="rId18"/>
  </p:handoutMasterIdLst>
  <p:sldIdLst>
    <p:sldId id="256" r:id="rId2"/>
    <p:sldId id="360" r:id="rId3"/>
    <p:sldId id="362" r:id="rId4"/>
    <p:sldId id="361" r:id="rId5"/>
    <p:sldId id="363" r:id="rId6"/>
    <p:sldId id="364" r:id="rId7"/>
    <p:sldId id="366" r:id="rId8"/>
    <p:sldId id="367" r:id="rId9"/>
    <p:sldId id="368" r:id="rId10"/>
    <p:sldId id="369" r:id="rId11"/>
    <p:sldId id="316" r:id="rId12"/>
    <p:sldId id="371" r:id="rId13"/>
    <p:sldId id="347" r:id="rId14"/>
    <p:sldId id="348" r:id="rId15"/>
    <p:sldId id="3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2D11"/>
    <a:srgbClr val="FDFEFC"/>
    <a:srgbClr val="0A01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76" y="9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66137D-E862-4FF3-9B2B-DCE0B3858F6E}" type="datetime1">
              <a:rPr lang="tr-TR" smtClean="0"/>
              <a:t>27.12.2022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E4930F-B05A-4AAF-AEB8-8DEF2E0B74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0B4184-6084-4AA4-868E-C71099F5CB37}" type="datetime1">
              <a:rPr lang="tr-TR" smtClean="0"/>
              <a:t>27.12.2022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CB0CFD-288C-4EF9-A7B8-E5A04CBC6495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CB0CFD-288C-4EF9-A7B8-E5A04CBC6495}" type="slidenum">
              <a:rPr lang="tr-TR" smtClean="0"/>
              <a:t>1</a:t>
            </a:fld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F05EE6E-CC67-42C9-A1A9-A0AB346BA638}" type="datetime1">
              <a:rPr lang="tr-TR" smtClean="0"/>
              <a:t>27.12.2022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A9836-7AF8-48AD-96F7-E56380BC7992}" type="datetime1">
              <a:rPr lang="tr-TR" smtClean="0"/>
              <a:t>27.12.2022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709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09A4C-E77E-4983-8CC3-D932F8EC170E}" type="datetime1">
              <a:rPr lang="tr-TR" smtClean="0"/>
              <a:t>27.12.2022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0437082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09A4C-E77E-4983-8CC3-D932F8EC170E}" type="datetime1">
              <a:rPr lang="tr-TR" smtClean="0"/>
              <a:t>27.12.2022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0980794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09A4C-E77E-4983-8CC3-D932F8EC170E}" type="datetime1">
              <a:rPr lang="tr-TR" smtClean="0"/>
              <a:t>27.12.2022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7106297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09A4C-E77E-4983-8CC3-D932F8EC170E}" type="datetime1">
              <a:rPr lang="tr-TR" smtClean="0"/>
              <a:t>27.12.2022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5920940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09A4C-E77E-4983-8CC3-D932F8EC170E}" type="datetime1">
              <a:rPr lang="tr-TR" smtClean="0"/>
              <a:t>27.12.2022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1712476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99142-A3A4-47F0-9844-ECB1D89FE013}" type="datetime1">
              <a:rPr lang="tr-TR" smtClean="0"/>
              <a:t>27.12.2022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98628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29F6D-25C6-44A9-A3DC-C24833091B00}" type="datetime1">
              <a:rPr lang="tr-TR" smtClean="0"/>
              <a:t>27.12.2022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5828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1A3F-7062-4CEE-B459-7733F4641A67}" type="datetime1">
              <a:rPr lang="tr-TR" smtClean="0"/>
              <a:t>27.12.2022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760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016E6-AF6F-4379-837A-934346D468BC}" type="datetime1">
              <a:rPr lang="tr-TR" smtClean="0"/>
              <a:t>27.12.2022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8537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C6CD-CEAC-44EF-95E5-6DB5F5CE6504}" type="datetime1">
              <a:rPr lang="tr-TR" smtClean="0"/>
              <a:t>27.12.2022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1266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03074-0035-433B-B564-F1EFE9C10614}" type="datetime1">
              <a:rPr lang="tr-TR" smtClean="0"/>
              <a:t>27.12.2022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6445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50A6-F44A-4EB4-9FE9-1CF06AA8E419}" type="datetime1">
              <a:rPr lang="tr-TR" smtClean="0"/>
              <a:t>27.12.2022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7166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7F8A8-ADE3-44C2-A432-2F32328EAC7D}" type="datetime1">
              <a:rPr lang="tr-TR" smtClean="0"/>
              <a:t>27.12.2022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9275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06CC-150D-4A99-A8B9-FCDB0CBC59D3}" type="datetime1">
              <a:rPr lang="tr-TR" smtClean="0"/>
              <a:t>27.12.2022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4941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D52E2-790D-4CD6-902D-5CCC1E685C84}" type="datetime1">
              <a:rPr lang="tr-TR" smtClean="0"/>
              <a:t>27.12.2022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4149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09A4C-E77E-4983-8CC3-D932F8EC170E}" type="datetime1">
              <a:rPr lang="tr-TR" smtClean="0"/>
              <a:t>27.12.2022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4461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  <p:sldLayoutId id="2147483847" r:id="rId12"/>
    <p:sldLayoutId id="2147483848" r:id="rId13"/>
    <p:sldLayoutId id="2147483849" r:id="rId14"/>
    <p:sldLayoutId id="2147483850" r:id="rId15"/>
    <p:sldLayoutId id="2147483851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773742" y="1484784"/>
            <a:ext cx="5252660" cy="1566174"/>
          </a:xfrm>
        </p:spPr>
        <p:txBody>
          <a:bodyPr anchor="ctr">
            <a:normAutofit fontScale="90000"/>
          </a:bodyPr>
          <a:lstStyle/>
          <a:p>
            <a:pPr algn="ctr"/>
            <a:br>
              <a:rPr lang="tr-TR" sz="27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</a:br>
            <a:r>
              <a:rPr lang="tr-TR" sz="27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ANKARA ÜNİVERSİTESİ</a:t>
            </a:r>
            <a:br>
              <a:rPr lang="tr-TR" sz="27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</a:br>
            <a:r>
              <a:rPr lang="tr-TR" sz="27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SAĞLIK BİLİMLERİ FAKÜLTESİ</a:t>
            </a:r>
            <a:br>
              <a:rPr lang="tr-TR" sz="27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</a:br>
            <a:r>
              <a:rPr lang="tr-TR" sz="2700" b="1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SOSYAL HİZMET ANABİLİM DALI</a:t>
            </a:r>
            <a:br>
              <a:rPr lang="tr-TR" sz="2700" b="1" spc="-1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</a:br>
            <a:endParaRPr lang="tr-TR" sz="2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773742" y="3158970"/>
            <a:ext cx="5554980" cy="2376264"/>
          </a:xfrm>
        </p:spPr>
        <p:txBody>
          <a:bodyPr>
            <a:normAutofit/>
          </a:bodyPr>
          <a:lstStyle/>
          <a:p>
            <a:pPr marL="257310" indent="-256770" algn="ctr">
              <a:spcBef>
                <a:spcPts val="751"/>
              </a:spcBef>
            </a:pPr>
            <a:endParaRPr lang="tr-TR" sz="2700" b="1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cs typeface="Times New Roman" pitchFamily="18" charset="0"/>
            </a:endParaRPr>
          </a:p>
          <a:p>
            <a:pPr marL="257310" indent="-256770" algn="just">
              <a:spcBef>
                <a:spcPts val="751"/>
              </a:spcBef>
            </a:pPr>
            <a:r>
              <a:rPr lang="tr-TR" sz="2400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Dersin adı: Tıbbi Sosyal Hizmet</a:t>
            </a:r>
          </a:p>
          <a:p>
            <a:pPr marL="257310" indent="-256770" algn="just">
              <a:spcBef>
                <a:spcPts val="751"/>
              </a:spcBef>
            </a:pPr>
            <a:r>
              <a:rPr lang="tr-TR" sz="2400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Öğretim Elemanı: Satı GÜL KAPISIZ</a:t>
            </a:r>
          </a:p>
          <a:p>
            <a:pPr marL="257310" indent="-256770" algn="just">
              <a:spcBef>
                <a:spcPts val="751"/>
              </a:spcBef>
            </a:pPr>
            <a:r>
              <a:rPr lang="tr-TR" sz="2400" spc="-1" dirty="0">
                <a:solidFill>
                  <a:schemeClr val="tx1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Konu: Sağlık Kimin İçin?</a:t>
            </a:r>
          </a:p>
          <a:p>
            <a:pPr marL="257310" indent="-256770" algn="ctr">
              <a:spcBef>
                <a:spcPts val="751"/>
              </a:spcBef>
            </a:pPr>
            <a:endParaRPr lang="tr-TR" spc="-1" dirty="0">
              <a:solidFill>
                <a:schemeClr val="tx1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1B7493-2E89-A42A-1A45-615923CDE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3396" y="620688"/>
            <a:ext cx="8911687" cy="860674"/>
          </a:xfrm>
        </p:spPr>
        <p:txBody>
          <a:bodyPr>
            <a:normAutofit fontScale="90000"/>
          </a:bodyPr>
          <a:lstStyle/>
          <a:p>
            <a:pPr marL="0" indent="0" algn="just">
              <a:buNone/>
            </a:pPr>
            <a:r>
              <a:rPr lang="tr-TR" sz="36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4.Uyumlanma teorisi</a:t>
            </a:r>
            <a:br>
              <a:rPr lang="tr-TR" sz="36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tr-TR" sz="36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tr-TR" sz="36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tr-TR" sz="3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6B2DC5-4E26-6563-A564-7E53E8DC22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9347" y="1340768"/>
            <a:ext cx="8915400" cy="4570454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teoriye göre </a:t>
            </a:r>
            <a:r>
              <a:rPr lang="tr-TR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sağlık</a:t>
            </a: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bireyin fiziksel ve sosyal çevreye uyumlanma kapasitesi ile bağıntılıdır. Eğer birey koşullara iyi uyumlanabiliyorsa sağlıklıdır; fiziksel ya da duygusal stresler karşısında uyumlanma sağlayamamanın sonucu hastalanmaktır.</a:t>
            </a:r>
          </a:p>
          <a:p>
            <a:pPr marL="0" indent="0" algn="just">
              <a:buNone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382DC3F-ACB4-34D1-532C-BD5081713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1539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0" y="548680"/>
            <a:ext cx="9721080" cy="5760640"/>
          </a:xfrm>
        </p:spPr>
        <p:txBody>
          <a:bodyPr anchor="ctr">
            <a:normAutofit/>
          </a:bodyPr>
          <a:lstStyle/>
          <a:p>
            <a:pPr marL="572040" indent="-571500" algn="just">
              <a:buClr>
                <a:srgbClr val="B31166"/>
              </a:buClr>
              <a:buFont typeface="Arial" panose="020B0604020202020204" pitchFamily="34" charset="0"/>
              <a:buChar char="•"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geçen gün sağlık, doğal yaşam süreçleri (gebelik, doğum, ergenlik, menopoz) gündelik yaşamın giderek artan sayıdaki ayrıntısı, duygu ve davranışları tıp mesleğinin otoritesi altına girmektedir.</a:t>
            </a:r>
          </a:p>
          <a:p>
            <a:pPr marL="572040" indent="-571500" algn="just">
              <a:buClr>
                <a:srgbClr val="B31166"/>
              </a:buClr>
              <a:buFont typeface="Arial" panose="020B0604020202020204" pitchFamily="34" charset="0"/>
              <a:buChar char="•"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yaşamın tıpla ilgisi olmayan konuları tıbbi model ile ele alınmakta ve tıp doğrudan ya da dolaylı olarak bir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kontrol aracı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işlev görmektedir.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 dirty="0"/>
          </a:p>
        </p:txBody>
      </p:sp>
      <p:sp>
        <p:nvSpPr>
          <p:cNvPr id="5" name="3 Slayt Numarası Yer Tutucusu"/>
          <p:cNvSpPr txBox="1">
            <a:spLocks/>
          </p:cNvSpPr>
          <p:nvPr/>
        </p:nvSpPr>
        <p:spPr>
          <a:xfrm>
            <a:off x="8742294" y="5586412"/>
            <a:ext cx="727842" cy="357188"/>
          </a:xfrm>
          <a:prstGeom prst="rect">
            <a:avLst/>
          </a:prstGeom>
        </p:spPr>
        <p:txBody>
          <a:bodyPr anchor="b"/>
          <a:lstStyle/>
          <a:p>
            <a:pPr algn="ctr" defTabSz="685800">
              <a:defRPr/>
            </a:pPr>
            <a:endParaRPr lang="tr-TR" sz="900" dirty="0"/>
          </a:p>
        </p:txBody>
      </p:sp>
    </p:spTree>
    <p:extLst>
      <p:ext uri="{BB962C8B-B14F-4D97-AF65-F5344CB8AC3E}">
        <p14:creationId xmlns:p14="http://schemas.microsoft.com/office/powerpoint/2010/main" val="3657305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1B7493-2E89-A42A-1A45-615923CDE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3396" y="620688"/>
            <a:ext cx="8911687" cy="860674"/>
          </a:xfrm>
        </p:spPr>
        <p:txBody>
          <a:bodyPr>
            <a:normAutofit fontScale="90000"/>
          </a:bodyPr>
          <a:lstStyle/>
          <a:p>
            <a:r>
              <a:rPr lang="tr-T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PARADiGMA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DEĞİŞİMİ</a:t>
            </a:r>
            <a:b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6B2DC5-4E26-6563-A564-7E53E8DC22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9347" y="1340768"/>
            <a:ext cx="8915400" cy="4570454"/>
          </a:xfrm>
        </p:spPr>
        <p:txBody>
          <a:bodyPr>
            <a:normAutofit/>
          </a:bodyPr>
          <a:lstStyle/>
          <a:p>
            <a:pPr marL="540" indent="0" algn="just">
              <a:buClr>
                <a:srgbClr val="B31166"/>
              </a:buClr>
              <a:buNone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740" indent="-457200" algn="just">
              <a:buClr>
                <a:srgbClr val="B31166"/>
              </a:buClr>
              <a:buFont typeface="Arial" panose="020B0604020202020204" pitchFamily="34" charset="0"/>
              <a:buChar char="•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Dünya Sağlık Örgütü tarafından resmileştirilen "bütünsel" sağlık yaklaşımı ile mesele sadece hastalıklar ve tedavileri (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disease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treatment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olmaktan çıkmış ve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hastalıkların önlenmesi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disease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prevention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giderek önem kazanmaya başlamıştır.</a:t>
            </a:r>
          </a:p>
          <a:p>
            <a:pPr marL="0" indent="0" algn="just">
              <a:buNone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382DC3F-ACB4-34D1-532C-BD5081713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5605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0" y="548680"/>
            <a:ext cx="9721080" cy="5760640"/>
          </a:xfrm>
        </p:spPr>
        <p:txBody>
          <a:bodyPr anchor="ctr">
            <a:normAutofit fontScale="77500" lnSpcReduction="20000"/>
          </a:bodyPr>
          <a:lstStyle/>
          <a:p>
            <a:pPr marL="540" indent="0" algn="just">
              <a:buClr>
                <a:srgbClr val="B31166"/>
              </a:buClr>
              <a:buNone/>
            </a:pP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0" indent="0" algn="just">
              <a:buClr>
                <a:srgbClr val="B31166"/>
              </a:buClr>
              <a:buNone/>
            </a:pPr>
            <a:endParaRPr lang="tr-T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2040" indent="-571500" algn="just">
              <a:buClr>
                <a:srgbClr val="B31166"/>
              </a:buClr>
              <a:buFont typeface="Arial" panose="020B0604020202020204" pitchFamily="34" charset="0"/>
              <a:buChar char="•"/>
            </a:pP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Önleyici (</a:t>
            </a:r>
            <a:r>
              <a:rPr lang="tr-T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preventive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yaklaşım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sağlık hizmetlerinin sunulması sürecinde giderek daha ağırlık kazanmıştır.</a:t>
            </a:r>
          </a:p>
          <a:p>
            <a:pPr marL="572040" indent="-571500" algn="just">
              <a:buClr>
                <a:srgbClr val="B31166"/>
              </a:buClr>
              <a:buFont typeface="Arial" panose="020B0604020202020204" pitchFamily="34" charset="0"/>
              <a:buChar char="•"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Bazı bulaşıcı hastalıkların aşılarla önlenmesi, hava ve su kirliliğinin kontrolü ile çevresel </a:t>
            </a:r>
            <a:r>
              <a:rPr 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maruziyetin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azaltılması, temiz içme suyu sağlanması ile bulaşıcı hastalıkların azaltılması bu yaklaşım içinde önemli yer tutan, yoğun çalışmalar arasındadır. </a:t>
            </a:r>
          </a:p>
          <a:p>
            <a:pPr marL="572040" indent="-571500" algn="just">
              <a:buClr>
                <a:srgbClr val="B31166"/>
              </a:buClr>
              <a:buFont typeface="Arial" panose="020B0604020202020204" pitchFamily="34" charset="0"/>
              <a:buChar char="•"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Bireyin sağlığının "risk" </a:t>
            </a:r>
            <a:r>
              <a:rPr 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lerden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"zararlı" etkilerden korunması gerekir. </a:t>
            </a:r>
          </a:p>
          <a:p>
            <a:pPr marL="572040" indent="-571500" algn="just">
              <a:buClr>
                <a:srgbClr val="B31166"/>
              </a:buClr>
              <a:buFont typeface="Arial" panose="020B0604020202020204" pitchFamily="34" charset="0"/>
              <a:buChar char="•"/>
            </a:pPr>
            <a:r>
              <a:rPr 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Sosyo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-ekonomik şartlar bu noktada büyük önem taşırlar ve refah düzeyinin yükselmesi toplumun sağlığının yükselmesinin temel unsuru olarak ele alınır.</a:t>
            </a:r>
          </a:p>
          <a:p>
            <a:pPr marL="540" indent="0" algn="just">
              <a:buClr>
                <a:srgbClr val="B31166"/>
              </a:buClr>
              <a:buNone/>
            </a:pP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0" indent="0" algn="just">
              <a:buClr>
                <a:srgbClr val="B31166"/>
              </a:buClr>
              <a:buNone/>
            </a:pP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0" indent="0" algn="just">
              <a:buClr>
                <a:srgbClr val="B31166"/>
              </a:buClr>
              <a:buNone/>
            </a:pP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 dirty="0"/>
          </a:p>
        </p:txBody>
      </p:sp>
      <p:sp>
        <p:nvSpPr>
          <p:cNvPr id="5" name="3 Slayt Numarası Yer Tutucusu"/>
          <p:cNvSpPr txBox="1">
            <a:spLocks/>
          </p:cNvSpPr>
          <p:nvPr/>
        </p:nvSpPr>
        <p:spPr>
          <a:xfrm>
            <a:off x="8742294" y="5586412"/>
            <a:ext cx="727842" cy="357188"/>
          </a:xfrm>
          <a:prstGeom prst="rect">
            <a:avLst/>
          </a:prstGeom>
        </p:spPr>
        <p:txBody>
          <a:bodyPr anchor="b"/>
          <a:lstStyle/>
          <a:p>
            <a:pPr algn="ctr" defTabSz="685800">
              <a:defRPr/>
            </a:pPr>
            <a:endParaRPr lang="tr-TR" sz="900" dirty="0"/>
          </a:p>
        </p:txBody>
      </p:sp>
    </p:spTree>
    <p:extLst>
      <p:ext uri="{BB962C8B-B14F-4D97-AF65-F5344CB8AC3E}">
        <p14:creationId xmlns:p14="http://schemas.microsoft.com/office/powerpoint/2010/main" val="7106946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0" y="548680"/>
            <a:ext cx="9721080" cy="5760640"/>
          </a:xfrm>
        </p:spPr>
        <p:txBody>
          <a:bodyPr anchor="ctr">
            <a:normAutofit fontScale="92500"/>
          </a:bodyPr>
          <a:lstStyle/>
          <a:p>
            <a:pPr marL="540" indent="0" algn="just">
              <a:buClr>
                <a:srgbClr val="B31166"/>
              </a:buClr>
              <a:buNone/>
            </a:pP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Birincil önleme;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hastalıkların oluşmadan önce önlenmesi, patojen etkinin ya da </a:t>
            </a:r>
            <a:r>
              <a:rPr 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maruziyetin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önlenmesi;</a:t>
            </a:r>
          </a:p>
          <a:p>
            <a:pPr marL="540" indent="0" algn="just">
              <a:buClr>
                <a:srgbClr val="B31166"/>
              </a:buClr>
              <a:buNone/>
            </a:pP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İkincil önleme;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hastalık oluşmaya başladığında olabildiğince erken tanı ve tedavi ile sorunun büyümesinin ve diğer sorunların oluşmasının önlenmesi;</a:t>
            </a:r>
          </a:p>
          <a:p>
            <a:pPr marL="540" indent="0" algn="just">
              <a:buClr>
                <a:srgbClr val="B31166"/>
              </a:buClr>
              <a:buNone/>
            </a:pP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Üçüncül önleme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hastalıkların oluşturduğu zararların, sürekli güçten düşme ve sakatlık gibi sonuçlarının sürekli sosyal zararlarının önlenmesi, rehabilitasyon.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</a:t>
            </a:fld>
            <a:endParaRPr lang="tr-TR" dirty="0"/>
          </a:p>
        </p:txBody>
      </p:sp>
      <p:sp>
        <p:nvSpPr>
          <p:cNvPr id="5" name="3 Slayt Numarası Yer Tutucusu"/>
          <p:cNvSpPr txBox="1">
            <a:spLocks/>
          </p:cNvSpPr>
          <p:nvPr/>
        </p:nvSpPr>
        <p:spPr>
          <a:xfrm>
            <a:off x="8742294" y="5586412"/>
            <a:ext cx="727842" cy="357188"/>
          </a:xfrm>
          <a:prstGeom prst="rect">
            <a:avLst/>
          </a:prstGeom>
        </p:spPr>
        <p:txBody>
          <a:bodyPr anchor="b"/>
          <a:lstStyle/>
          <a:p>
            <a:pPr algn="ctr" defTabSz="685800">
              <a:defRPr/>
            </a:pPr>
            <a:endParaRPr lang="tr-TR" sz="900" dirty="0"/>
          </a:p>
        </p:txBody>
      </p:sp>
    </p:spTree>
    <p:extLst>
      <p:ext uri="{BB962C8B-B14F-4D97-AF65-F5344CB8AC3E}">
        <p14:creationId xmlns:p14="http://schemas.microsoft.com/office/powerpoint/2010/main" val="18867500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1B7493-2E89-A42A-1A45-615923CDE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3396" y="620688"/>
            <a:ext cx="8911687" cy="860674"/>
          </a:xfrm>
        </p:spPr>
        <p:txBody>
          <a:bodyPr>
            <a:normAutofit fontScale="90000"/>
          </a:bodyPr>
          <a:lstStyle/>
          <a:p>
            <a:pPr marL="0" indent="0" algn="just">
              <a:buNone/>
            </a:pPr>
            <a:r>
              <a:rPr lang="tr-TR" sz="36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KAYNAKLAR</a:t>
            </a:r>
            <a:br>
              <a:rPr lang="tr-TR" sz="36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tr-TR" sz="36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tr-TR" sz="36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tr-TR" sz="3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6B2DC5-4E26-6563-A564-7E53E8DC22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9347" y="1340768"/>
            <a:ext cx="8915400" cy="457045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tr-T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Erbaydar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T. «Sağlık; Kimin İçin?». Toplumbilim dergisi 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382DC3F-ACB4-34D1-532C-BD5081713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2728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1B7493-2E89-A42A-1A45-615923CDE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60674"/>
          </a:xfrm>
        </p:spPr>
        <p:txBody>
          <a:bodyPr>
            <a:normAutofit fontScale="9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SAĞLIĞA İLİŞKİN TEMEL YAKLAŞIMLAR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6B2DC5-4E26-6563-A564-7E53E8DC22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40768"/>
            <a:ext cx="8915400" cy="457045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James S. Larson, sağlığa ilişkin temel yaklaşımları dört model içinde ele alıyor.</a:t>
            </a:r>
          </a:p>
          <a:p>
            <a:pPr marL="0" indent="0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Tıbbi (medikal) model;</a:t>
            </a:r>
          </a:p>
          <a:p>
            <a:pPr marL="0" indent="0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DSÖ (Dünya Sağlık Örgütü) modeli;</a:t>
            </a:r>
          </a:p>
          <a:p>
            <a:pPr marL="0" indent="0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İyilik hali (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Wellness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modeli</a:t>
            </a:r>
          </a:p>
          <a:p>
            <a:pPr marL="0" indent="0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 Çevresel uyumlanma (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adaptation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modeli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382DC3F-ACB4-34D1-532C-BD5081713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6569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1B7493-2E89-A42A-1A45-615923CDE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60674"/>
          </a:xfrm>
        </p:spPr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Tıbbi Model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6B2DC5-4E26-6563-A564-7E53E8DC22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40768"/>
            <a:ext cx="8915400" cy="4570454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Medikal veya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biomedikal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 olarak anılır.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Tıp araştırmalarında en yaygın olarak kullanılan ve klinik pratikte geçerli olan modeldir.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modele göre;  göre hastalıkların iç veya dış etkenleri vardır. Bu yaklaşımda sağlıklı olma hastalık bulunmaması anlamına gelir.</a:t>
            </a:r>
          </a:p>
          <a:p>
            <a:pPr marL="0" indent="0" algn="just">
              <a:buNone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382DC3F-ACB4-34D1-532C-BD5081713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64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1B7493-2E89-A42A-1A45-615923CDE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3396" y="620688"/>
            <a:ext cx="8911687" cy="860674"/>
          </a:xfrm>
        </p:spPr>
        <p:txBody>
          <a:bodyPr>
            <a:normAutofit fontScale="90000"/>
          </a:bodyPr>
          <a:lstStyle/>
          <a:p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Tıbbi Model </a:t>
            </a:r>
            <a:b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6B2DC5-4E26-6563-A564-7E53E8DC22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9347" y="1340768"/>
            <a:ext cx="8915400" cy="4570454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Tıbbi modelin sınırlılıklarını ele alan çalışmalar, sağlık sorunlarını "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hastalık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kategorisi içinde ele alan tıbbi bilimlerin böylece konuyu "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bağlamdan kopuk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ele aldığını;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kişilik, deneyim, kültür, sınıf, aile, din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olguları ihmal ederek ve tanı teknolojisinin yardımına dayanarak sağlığın bozulması sürecinin anlaşılamayacağını belirtiyor.</a:t>
            </a:r>
          </a:p>
          <a:p>
            <a:pPr marL="0" indent="0" algn="just">
              <a:buNone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382DC3F-ACB4-34D1-532C-BD5081713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074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1B7493-2E89-A42A-1A45-615923CDE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3396" y="620688"/>
            <a:ext cx="8911687" cy="860674"/>
          </a:xfrm>
        </p:spPr>
        <p:txBody>
          <a:bodyPr>
            <a:normAutofit fontScale="90000"/>
          </a:bodyPr>
          <a:lstStyle/>
          <a:p>
            <a:pPr marL="0" indent="0" algn="just">
              <a:buNone/>
            </a:pPr>
            <a:r>
              <a:rPr lang="tr-TR" sz="31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Dünya Sağlık Örgütü Modeli-Biyopsikososyal model</a:t>
            </a:r>
            <a:br>
              <a:rPr lang="tr-TR" sz="36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tr-TR" sz="3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6B2DC5-4E26-6563-A564-7E53E8DC22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9347" y="1340768"/>
            <a:ext cx="8915400" cy="4570454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Günümüzde en çok kabul gören ve evrensel olarak kullanılan sağlık tanımı Dünya Sağlık Örgütü (DSÖ-1947) tarafından yapılan tanımdır.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Sağlık, yalnızca hastalık ve sakatlığın olmayışı değil, bedenen, ruhen ve sosyal yönden tam bir iyilik hali olarak tanımlanmaktadır. Bu tanım </a:t>
            </a:r>
            <a:r>
              <a:rPr lang="tr-TR" sz="28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holistiktir</a:t>
            </a:r>
            <a:r>
              <a:rPr lang="tr-TR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(bütüncül) ve sağlığın birbirleriyle ilişkili üç temel bileşenini ortaya koyar.</a:t>
            </a:r>
          </a:p>
          <a:p>
            <a:pPr marL="0" indent="0" algn="just">
              <a:buNone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382DC3F-ACB4-34D1-532C-BD5081713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0360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1B7493-2E89-A42A-1A45-615923CDE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3396" y="620688"/>
            <a:ext cx="8911687" cy="860674"/>
          </a:xfrm>
        </p:spPr>
        <p:txBody>
          <a:bodyPr>
            <a:normAutofit fontScale="90000"/>
          </a:bodyPr>
          <a:lstStyle/>
          <a:p>
            <a:pPr marL="0" indent="0" algn="just">
              <a:buNone/>
            </a:pPr>
            <a:r>
              <a:rPr lang="tr-TR" sz="31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Dünya Sağlık Örgütü Modeli-Biyopsikososyal model</a:t>
            </a:r>
            <a:br>
              <a:rPr lang="tr-TR" sz="36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tr-TR" sz="3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6B2DC5-4E26-6563-A564-7E53E8DC22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9347" y="1340768"/>
            <a:ext cx="8915400" cy="4570454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tanımlama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tıbbi sağlık algılamasını olduğu gibi koruyarak içine alır, ancak sağlığın bununla sınırlı olmayacağını belirterek kavramı genişleten bir tanımdır.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İyilik hali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kişinin öznel algısına da yer veren "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rahatsızlık"ın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olmayışıdır.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 iyilik hali’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sağlığın bileşeni olarak ilan edilmesi, yine tıbbın yeri tartışılmamak kaydıyla diğer disiplinlerin de sağlıkla ilişkilendirilmesini getirmektedir.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382DC3F-ACB4-34D1-532C-BD5081713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8483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1B7493-2E89-A42A-1A45-615923CDE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3396" y="620688"/>
            <a:ext cx="8911687" cy="860674"/>
          </a:xfrm>
        </p:spPr>
        <p:txBody>
          <a:bodyPr>
            <a:normAutofit fontScale="90000"/>
          </a:bodyPr>
          <a:lstStyle/>
          <a:p>
            <a:pPr marL="0" indent="0" algn="just">
              <a:buNone/>
            </a:pPr>
            <a:r>
              <a:rPr lang="tr-TR" sz="36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 İyilik hali                 </a:t>
            </a:r>
            <a:br>
              <a:rPr lang="tr-TR" sz="36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tr-TR" sz="36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tr-TR" sz="3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6B2DC5-4E26-6563-A564-7E53E8DC22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9347" y="1340768"/>
            <a:ext cx="8915400" cy="4570454"/>
          </a:xfrm>
        </p:spPr>
        <p:txBody>
          <a:bodyPr>
            <a:normAutofit/>
          </a:bodyPr>
          <a:lstStyle/>
          <a:p>
            <a:pPr marL="8001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Sağlık, zihinsel ve bedensel olarak hastalıklarla </a:t>
            </a:r>
            <a:r>
              <a:rPr lang="tr-TR" sz="28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başetme</a:t>
            </a:r>
            <a:r>
              <a:rPr lang="tr-TR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kapasitesi </a:t>
            </a: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anlamındadır. </a:t>
            </a:r>
          </a:p>
          <a:p>
            <a:pPr marL="800100" lvl="1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Öznel algılama</a:t>
            </a: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gayret, dini inançlar, telkin, zihinle beden arasındaki bağ önemlidir. </a:t>
            </a:r>
          </a:p>
          <a:p>
            <a:pPr marL="0" indent="0" algn="just">
              <a:buNone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382DC3F-ACB4-34D1-532C-BD5081713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9228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1B7493-2E89-A42A-1A45-615923CDE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3396" y="620688"/>
            <a:ext cx="8911687" cy="860674"/>
          </a:xfrm>
        </p:spPr>
        <p:txBody>
          <a:bodyPr>
            <a:normAutofit fontScale="90000"/>
          </a:bodyPr>
          <a:lstStyle/>
          <a:p>
            <a:pPr marL="0" indent="0" algn="just">
              <a:buNone/>
            </a:pPr>
            <a:r>
              <a:rPr lang="tr-TR" sz="36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 İyilik hali                 </a:t>
            </a:r>
            <a:br>
              <a:rPr lang="tr-TR" sz="36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tr-TR" sz="36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tr-TR" sz="3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6B2DC5-4E26-6563-A564-7E53E8DC22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9347" y="1340768"/>
            <a:ext cx="8915400" cy="4570454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İşten kalma/güçten düşme (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sickness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Bu, kişinin olağan görevlerini yerine getiremediği, örneğin işe, okula gidemediği halidir.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Sakatlıkla fonksiyonların "uygun olmaması" anlamında benzerlik taşıyan güçten düşme hastalıkla zorunlu bir bağ taşımaz.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Doğum,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nekahat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durumları da içine alan bu kavram daha çok toplumsal yaşama dönük görevler açısından önem taşır.</a:t>
            </a:r>
          </a:p>
          <a:p>
            <a:pPr marL="0" indent="0" algn="just">
              <a:buNone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382DC3F-ACB4-34D1-532C-BD5081713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4743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1B7493-2E89-A42A-1A45-615923CDE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3396" y="620688"/>
            <a:ext cx="8911687" cy="860674"/>
          </a:xfrm>
        </p:spPr>
        <p:txBody>
          <a:bodyPr>
            <a:normAutofit fontScale="90000"/>
          </a:bodyPr>
          <a:lstStyle/>
          <a:p>
            <a:pPr marL="0" indent="0" algn="just">
              <a:buNone/>
            </a:pPr>
            <a:r>
              <a:rPr lang="tr-TR" sz="36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4.Uyumlanma teorisi</a:t>
            </a:r>
            <a:br>
              <a:rPr lang="tr-TR" sz="36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tr-TR" sz="36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tr-TR" sz="36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tr-TR" sz="3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6B2DC5-4E26-6563-A564-7E53E8DC22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9347" y="1340768"/>
            <a:ext cx="8915400" cy="4570454"/>
          </a:xfrm>
        </p:spPr>
        <p:txBody>
          <a:bodyPr>
            <a:normAutofit/>
          </a:bodyPr>
          <a:lstStyle/>
          <a:p>
            <a:pPr marL="814928" lvl="1" indent="-514350" algn="just">
              <a:buClr>
                <a:srgbClr val="B31166"/>
              </a:buClr>
              <a:buFont typeface="Arial" panose="020B0604020202020204" pitchFamily="34" charset="0"/>
              <a:buChar char="•"/>
            </a:pP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yaklaşıma göre sağlık çevreye uyumlanmadır. </a:t>
            </a:r>
          </a:p>
          <a:p>
            <a:pPr marL="814928" lvl="1" indent="-514350" algn="just">
              <a:buClr>
                <a:srgbClr val="B31166"/>
              </a:buClr>
              <a:buFont typeface="Arial" panose="020B0604020202020204" pitchFamily="34" charset="0"/>
              <a:buChar char="•"/>
            </a:pP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Tıbbi modelden farklı bir model değildir, tıbbi model içinde yer alan bir teori olduğu düşünülebilir.</a:t>
            </a:r>
          </a:p>
          <a:p>
            <a:pPr marL="814928" lvl="1" indent="-514350" algn="just">
              <a:buClr>
                <a:srgbClr val="B31166"/>
              </a:buClr>
              <a:buFont typeface="Arial" panose="020B0604020202020204" pitchFamily="34" charset="0"/>
              <a:buChar char="•"/>
            </a:pP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Tıbbi modelin sınırları içinde, patoloji biliminin konusunu hastalıklar; fizyoloji biliminin konusunu da uyumlanma mekanizmaları oluşturmaktadır.</a:t>
            </a:r>
          </a:p>
          <a:p>
            <a:pPr marL="0" indent="0" algn="just">
              <a:buNone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382DC3F-ACB4-34D1-532C-BD5081713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554164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2028</TotalTime>
  <Words>787</Words>
  <Application>Microsoft Office PowerPoint</Application>
  <PresentationFormat>Geniş ekran</PresentationFormat>
  <Paragraphs>70</Paragraphs>
  <Slides>15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Times New Roman</vt:lpstr>
      <vt:lpstr>Wingdings 3</vt:lpstr>
      <vt:lpstr>Duman</vt:lpstr>
      <vt:lpstr> ANKARA ÜNİVERSİTESİ SAĞLIK BİLİMLERİ FAKÜLTESİ SOSYAL HİZMET ANABİLİM DALI </vt:lpstr>
      <vt:lpstr>SAĞLIĞA İLİŞKİN TEMEL YAKLAŞIMLAR</vt:lpstr>
      <vt:lpstr>Tıbbi Model</vt:lpstr>
      <vt:lpstr>Tıbbi Model  </vt:lpstr>
      <vt:lpstr>2. Dünya Sağlık Örgütü Modeli-Biyopsikososyal model   </vt:lpstr>
      <vt:lpstr>2. Dünya Sağlık Örgütü Modeli-Biyopsikososyal model   </vt:lpstr>
      <vt:lpstr>3. İyilik hali                     </vt:lpstr>
      <vt:lpstr>3. İyilik hali                     </vt:lpstr>
      <vt:lpstr>4.Uyumlanma teorisi     </vt:lpstr>
      <vt:lpstr>4.Uyumlanma teorisi     </vt:lpstr>
      <vt:lpstr>PowerPoint Sunusu</vt:lpstr>
      <vt:lpstr>PARADiGMA DEĞİŞİMİ  </vt:lpstr>
      <vt:lpstr>PowerPoint Sunusu</vt:lpstr>
      <vt:lpstr>PowerPoint Sunusu</vt:lpstr>
      <vt:lpstr>KAYNAKLAR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CİNSEL ŞİDDET MAĞDURLARINA SOSYAL HİZMET YAKLAŞIMI</dc:title>
  <dc:creator>hkn</dc:creator>
  <cp:lastModifiedBy>SATI KAPISIZ</cp:lastModifiedBy>
  <cp:revision>150</cp:revision>
  <dcterms:created xsi:type="dcterms:W3CDTF">2019-12-10T17:31:29Z</dcterms:created>
  <dcterms:modified xsi:type="dcterms:W3CDTF">2022-12-27T15:52:40Z</dcterms:modified>
</cp:coreProperties>
</file>