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87" r:id="rId2"/>
    <p:sldId id="257" r:id="rId3"/>
    <p:sldId id="288" r:id="rId4"/>
    <p:sldId id="258" r:id="rId5"/>
    <p:sldId id="259" r:id="rId6"/>
    <p:sldId id="260" r:id="rId7"/>
    <p:sldId id="261" r:id="rId8"/>
    <p:sldId id="262" r:id="rId9"/>
    <p:sldId id="263" r:id="rId10"/>
    <p:sldId id="264" r:id="rId11"/>
    <p:sldId id="265" r:id="rId12"/>
    <p:sldId id="266" r:id="rId13"/>
    <p:sldId id="267" r:id="rId14"/>
    <p:sldId id="282"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9" r:id="rId28"/>
    <p:sldId id="280" r:id="rId29"/>
    <p:sldId id="281" r:id="rId30"/>
    <p:sldId id="283" r:id="rId31"/>
    <p:sldId id="284"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08" autoAdjust="0"/>
    <p:restoredTop sz="94660"/>
  </p:normalViewPr>
  <p:slideViewPr>
    <p:cSldViewPr>
      <p:cViewPr varScale="1">
        <p:scale>
          <a:sx n="68" d="100"/>
          <a:sy n="68" d="100"/>
        </p:scale>
        <p:origin x="-1626"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BB5514-E45F-4CEE-A384-B8B7475BC268}" type="datetimeFigureOut">
              <a:rPr lang="tr-TR" smtClean="0"/>
              <a:pPr/>
              <a:t>25.11.2018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4B32E8-A9F5-4341-BD77-14351083BABE}" type="slidenum">
              <a:rPr lang="tr-TR" smtClean="0"/>
              <a:pPr/>
              <a:t>‹#›</a:t>
            </a:fld>
            <a:endParaRPr lang="tr-TR"/>
          </a:p>
        </p:txBody>
      </p:sp>
    </p:spTree>
    <p:extLst>
      <p:ext uri="{BB962C8B-B14F-4D97-AF65-F5344CB8AC3E}">
        <p14:creationId xmlns:p14="http://schemas.microsoft.com/office/powerpoint/2010/main" xmlns="" val="1246274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9D828BB9-7CAD-4725-9BC2-8BA7EB9DA02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9D828BB9-7CAD-4725-9BC2-8BA7EB9DA02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9D828BB9-7CAD-4725-9BC2-8BA7EB9DA02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9D828BB9-7CAD-4725-9BC2-8BA7EB9DA02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9D828BB9-7CAD-4725-9BC2-8BA7EB9DA02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9D828BB9-7CAD-4725-9BC2-8BA7EB9DA02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9D828BB9-7CAD-4725-9BC2-8BA7EB9DA02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9D828BB9-7CAD-4725-9BC2-8BA7EB9DA02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9D828BB9-7CAD-4725-9BC2-8BA7EB9DA02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9D828BB9-7CAD-4725-9BC2-8BA7EB9DA02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633B047-F2AE-487E-B4CE-5751E52E0FDF}"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9D828BB9-7CAD-4725-9BC2-8BA7EB9DA026}" type="slidenum">
              <a:rPr lang="tr-TR" smtClean="0"/>
              <a:pPr/>
              <a:t>‹#›</a:t>
            </a:fld>
            <a:endParaRPr lang="tr-T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633B047-F2AE-487E-B4CE-5751E52E0FDF}" type="datetimeFigureOut">
              <a:rPr lang="tr-TR" smtClean="0"/>
              <a:pPr/>
              <a:t>25.11.2018</a:t>
            </a:fld>
            <a:endParaRPr lang="tr-TR"/>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D828BB9-7CAD-4725-9BC2-8BA7EB9DA02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tr-TR"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buNone/>
            </a:pPr>
            <a:r>
              <a:rPr lang="tr-TR"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UZAK </a:t>
            </a:r>
            <a:r>
              <a:rPr lang="tr-TR"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DOĞU MATEMATİĞİ</a:t>
            </a:r>
          </a:p>
          <a:p>
            <a:pPr>
              <a:buNone/>
            </a:pPr>
            <a:endParaRPr lang="tr-TR" dirty="0" smtClean="0"/>
          </a:p>
          <a:p>
            <a:pPr>
              <a:buNone/>
            </a:pPr>
            <a:endParaRPr lang="tr-TR" dirty="0"/>
          </a:p>
        </p:txBody>
      </p:sp>
      <p:sp>
        <p:nvSpPr>
          <p:cNvPr id="4" name="Metin kutusu 9"/>
          <p:cNvSpPr txBox="1"/>
          <p:nvPr/>
        </p:nvSpPr>
        <p:spPr>
          <a:xfrm>
            <a:off x="428596" y="2567386"/>
            <a:ext cx="8072494" cy="1754326"/>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tr-TR"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.ESKİ ÇİN MATEMATİĞİ</a:t>
            </a:r>
          </a:p>
          <a:p>
            <a:r>
              <a:rPr lang="tr-TR"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.ESKİ ÇİN’DE MATEMATİKÇİLER</a:t>
            </a:r>
            <a:endParaRPr lang="tr-TR" sz="36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6380"/>
            <a:ext cx="5004048" cy="6724988"/>
          </a:xfrm>
        </p:spPr>
        <p:txBody>
          <a:bodyPr>
            <a:normAutofit/>
          </a:bodyPr>
          <a:lstStyle/>
          <a:p>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Bu türden çok bilinen başka bir problem de "kırık bambu" problemi adıyla anılır. 10 ayak yüksekliğinde bir bambu vardır; bambunun üstünden bir parça kırılıp yana yattığında kırık kısım ,toprakta gövdenin 3 ayak uzağına dokunmaktadır. Kırılan parçanın boyunu bulmanız istenir (ii)</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Resim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148064" y="332656"/>
            <a:ext cx="3523481" cy="4536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0838905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xmlns="">
                  <a14:imgLayer r:embed="rId3">
                    <a14:imgEffect>
                      <a14:sharpenSoften amount="-1000"/>
                    </a14:imgEffect>
                    <a14:imgEffect>
                      <a14:brightnessContrast bright="-32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92" y="188640"/>
            <a:ext cx="8229600" cy="5184576"/>
          </a:xfrm>
        </p:spPr>
        <p:txBody>
          <a:bodyPr>
            <a:normAutofit fontScale="85000" lnSpcReduction="20000"/>
          </a:bodyPr>
          <a:lstStyle/>
          <a:p>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Matematiksel kalıpların Antik Çin'de yaygın bir çekiciliği söz konusuydu, bazı sayıların evrensel öneme sahip olduğu düşünülüyordu. Örneğin “sihirli kare” –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magic</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square</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 (bir matrisin bütün satır, sütun ve köşegenlerindeki sayıların toplamının eşit olması durumu) dini açıdan özel sayılmaktaydı. (</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Ekteki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karenin,rivayete</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göre hidrolik mühendisi olarak bilinen efsanevi imparator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Yii’ye</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Lo</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Irmagı’nın</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kenarında otururken bir kaplumba</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ğ</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 tarafından getirildiği inanılır.)Çinli bilginlerin yüzyıllar önce geliştirdiği bu sistem ise olasılık ve analiz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probemlerinde</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kullanıldı</a:t>
            </a:r>
            <a:b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12014120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0572" y="348566"/>
            <a:ext cx="3851920" cy="436510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Resim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572000" y="-99392"/>
            <a:ext cx="3635897" cy="270892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Resim 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499235" y="2818195"/>
            <a:ext cx="3781425" cy="3790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Metin kutusu 7"/>
          <p:cNvSpPr txBox="1"/>
          <p:nvPr/>
        </p:nvSpPr>
        <p:spPr>
          <a:xfrm>
            <a:off x="755576" y="5661248"/>
            <a:ext cx="1190956" cy="461665"/>
          </a:xfrm>
          <a:prstGeom prst="rect">
            <a:avLst/>
          </a:prstGeom>
          <a:noFill/>
        </p:spPr>
        <p:txBody>
          <a:bodyPr wrap="square" rtlCol="0">
            <a:spAutoFit/>
          </a:bodyPr>
          <a:lstStyle/>
          <a:p>
            <a:r>
              <a:rPr lang="tr-TR"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(iii)</a:t>
            </a:r>
            <a:endParaRPr lang="tr-TR"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13920807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602975"/>
            <a:ext cx="8229600" cy="4525963"/>
          </a:xfrm>
        </p:spPr>
        <p:txBody>
          <a:bodyPr>
            <a:normAutofit fontScale="92500" lnSpcReduction="20000"/>
          </a:bodyPr>
          <a:lstStyle/>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Bu türden modellere duyulan ilgi, Dokuz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Bölüm’ün</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yazarının şu biçimdeki </a:t>
            </a:r>
          </a:p>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3x+2y+z=39</a:t>
            </a:r>
          </a:p>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2x+3y+z=34</a:t>
            </a:r>
          </a:p>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X+2y+3z=26</a:t>
            </a:r>
          </a:p>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Lineer denklem sistemini</a:t>
            </a:r>
          </a:p>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seklinde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düzenledigi</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matriste bir dizi sütun işlemleri yapmasına ve  </a:t>
            </a:r>
          </a:p>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Şeklinde basitleştirerek </a:t>
            </a:r>
          </a:p>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Çözmesine yol açmıştır.</a:t>
            </a:r>
          </a:p>
          <a:p>
            <a:pPr marL="0" indent="0">
              <a:buNone/>
            </a:pP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(iv)</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4" name="Resim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320338" y="1124744"/>
            <a:ext cx="1270274" cy="151216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Resim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591067" y="3501008"/>
            <a:ext cx="1323215" cy="158417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xmlns="" val="14254889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08720"/>
            <a:ext cx="8229600" cy="4525963"/>
          </a:xfrm>
        </p:spPr>
        <p:txBody>
          <a:bodyPr>
            <a:normAutofit fontScale="85000" lnSpcReduction="10000"/>
          </a:bodyPr>
          <a:lstStyle/>
          <a:p>
            <a:pPr marL="0" indent="0">
              <a:buNone/>
            </a:pP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Bütün bu çalışmaların yanı sıra Çinliler soyut matematik alanında da günümüzde bile sıkça kullanılan çalışmalara imza atmışlardır.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Chinese</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Remainder</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Theorem</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(CRT) – Çinli Kalan Teoremi – bunlardan bir tanesidir. Bu teorem, bilinmeyen büyük bir sayının 3, 5, 7 gibi sayılara bölümünden kalan sayıların bilinmesi ile bilinmeyen sayının hesaplanması için bir yöntem önermektedir. Sun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Tzu</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tarafından M.S. 3. yüz yılda bulunan bu teorem Sayılar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Teori'sinin</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cevheri olarak düşünülür ve günümüzde de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kriptografi</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alanında yaygın olarak kullanılır.</a:t>
            </a:r>
          </a:p>
        </p:txBody>
      </p:sp>
    </p:spTree>
    <p:extLst>
      <p:ext uri="{BB962C8B-B14F-4D97-AF65-F5344CB8AC3E}">
        <p14:creationId xmlns:p14="http://schemas.microsoft.com/office/powerpoint/2010/main" xmlns="" val="16497426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065" y="404664"/>
            <a:ext cx="8229600" cy="5040560"/>
          </a:xfrm>
        </p:spPr>
        <p:txBody>
          <a:bodyPr>
            <a:normAutofit fontScale="92500" lnSpcReduction="20000"/>
          </a:bodyPr>
          <a:lstStyle/>
          <a:p>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Çin matematiğinin kesintisiz bir biçimde geleneksel yolu izlemesine karşın, bazı modern yöntemlerin çarpıcı bir biçimde dünyanın birçok yerinden çok daha önce kullanılmaya başlanması, matematiğin gelişimini belirgin bir biçimde hızlandırabilecek bir etmendi. Ne var ki, güçlü kırılmalar yaşayan Çin kültürünün ciddi anlamda tökezlediği zamanlar olmuştur. Örneğin M.Ö. 213’de Çin hükümdarı tüm kitapların yakılmasını buyurmuştur. Elbette bazı eserler kurtarılabilmi</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ş</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ya da kopyaları aracılığıyla veya dilden dile aktarılarak sonraki nesillere iletilmişlerdir      (v)</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2243906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4961" y="0"/>
            <a:ext cx="5328592" cy="40324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Metin kutusu 4"/>
          <p:cNvSpPr txBox="1"/>
          <p:nvPr/>
        </p:nvSpPr>
        <p:spPr>
          <a:xfrm>
            <a:off x="34961" y="4167412"/>
            <a:ext cx="8496944" cy="2677656"/>
          </a:xfrm>
          <a:prstGeom prst="rect">
            <a:avLst/>
          </a:prstGeom>
          <a:noFill/>
        </p:spPr>
        <p:txBody>
          <a:bodyPr wrap="square" rtlCol="0">
            <a:spAutoFit/>
          </a:bodyPr>
          <a:lstStyle/>
          <a:p>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Babillilerde</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olduğu gibi, boş hanenin yerine özel bir </a:t>
            </a:r>
          </a:p>
          <a:p>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sembol konması oldukça geç ortaya çıkan bir uygulamaydı. </a:t>
            </a:r>
          </a:p>
          <a:p>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1247’den kalma bir çalışmada </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biçimde yazılan 1405536 sayısı içinde sıfırın olduğu yerde bir O kullanılmıştır  (</a:t>
            </a: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vı</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7" name="Resim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644008" y="5484389"/>
            <a:ext cx="1667108" cy="457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9745594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23528" y="404664"/>
            <a:ext cx="7250121" cy="1008112"/>
          </a:xfrm>
          <a:prstGeom prst="rect">
            <a:avLst/>
          </a:prstGeom>
          <a:ln w="228600" cap="sq" cmpd="thickThin">
            <a:solidFill>
              <a:srgbClr val="000000"/>
            </a:solidFill>
            <a:prstDash val="solid"/>
            <a:miter lim="800000"/>
          </a:ln>
          <a:effectLst>
            <a:innerShdw blurRad="76200">
              <a:srgbClr val="000000"/>
            </a:innerShdw>
          </a:effectLst>
        </p:spPr>
      </p:pic>
      <p:sp>
        <p:nvSpPr>
          <p:cNvPr id="6" name="Metin kutusu 5"/>
          <p:cNvSpPr txBox="1"/>
          <p:nvPr/>
        </p:nvSpPr>
        <p:spPr>
          <a:xfrm>
            <a:off x="1412032" y="2501280"/>
            <a:ext cx="184731" cy="369332"/>
          </a:xfrm>
          <a:prstGeom prst="rect">
            <a:avLst/>
          </a:prstGeom>
          <a:noFill/>
        </p:spPr>
        <p:txBody>
          <a:bodyPr wrap="none" rtlCol="0">
            <a:spAutoFit/>
          </a:bodyPr>
          <a:lstStyle/>
          <a:p>
            <a:endParaRPr lang="tr-TR" dirty="0"/>
          </a:p>
        </p:txBody>
      </p:sp>
      <p:sp>
        <p:nvSpPr>
          <p:cNvPr id="10" name="Dikdörtgen 9"/>
          <p:cNvSpPr/>
          <p:nvPr/>
        </p:nvSpPr>
        <p:spPr>
          <a:xfrm>
            <a:off x="4479636" y="2967335"/>
            <a:ext cx="184730" cy="923330"/>
          </a:xfrm>
          <a:prstGeom prst="rect">
            <a:avLst/>
          </a:prstGeom>
          <a:noFill/>
        </p:spPr>
        <p:txBody>
          <a:bodyPr wrap="none" lIns="91440" tIns="45720" rIns="91440" bIns="45720">
            <a:spAutoFit/>
          </a:bodyPr>
          <a:lstStyle/>
          <a:p>
            <a:pPr algn="ctr"/>
            <a:endParaRPr lang="tr-T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1" name="Dikdörtgen 10"/>
          <p:cNvSpPr/>
          <p:nvPr/>
        </p:nvSpPr>
        <p:spPr>
          <a:xfrm>
            <a:off x="179512" y="1860848"/>
            <a:ext cx="7560840" cy="2677656"/>
          </a:xfrm>
          <a:prstGeom prst="rect">
            <a:avLst/>
          </a:prstGeom>
          <a:noFill/>
        </p:spPr>
        <p:txBody>
          <a:bodyPr wrap="square" lIns="91440" tIns="45720" rIns="91440" bIns="45720">
            <a:spAutoFit/>
          </a:bodyPr>
          <a:lstStyle/>
          <a:p>
            <a:pPr algn="ct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Orijinal çubuk sayıların hangi tarihten itibaren kullanılmaya başlandığı bilinmemektedir. Ancak milattan birkaç yüzyıl önceden beri kullanıldığı da kesindir ki, bu olgu sayılarda hane kavramının Hindistan’da benimsenmesinden uzunca bir süre öncesine rastlar. (</a:t>
            </a: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vııı</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21474832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692696"/>
            <a:ext cx="8229600" cy="4525963"/>
          </a:xfrm>
        </p:spPr>
        <p:txBody>
          <a:bodyPr>
            <a:normAutofit fontScale="92500" lnSpcReduction="20000"/>
          </a:bodyPr>
          <a:lstStyle/>
          <a:p>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Çin uygarlığında sıklıkla kullanılan ve alt alta satırlarda l0’un katlarının kolaylıkla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algılandıgı</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hesap tahtası sayesinde Çinliler, sütunlar işaretsiz olmasına karşın, ondalığın ötesine geçip yüzdelik küsuratı kolaylıkla kullanmışlardır. Sayılarda sıfırın olduğu hane sekizinci yüzyıla dek bo</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ş</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bırakılmakla yetinilmiştir. M.S. 300’den daha eski belgelerdeki sayılarla çarpım tabloları düzyazı biçiminde yazılmıştır. Hesaplamalar, çubuk sayılar ve hesap tahtası (abaküs) kullanılarak yapılıyordu</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11416485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052736"/>
            <a:ext cx="8229600" cy="4525963"/>
          </a:xfrm>
        </p:spPr>
        <p:txBody>
          <a:bodyPr>
            <a:normAutofit lnSpcReduction="10000"/>
          </a:bodyPr>
          <a:lstStyle/>
          <a:p>
            <a:pPr marL="0" indent="0">
              <a:buNone/>
            </a:pP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Çin abaküsünde (</a:t>
            </a: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suan</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phan</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yukarıdan aşağı on üç tel vardı ve tahta yatay olarak ikiye bölünmüştü. Alt bölümde her telde üst üste beşer boncuk, üst bölümde ise ikişer boncuk vardı ve bölümler birer tahta ayraç ile birbirinden </a:t>
            </a: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ayrılmıştı.Üst</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bölümdeki her bir </a:t>
            </a: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boncuk,alttakilerden</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beşinin toplamına eşitti. Sayı, boncuklar aradaki ayraca yaklaştırılarak gösterilirdi. (</a:t>
            </a: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ıv</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endPar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3440204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8596" y="857232"/>
            <a:ext cx="8229600" cy="3929090"/>
          </a:xfrm>
        </p:spPr>
        <p:txBody>
          <a:bodyPr>
            <a:noAutofit/>
          </a:bodyPr>
          <a:lstStyle/>
          <a:p>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Çin ve Hint medeniyetleri Nil ve Mezopotamya vadilerindekilerden daha eski olmasalar da Yunan ve Roma uygarlıklarından çok daha eskidirler.  Çin ve Hint medeniyetleri tıpkı Mezopotamya ve Mısır gibi nehir uygarlıklarıdır. </a:t>
            </a:r>
            <a:endPar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8980559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79512" y="0"/>
            <a:ext cx="4032448" cy="43594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860032" y="620687"/>
            <a:ext cx="3671566" cy="51547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3675109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836712"/>
            <a:ext cx="8229600" cy="4525963"/>
          </a:xfrm>
        </p:spPr>
        <p:txBody>
          <a:bodyPr>
            <a:normAutofit fontScale="92500"/>
          </a:bodyPr>
          <a:lstStyle/>
          <a:p>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En eski Çin matematiği dünyada o dönem geçerli olan sistemlerden o denli farklıdır ki, diğer uygarlıklardan bağımsız geliştiği yönünde şüphe duyulmamaktadır. M.S. 400’lerden önce dış ülkelerle belirli bir iletişim olanağı bulunmu</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ş</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olsa da, Çin’den çıkan matematik bilginin, girenden kesinlikle daha fazla olduğunu rahatça söyleyebiliriz. Daha sonraki dönemler için aynı varsayımda bulunmak pek doğru olmayabilir</a:t>
            </a:r>
            <a:endPar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30641773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628800"/>
            <a:ext cx="8229600" cy="4525963"/>
          </a:xfrm>
        </p:spPr>
        <p:txBody>
          <a:bodyPr>
            <a:normAutofit/>
          </a:bodyPr>
          <a:lstStyle/>
          <a:p>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lk dönem Çin matematiğinde </a:t>
            </a:r>
            <a:r>
              <a:rPr lang="el-G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π </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değeri olarak 3’ün kullanılması Mezopotamya uygarlığını izlemek olarak nitelenemez zira özellikle de Hıristiyanlı</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ğ</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ın doğuşundan itibaren </a:t>
            </a:r>
            <a:r>
              <a:rPr lang="el-G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π </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için daha hassas değerler arama çabaları Çin’de di</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ğ</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er uygarlıklardakinden çok daha  süreklidir.</a:t>
            </a:r>
            <a:endPar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40877593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548680"/>
            <a:ext cx="8229600" cy="4525963"/>
          </a:xfrm>
        </p:spPr>
        <p:txBody>
          <a:bodyPr>
            <a:normAutofit fontScale="92500" lnSpcReduction="10000"/>
          </a:bodyPr>
          <a:lstStyle/>
          <a:p>
            <a:pPr marL="0" indent="0">
              <a:buNone/>
            </a:pPr>
            <a:r>
              <a:rPr lang="tr-TR" dirty="0"/>
              <a:t> </a:t>
            </a: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el-G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π </a:t>
            </a: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sayısının </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orantısının çıkarılarak </a:t>
            </a:r>
          </a:p>
          <a:p>
            <a:pPr marL="0" indent="0">
              <a:buNone/>
            </a:pP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çözülmesi</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matematikte son derece </a:t>
            </a:r>
            <a:endPar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güç </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bir konuydu. Çin’de eski çağlarda </a:t>
            </a:r>
            <a:endPar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birçok </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matematikçi</a:t>
            </a: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r>
              <a:rPr lang="el-G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π</a:t>
            </a: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orantısını </a:t>
            </a:r>
            <a:endPar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çıkarmak </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için büyük çaba </a:t>
            </a:r>
            <a:endPar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harcamıştır</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M.S </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5. yüzyılda </a:t>
            </a:r>
            <a:endPar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tr-TR" sz="30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Zu</a:t>
            </a: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30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Chongzhi’nin</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ölçüsünün </a:t>
            </a:r>
          </a:p>
          <a:p>
            <a:pPr marL="0" indent="0">
              <a:buNone/>
            </a:pP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hesaplanmasında sağladığı </a:t>
            </a:r>
          </a:p>
          <a:p>
            <a:pPr marL="0" indent="0">
              <a:buNone/>
            </a:pP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başarı</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büyük bir hamle </a:t>
            </a:r>
            <a:endPar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tr-TR"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sayılmıştır</a:t>
            </a:r>
            <a:r>
              <a:rPr lang="tr-TR" sz="3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p>
        </p:txBody>
      </p:sp>
      <p:pic>
        <p:nvPicPr>
          <p:cNvPr id="5" name="Resim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004048" y="1268760"/>
            <a:ext cx="3419872" cy="403244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xmlns="" val="33381998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3823"/>
            <a:ext cx="6732240" cy="4525963"/>
          </a:xfrm>
        </p:spPr>
        <p:txBody>
          <a:bodyPr>
            <a:noAutofit/>
          </a:bodyPr>
          <a:lstStyle/>
          <a:p>
            <a:pPr marL="0" indent="0">
              <a:buNone/>
            </a:pP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Eski çağlarda Çin’de insanlar, pratikte bir dairenin çevre uzunluğunun, bu daire çapının üç mislini aşkın olduğunu kavramışlardır. Ancak kesin sayı hakkında farklı görüşler vardı.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Zu</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Chongzhi’den</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önce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Liu</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Hui</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adlı bir Çinli matematikçi, </a:t>
            </a:r>
            <a:r>
              <a:rPr lang="el-G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π</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ölçüsünün hesaplanmasında bilimsel bir “kesme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yöntemi”ni</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yani, </a:t>
            </a:r>
            <a:r>
              <a:rPr lang="el-G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π </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yi</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daire içerisinde çizilen düzenli çokgenlerin </a:t>
            </a:r>
            <a:endPar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çevre </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uzunluğuyla dairenin </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çevre uzunluğuna </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yakınlaşmaya çalışarak </a:t>
            </a:r>
            <a:endPar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elde </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etme yöntemini önermiştir. </a:t>
            </a:r>
            <a:endPar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Liu</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Hui</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bu yöntem yoluyla ancak </a:t>
            </a:r>
            <a:r>
              <a:rPr lang="el-G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π </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nin</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ondalık noktadan sonraki dördüncü rakamına kadar hesaplayabilmiştir</a:t>
            </a:r>
          </a:p>
        </p:txBody>
      </p:sp>
      <p:pic>
        <p:nvPicPr>
          <p:cNvPr id="5" name="Resim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868144" y="1628800"/>
            <a:ext cx="2859024" cy="37856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xmlns="" val="11075601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xmlns="">
                  <a14:imgLayer r:embed="rId3">
                    <a14:imgEffect>
                      <a14:brightnessContrast bright="-24000"/>
                    </a14:imgEffect>
                  </a14:imgLayer>
                </a14:imgProps>
              </a:ext>
            </a:extLst>
          </a:blip>
          <a:srcRect/>
          <a:stretch>
            <a:fillRect t="-5000" b="-5000"/>
          </a:stretch>
        </a:blip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525963"/>
          </a:xfrm>
        </p:spPr>
        <p:txBody>
          <a:bodyPr>
            <a:normAutofit lnSpcReduction="10000"/>
          </a:bodyPr>
          <a:lstStyle/>
          <a:p>
            <a:pPr marL="0" indent="0">
              <a:buNone/>
            </a:pP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Zu</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Chongzhi</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sonra bu temel üzerinde devamlı araştırmalar ve tekrarlı hesaplamalar yaparak,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Pi’yi</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ondalık noktadan sonraki yedinci rakama kadar çıkarmış, (3.1415926 ve 3.1415927 rakamları arasında) ve üstelik,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Pi’nin</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kesir şeklindeki takribi sayısını da hesaplamıştır.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Zu</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Chongzhi’nin</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söz konusu neticeleri hangi yönteme dayanarak çıkardığı bilinmemektedir</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vıı</a:t>
            </a:r>
            <a:r>
              <a:rPr lang="tr-TR"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8041312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60648"/>
            <a:ext cx="8229600" cy="4525963"/>
          </a:xfrm>
        </p:spPr>
        <p:txBody>
          <a:bodyPr>
            <a:noAutofit/>
          </a:bodyPr>
          <a:lstStyle/>
          <a:p>
            <a:pPr marL="0" indent="0">
              <a:buNone/>
            </a:pP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Daha sonra yabancı matematikçilerin vardıkları sonuç, yaklaşık bin yıl önce yaşamış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Zu</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Chongzhi’nin</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hesaplayarak elde ettiği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Pi’ye</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denk gelmiştir. Tarihte üstün katkıda bulunmuş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Zu</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Chongzhi’yi</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anmak için bazı yabancı matematikçiler, Pi olan </a:t>
            </a:r>
            <a:r>
              <a:rPr lang="el-G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π’</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ya “</a:t>
            </a:r>
            <a:r>
              <a:rPr lang="tr-TR" sz="28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Zu</a:t>
            </a:r>
            <a:r>
              <a:rPr lang="tr-TR"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ölçüsü” adının koyulmasını önerdiler. Pi’nin hesaplanmasındaki başarıdan başka Zu Chongzhi, oğluyla birlikte ustalıkla küre hacmini hesaplamayı başarmıştır. </a:t>
            </a:r>
          </a:p>
        </p:txBody>
      </p:sp>
    </p:spTree>
    <p:extLst>
      <p:ext uri="{BB962C8B-B14F-4D97-AF65-F5344CB8AC3E}">
        <p14:creationId xmlns:p14="http://schemas.microsoft.com/office/powerpoint/2010/main" xmlns="" val="18024213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Onların zamanında başvurdukları ilkeye, daha sonra Batı’da “Cavalleri” kuralı denmiştir. Yani bu ilke, ancak bin yıl geçtikten sonra İtalyan matematikçi Cavalleri tarafından doğrulanmıştır. Bu kuralı ilk keşfetmiş ve önemli hizmetler vermiş baba-oğul Zu Chongzhi’leri anmak için matematikte bu kurala “Zu kuralı” adı verilmiştir. </a:t>
            </a:r>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96752"/>
            <a:ext cx="8229600" cy="4525963"/>
          </a:xfrm>
        </p:spPr>
        <p:txBody>
          <a:bodyPr>
            <a:normAutofit fontScale="92500"/>
          </a:bodyPr>
          <a:lstStyle/>
          <a:p>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Zu</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Chongzhi’nin</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matematik alanında elde ettiği başarı, Çin’in eski matematik alanında kazanılan başarılardan yalnızca biridir. Aslında 14. yüzyıl önce Çin, matematik alanında her zaman dünyanın en gelişmiş ülkeleri arasında yer almıştır. Örneğin,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geometredeki</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Gou</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Gu</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Ding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Li</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ilkesi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Pythagorism</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teorisi), Çin tarihinin ilk döneminde (takriben M.Ö 2. yüzyıl ) yazılmış olan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Zhou</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Bi</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Suan</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Jing</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matematik kitabında ileri sürülmüştür</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27107070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340768"/>
            <a:ext cx="8229600" cy="4525963"/>
          </a:xfrm>
        </p:spPr>
        <p:txBody>
          <a:bodyPr/>
          <a:lstStyle/>
          <a:p>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Daha sonra, yani 1. yüzyılda yazılmış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Jiu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Zhang</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Suan</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Shu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adlı eserde dünyanın matematik tarihinde ilk kez olumsuz sayı kavramı ve olumlu-olumsuz sayıların toplama ve çıkarma ilkeleri önerilmiştir. 13. yüzyılda Çin’de 10 bilinmeyenli denklem işlemi yapılırken, Avrupa’da ise ancak 16. yüzyılda 3 bilinmeyenli denklem işlemi yapılabilmiştir</a:t>
            </a:r>
            <a:endParaRPr lang="tr-TR" dirty="0"/>
          </a:p>
        </p:txBody>
      </p:sp>
    </p:spTree>
    <p:extLst>
      <p:ext uri="{BB962C8B-B14F-4D97-AF65-F5344CB8AC3E}">
        <p14:creationId xmlns:p14="http://schemas.microsoft.com/office/powerpoint/2010/main" xmlns="" val="2112165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Yangtze ve İndüs nehirleri boyunca oluşan yerleşimler Nil vadisinde ve Fırat - Dicle arasında başlayan uygarlıklarla hemen hemen aynı zamanda yeşermeye başlamışsa da Çin uygarlığı hakkındaki kronolojik bilgimiz Mısır ve Babil’dekiler kadar güvenilir değildir.</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052736"/>
            <a:ext cx="8229600" cy="4525963"/>
          </a:xfrm>
        </p:spPr>
        <p:txBody>
          <a:bodyPr>
            <a:normAutofit fontScale="92500" lnSpcReduction="10000"/>
          </a:bodyPr>
          <a:lstStyle/>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Yaşamı hakkında hemen hiçbir </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ş</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ey bilinmeyen ve eserlerinin ancak bazı bölümleri günümüze kalabilen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Yang</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Hui’nin</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çalışmaları arasında seri toplamları üzerine formüllerle meşhur Paskal Üçgeni de bulunmaktadır.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Shih-chieh’in</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yayınlanan eseri Değerli Ayna’da yer verilen bu çalışmalar, bu sayede daha geni</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ş</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kitlelere ulaşabilmiştir. Çin matematiğinin Altın Ça</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ğ</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ı olarak adlandırılan dönem bu eserle sona ermiş sayılmaktadır. </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21142351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508" y="-99392"/>
            <a:ext cx="8229600" cy="4525963"/>
          </a:xfrm>
        </p:spPr>
        <p:txBody>
          <a:bodyPr/>
          <a:lstStyle/>
          <a:p>
            <a:pPr marL="0" indent="0">
              <a:buNone/>
            </a:pP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Değerli Ayna’da bulunan çeşitli seri toplamlarından bazıları </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ş</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öyledir:</a:t>
            </a:r>
          </a:p>
          <a:p>
            <a:pPr marL="0" indent="0">
              <a:buNone/>
            </a:pP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Resim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39552" y="1196752"/>
            <a:ext cx="7387513" cy="54006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xmlns="" val="37559352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Çin kökenli matematik belgelerin tarihini belirlemek kolay olmaktan oldukça uzaktır ve en eski klasik matematik örnekleri olduğu belirtilen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pei</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ve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chiu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chang</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suan</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shu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ile ilgili tahminler arasında neredeyse bin yıla yakın fark vardır</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2316484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340768"/>
            <a:ext cx="8229600" cy="4525963"/>
          </a:xfrm>
        </p:spPr>
        <p:txBody>
          <a:bodyPr>
            <a:normAutofit fontScale="92500" lnSpcReduction="20000"/>
          </a:bodyPr>
          <a:lstStyle/>
          <a:p>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Pei</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kelimeleri Cennet’in dairesel yollarını incelemekte kullanılan güneş saatine gönderme yapar ve bu başlık altındaki kitap, her ne kadar dik üçgen özelliklerine giri</a:t>
            </a:r>
            <a:r>
              <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ş</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ve kesirli bazı aritmetik işlemler içerse de temelde astronomik hesaplamalar üzerinedir. Eser, bir prensin bakanlarından biriyle takvim üzerine sohbeti biçiminde kaleme alınmıştır. Bakan hükümdarına sayı sanatının daireden ve kareden çıktığını anlatmaktadır; kare Dünya’yı, daire ise Cennet’i simgelemektedir.</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3622732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6660232" cy="3717032"/>
          </a:xfrm>
          <a:prstGeom prst="rect">
            <a:avLst/>
          </a:prstGeom>
          <a:ln>
            <a:noFill/>
          </a:ln>
          <a:effectLst>
            <a:softEdge rad="112500"/>
          </a:effectLst>
        </p:spPr>
      </p:pic>
      <p:pic>
        <p:nvPicPr>
          <p:cNvPr id="5" name="Resim 4" descr="Çin Chou Pei Suan Ching İlköğretim Matematik Pythagoras Kayıp Mantığı - İlköğretim Matematik Kayıp Mantık - Google Chrome"/>
          <p:cNvPicPr>
            <a:picLocks noChangeAspect="1"/>
          </p:cNvPicPr>
          <p:nvPr/>
        </p:nvPicPr>
        <p:blipFill rotWithShape="1">
          <a:blip r:embed="rId3">
            <a:extLst>
              <a:ext uri="{28A0092B-C50C-407E-A947-70E740481C1C}">
                <a14:useLocalDpi xmlns:a14="http://schemas.microsoft.com/office/drawing/2010/main" xmlns="" val="0"/>
              </a:ext>
            </a:extLst>
          </a:blip>
          <a:srcRect l="17302" t="31277" r="41356" b="10206"/>
          <a:stretch/>
        </p:blipFill>
        <p:spPr>
          <a:xfrm>
            <a:off x="-22133" y="3712772"/>
            <a:ext cx="3948017" cy="3114429"/>
          </a:xfrm>
          <a:prstGeom prst="rect">
            <a:avLst/>
          </a:prstGeom>
          <a:ln>
            <a:noFill/>
          </a:ln>
          <a:effectLst>
            <a:softEdge rad="112500"/>
          </a:effectLst>
        </p:spPr>
      </p:pic>
      <p:pic>
        <p:nvPicPr>
          <p:cNvPr id="7" name="Resim 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911139" y="3681974"/>
            <a:ext cx="5218116" cy="31452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008299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96752"/>
            <a:ext cx="8229600" cy="4525963"/>
          </a:xfrm>
        </p:spPr>
        <p:txBody>
          <a:bodyPr>
            <a:normAutofit lnSpcReduction="10000"/>
          </a:bodyPr>
          <a:lstStyle/>
          <a:p>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Herodot’un Mısır’daki saptaması gibi Çin’de de geometrinin Babil’dekine benzer biçimde ölçümleme işlemlerinden doğduğunu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Pei’den</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öğreniyoruz. Çin geometrisi temelde sadece aritmetik ya da cebir üstüne alıştırmalardan ibarettir.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Pei’de</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Pisagor teoreminin bazı özellikleri anlatılmaktadır; ancak Çinliler teoremi cebirsel bir biçimde ele almışlardır. </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27572172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96752"/>
            <a:ext cx="8229600" cy="4525963"/>
          </a:xfrm>
        </p:spPr>
        <p:txBody>
          <a:bodyPr>
            <a:normAutofit lnSpcReduction="10000"/>
          </a:bodyPr>
          <a:lstStyle/>
          <a:p>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Chou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Pei</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kadar eski ve tüm Çin matematik kitapları arasında belki de en etkilisi olan bir başkası da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Chiu-chang</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tr-TR"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suan-shu</a:t>
            </a:r>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ya da "Matematik Sanatı Üzerine Dokuz Bölüm" adındaki eserdir. Bu kitap ölçümleme, tarım, ortaklıklar, mühendislik, vergilendirme, hesaplama denklem çözümleri ve dik açılı üçgenlerin özellikleri üzerine 246 problem içerir  (i)</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21267838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476672"/>
            <a:ext cx="8229600" cy="4525963"/>
          </a:xfrm>
        </p:spPr>
        <p:txBody>
          <a:bodyPr>
            <a:normAutofit lnSpcReduction="10000"/>
          </a:bodyPr>
          <a:lstStyle/>
          <a:p>
            <a:r>
              <a:rPr lang="tr-TR"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Dokuzuncu ve son bölümde dik açılı üçgenler üzerine daha sonra Hindistan ve Avrupa’da da görülen problemlere yer verilmiştir. Bunlardan birinde bir göl kenarındaki kamış ucunun sudan 1 ayak kadar dışarı çıktığı, ancak aynı kamış gölün ortasına götürüldüğünde ucunun su yüzeyine ulaşabildiği belirtilmekte, 10 ayak kare alanlı bu  gölün derinliği sorulmaktadır</a:t>
            </a:r>
            <a:endParaRPr lang="tr-T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xmlns="" val="42048640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378</TotalTime>
  <Words>1329</Words>
  <Application>Microsoft Office PowerPoint</Application>
  <PresentationFormat>On-screen Show (4:3)</PresentationFormat>
  <Paragraphs>55</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Aspect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Uzak Doğu Matematiği ÇİN MATEMATİĞİ</dc:title>
  <dc:creator>user</dc:creator>
  <cp:lastModifiedBy>Canay-Emre</cp:lastModifiedBy>
  <cp:revision>28</cp:revision>
  <dcterms:created xsi:type="dcterms:W3CDTF">2018-11-11T18:02:51Z</dcterms:created>
  <dcterms:modified xsi:type="dcterms:W3CDTF">2018-11-25T16:39:57Z</dcterms:modified>
</cp:coreProperties>
</file>