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  <p:sldMasterId id="2147484032" r:id="rId2"/>
  </p:sldMasterIdLst>
  <p:notesMasterIdLst>
    <p:notesMasterId r:id="rId55"/>
  </p:notesMasterIdLst>
  <p:sldIdLst>
    <p:sldId id="258" r:id="rId3"/>
    <p:sldId id="383" r:id="rId4"/>
    <p:sldId id="295" r:id="rId5"/>
    <p:sldId id="359" r:id="rId6"/>
    <p:sldId id="296" r:id="rId7"/>
    <p:sldId id="360" r:id="rId8"/>
    <p:sldId id="297" r:id="rId9"/>
    <p:sldId id="361" r:id="rId10"/>
    <p:sldId id="298" r:id="rId11"/>
    <p:sldId id="362" r:id="rId12"/>
    <p:sldId id="299" r:id="rId13"/>
    <p:sldId id="363" r:id="rId14"/>
    <p:sldId id="300" r:id="rId15"/>
    <p:sldId id="364" r:id="rId16"/>
    <p:sldId id="301" r:id="rId17"/>
    <p:sldId id="365" r:id="rId18"/>
    <p:sldId id="384" r:id="rId19"/>
    <p:sldId id="302" r:id="rId20"/>
    <p:sldId id="366" r:id="rId21"/>
    <p:sldId id="303" r:id="rId22"/>
    <p:sldId id="367" r:id="rId23"/>
    <p:sldId id="304" r:id="rId24"/>
    <p:sldId id="368" r:id="rId25"/>
    <p:sldId id="305" r:id="rId26"/>
    <p:sldId id="369" r:id="rId27"/>
    <p:sldId id="306" r:id="rId28"/>
    <p:sldId id="370" r:id="rId29"/>
    <p:sldId id="385" r:id="rId30"/>
    <p:sldId id="307" r:id="rId31"/>
    <p:sldId id="308" r:id="rId32"/>
    <p:sldId id="309" r:id="rId33"/>
    <p:sldId id="371" r:id="rId34"/>
    <p:sldId id="310" r:id="rId35"/>
    <p:sldId id="372" r:id="rId36"/>
    <p:sldId id="311" r:id="rId37"/>
    <p:sldId id="373" r:id="rId38"/>
    <p:sldId id="312" r:id="rId39"/>
    <p:sldId id="374" r:id="rId40"/>
    <p:sldId id="313" r:id="rId41"/>
    <p:sldId id="375" r:id="rId42"/>
    <p:sldId id="314" r:id="rId43"/>
    <p:sldId id="376" r:id="rId44"/>
    <p:sldId id="315" r:id="rId45"/>
    <p:sldId id="377" r:id="rId46"/>
    <p:sldId id="316" r:id="rId47"/>
    <p:sldId id="378" r:id="rId48"/>
    <p:sldId id="317" r:id="rId49"/>
    <p:sldId id="379" r:id="rId50"/>
    <p:sldId id="318" r:id="rId51"/>
    <p:sldId id="380" r:id="rId52"/>
    <p:sldId id="319" r:id="rId53"/>
    <p:sldId id="320" r:id="rId5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A90741"/>
    <a:srgbClr val="005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27" autoAdjust="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E2E9F-550A-4790-BBCB-0F61E7080E16}" type="datetimeFigureOut">
              <a:rPr lang="en-US" smtClean="0"/>
              <a:pPr/>
              <a:t>9/19/2018</a:t>
            </a:fld>
            <a:endParaRPr lang="en-GB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89578-9111-46A4-9517-CEEF4C5C65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5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3E77CE0-B206-4105-BD53-D4230CCDA4F7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7083-2D4B-4DD0-BDEE-A18E84AC0332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5100-03E8-4A2F-A1FC-722BF1CBB52E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B11C10-2B9A-40B1-862B-7C4192108349}" type="datetime1">
              <a:rPr lang="tr-TR" smtClean="0"/>
              <a:t>19.09.2018</a:t>
            </a:fld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27B9-C444-40E2-AE59-CDD151962FF2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0BB872-FA1C-47F7-9ED8-99308EA4255B}" type="datetime1">
              <a:rPr lang="tr-TR" smtClean="0"/>
              <a:t>19.09.2018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5B-B1D9-4E60-A7AF-0F4EC9B3D778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B3FA-6FA1-487A-8E39-38F7CB0D9B09}" type="datetime1">
              <a:rPr lang="tr-TR" smtClean="0"/>
              <a:t>19.09.2018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FBE5-CCEE-434D-B564-783DD965B475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6D00-5518-48B9-93D4-7E07FF5C48CC}" type="datetime1">
              <a:rPr lang="tr-TR" smtClean="0"/>
              <a:t>19.09.2018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B770A-CAEC-4A91-9E2A-B285252BE658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EBF5-5E0F-45CA-AA03-6770B1377547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CF4C-07B7-4A24-A64C-67066FB78910}" type="datetime1">
              <a:rPr lang="tr-TR" smtClean="0"/>
              <a:t>19.09.2018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29A9-3A95-4FC8-AE65-C9BF4B1CD040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D3188-B3B1-49D4-AF84-9D53EB71FFA8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8CB5982-6128-4235-9DFF-CCD37C2CC14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CC09B05-BC0E-47BF-9806-B3A3BC47453C}" type="datetime1">
              <a:rPr lang="tr-TR" smtClean="0">
                <a:solidFill>
                  <a:srgbClr val="D4D4D6"/>
                </a:solidFill>
              </a:rPr>
              <a:t>19.09.2018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KİM0213 ORGANİK KİMYA I (B) DERS NOTLARI - DOÇ.DR.KAMRAN POLAT 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3780-F9A1-4AA5-8BB7-DF256FAEF0A8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A326-1E85-4330-8F2D-4EB391A40490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F3F8-C890-4016-9C32-2D565F3F6063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C4994-DBC1-40C1-B434-C707B5BE6378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1ED0-5552-4F60-9A3B-A68595BF7337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FC3-AE76-457A-B170-78D60598AAB3}" type="datetime1">
              <a:rPr lang="tr-TR" smtClean="0">
                <a:solidFill>
                  <a:srgbClr val="D4D4D6"/>
                </a:solidFill>
              </a:rPr>
              <a:t>19.09.2018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D4D4D6"/>
                </a:solidFill>
              </a:rPr>
              <a:t>KİM0213 ORGANİK KİMYA I (B) DERS NOTLARI - DOÇ.DR.KAMRAN POLAT 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D4D4D6"/>
                </a:solidFill>
              </a:rPr>
              <a:pPr/>
              <a:t>‹#›</a:t>
            </a:fld>
            <a:endParaRPr lang="tr-TR">
              <a:solidFill>
                <a:srgbClr val="D4D4D6"/>
              </a:solidFill>
            </a:endParaRP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CDF457-1F83-438D-8532-8D7489AE6A5F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9CB69B1-D439-4F28-B2FC-8572B5E21A3A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‹#›</a:t>
            </a:fld>
            <a:endParaRPr lang="tr-TR">
              <a:solidFill>
                <a:srgbClr val="5A637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685106" y="69269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2800" b="1" dirty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3548A">
                        <a:tint val="40000"/>
                        <a:satMod val="250000"/>
                      </a:srgbClr>
                    </a:gs>
                    <a:gs pos="9000">
                      <a:srgbClr val="53548A">
                        <a:tint val="52000"/>
                        <a:satMod val="300000"/>
                      </a:srgbClr>
                    </a:gs>
                    <a:gs pos="50000">
                      <a:srgbClr val="53548A">
                        <a:shade val="20000"/>
                        <a:satMod val="300000"/>
                      </a:srgbClr>
                    </a:gs>
                    <a:gs pos="79000">
                      <a:srgbClr val="53548A">
                        <a:tint val="52000"/>
                        <a:satMod val="300000"/>
                      </a:srgbClr>
                    </a:gs>
                    <a:gs pos="100000">
                      <a:srgbClr val="53548A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KİM0213 ORGANİK KİMYA I (B)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547664" y="1726774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B050"/>
                </a:solidFill>
              </a:rPr>
              <a:t>BÖLÜM 2: Organik </a:t>
            </a:r>
            <a:r>
              <a:rPr lang="de-DE" sz="2800" b="1" dirty="0" err="1">
                <a:solidFill>
                  <a:srgbClr val="00B050"/>
                </a:solidFill>
              </a:rPr>
              <a:t>Bileşiklerin</a:t>
            </a:r>
            <a:r>
              <a:rPr lang="de-DE" sz="2800" b="1" dirty="0">
                <a:solidFill>
                  <a:srgbClr val="00B050"/>
                </a:solidFill>
              </a:rPr>
              <a:t> </a:t>
            </a:r>
            <a:r>
              <a:rPr lang="de-DE" sz="2800" b="1" dirty="0" err="1">
                <a:solidFill>
                  <a:srgbClr val="00B050"/>
                </a:solidFill>
              </a:rPr>
              <a:t>Adlandırılması</a:t>
            </a:r>
            <a:r>
              <a:rPr lang="de-DE" sz="2800" b="1" dirty="0">
                <a:solidFill>
                  <a:srgbClr val="00B050"/>
                </a:solidFill>
              </a:rPr>
              <a:t>,  IUPAC </a:t>
            </a:r>
            <a:r>
              <a:rPr lang="de-DE" sz="2800" b="1" dirty="0" err="1">
                <a:solidFill>
                  <a:srgbClr val="00B050"/>
                </a:solidFill>
              </a:rPr>
              <a:t>Kuralı</a:t>
            </a:r>
            <a:r>
              <a:rPr lang="de-DE" sz="2800" b="1" dirty="0">
                <a:solidFill>
                  <a:srgbClr val="00B050"/>
                </a:solidFill>
              </a:rPr>
              <a:t>, </a:t>
            </a:r>
            <a:r>
              <a:rPr lang="de-DE" sz="2800" b="1" dirty="0" err="1">
                <a:solidFill>
                  <a:srgbClr val="00B050"/>
                </a:solidFill>
              </a:rPr>
              <a:t>Alkanlar</a:t>
            </a:r>
            <a:r>
              <a:rPr lang="de-DE" sz="2800" b="1" dirty="0">
                <a:solidFill>
                  <a:srgbClr val="00B050"/>
                </a:solidFill>
              </a:rPr>
              <a:t> </a:t>
            </a:r>
            <a:r>
              <a:rPr lang="de-DE" sz="2800" b="1" dirty="0" err="1">
                <a:solidFill>
                  <a:srgbClr val="00B050"/>
                </a:solidFill>
              </a:rPr>
              <a:t>ve</a:t>
            </a:r>
            <a:r>
              <a:rPr lang="de-DE" sz="2800" b="1" dirty="0">
                <a:solidFill>
                  <a:srgbClr val="00B050"/>
                </a:solidFill>
              </a:rPr>
              <a:t> </a:t>
            </a:r>
            <a:r>
              <a:rPr lang="de-DE" sz="2800" b="1" dirty="0" err="1">
                <a:solidFill>
                  <a:srgbClr val="00B050"/>
                </a:solidFill>
              </a:rPr>
              <a:t>Sikloalkanlar</a:t>
            </a:r>
            <a:endParaRPr lang="tr-TR" sz="2800" b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alkanlar adlandırma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2" t="23475" r="15076" b="28748"/>
          <a:stretch/>
        </p:blipFill>
        <p:spPr bwMode="auto">
          <a:xfrm>
            <a:off x="701502" y="3869804"/>
            <a:ext cx="4210050" cy="19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kanlar adlandırm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00450" cy="20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ACA-E591-4DAF-83C5-DBDFB95727D7}" type="datetime1">
              <a:rPr lang="tr-TR" smtClean="0"/>
              <a:t>19.09.2018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658F2A4-0660-4614-8976-E790E601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B73B406-DAF6-4253-B838-2DD6D3D7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okul bilgisayar D\Dersler\GIDA MUH KIM134 ORGANİK KİMYA\Bölüm 2 organik\Slayt42.JPG"/>
          <p:cNvPicPr>
            <a:picLocks noChangeAspect="1" noChangeArrowheads="1"/>
          </p:cNvPicPr>
          <p:nvPr/>
        </p:nvPicPr>
        <p:blipFill>
          <a:blip r:embed="rId2" cstate="print"/>
          <a:srcRect l="4687" t="56250" r="6250" b="4166"/>
          <a:stretch>
            <a:fillRect/>
          </a:stretch>
        </p:blipFill>
        <p:spPr bwMode="auto">
          <a:xfrm>
            <a:off x="714348" y="785794"/>
            <a:ext cx="7643866" cy="414340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F28F-50C0-4D2F-A974-615C5DFF2132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okul bilgisayar D\Dersler\GIDA MUH KIM134 ORGANİK KİMYA\Bölüm 2 organik\Slayt43.JPG"/>
          <p:cNvPicPr>
            <a:picLocks noChangeAspect="1" noChangeArrowheads="1"/>
          </p:cNvPicPr>
          <p:nvPr/>
        </p:nvPicPr>
        <p:blipFill>
          <a:blip r:embed="rId2" cstate="print"/>
          <a:srcRect l="7812" r="15625" b="59375"/>
          <a:stretch>
            <a:fillRect/>
          </a:stretch>
        </p:blipFill>
        <p:spPr bwMode="auto">
          <a:xfrm>
            <a:off x="928662" y="1071546"/>
            <a:ext cx="7143800" cy="407196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77B5-C10A-471A-A1F4-87F958A31300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okul bilgisayar D\Dersler\GIDA MUH KIM134 ORGANİK KİMYA\Bölüm 2 organik\Slayt43.JPG"/>
          <p:cNvPicPr>
            <a:picLocks noChangeAspect="1" noChangeArrowheads="1"/>
          </p:cNvPicPr>
          <p:nvPr/>
        </p:nvPicPr>
        <p:blipFill>
          <a:blip r:embed="rId2" cstate="print"/>
          <a:srcRect l="4687" t="40625" r="7031" b="4166"/>
          <a:stretch>
            <a:fillRect/>
          </a:stretch>
        </p:blipFill>
        <p:spPr bwMode="auto">
          <a:xfrm>
            <a:off x="714348" y="857232"/>
            <a:ext cx="7500990" cy="485778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6B9F-8269-44BB-8FF3-DD8962A922E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okul bilgisayar D\Dersler\GIDA MUH KIM134 ORGANİK KİMYA\Bölüm 2 organik\Slayt44.JPG"/>
          <p:cNvPicPr>
            <a:picLocks noChangeAspect="1" noChangeArrowheads="1"/>
          </p:cNvPicPr>
          <p:nvPr/>
        </p:nvPicPr>
        <p:blipFill>
          <a:blip r:embed="rId2" cstate="print"/>
          <a:srcRect b="60417"/>
          <a:stretch>
            <a:fillRect/>
          </a:stretch>
        </p:blipFill>
        <p:spPr bwMode="auto">
          <a:xfrm>
            <a:off x="571472" y="714356"/>
            <a:ext cx="7786742" cy="421484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0CE-C154-4BCC-91A1-C46474EBBD9E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okul bilgisayar D\Dersler\GIDA MUH KIM134 ORGANİK KİMYA\Bölüm 2 organik\Slayt44.JPG"/>
          <p:cNvPicPr>
            <a:picLocks noChangeAspect="1" noChangeArrowheads="1"/>
          </p:cNvPicPr>
          <p:nvPr/>
        </p:nvPicPr>
        <p:blipFill>
          <a:blip r:embed="rId2" cstate="print"/>
          <a:srcRect l="2343" t="40625" r="3125"/>
          <a:stretch>
            <a:fillRect/>
          </a:stretch>
        </p:blipFill>
        <p:spPr bwMode="auto">
          <a:xfrm>
            <a:off x="714348" y="857232"/>
            <a:ext cx="7929618" cy="478634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BEC-A0A1-4C5E-BA28-34B0023EC87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okul bilgisayar D\Dersler\GIDA MUH KIM134 ORGANİK KİMYA\Bölüm 2 organik\Slayt45.JPG"/>
          <p:cNvPicPr>
            <a:picLocks noChangeAspect="1" noChangeArrowheads="1"/>
          </p:cNvPicPr>
          <p:nvPr/>
        </p:nvPicPr>
        <p:blipFill>
          <a:blip r:embed="rId2" cstate="print"/>
          <a:srcRect l="7031" t="3125" r="6250" b="57292"/>
          <a:stretch>
            <a:fillRect/>
          </a:stretch>
        </p:blipFill>
        <p:spPr bwMode="auto">
          <a:xfrm>
            <a:off x="1285852" y="642918"/>
            <a:ext cx="6929486" cy="457203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7A0D-D69F-4B3D-9A10-823B4E1DC6B6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okul bilgisayar D\Dersler\GIDA MUH KIM134 ORGANİK KİMYA\Bölüm 2 organik\Slayt45.JPG"/>
          <p:cNvPicPr>
            <a:picLocks noChangeAspect="1" noChangeArrowheads="1"/>
          </p:cNvPicPr>
          <p:nvPr/>
        </p:nvPicPr>
        <p:blipFill>
          <a:blip r:embed="rId2" cstate="print"/>
          <a:srcRect l="5468" t="42708" r="3906" b="3125"/>
          <a:stretch>
            <a:fillRect/>
          </a:stretch>
        </p:blipFill>
        <p:spPr bwMode="auto">
          <a:xfrm>
            <a:off x="642910" y="785794"/>
            <a:ext cx="7429552" cy="485778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8E87-6F02-4E6E-BCCE-03FD87002A62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571744"/>
            <a:ext cx="8229600" cy="1285884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prstTxWarp prst="textTriangle">
              <a:avLst/>
            </a:prstTxWarp>
            <a:norm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2.6. ALKANLARIN REAKSİYONLARI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/>
              <a:t> 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7C1A1-AF1C-4979-8693-24CE8CCB268C}" type="datetime1">
              <a:rPr lang="tr-TR" smtClean="0">
                <a:solidFill>
                  <a:srgbClr val="5A6378"/>
                </a:solidFill>
              </a:rPr>
              <a:t>19.09.2018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>
                <a:solidFill>
                  <a:srgbClr val="5A6378"/>
                </a:solidFill>
              </a:rPr>
              <a:pPr/>
              <a:t>17</a:t>
            </a:fld>
            <a:endParaRPr lang="tr-TR">
              <a:solidFill>
                <a:srgbClr val="5A6378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>
                <a:solidFill>
                  <a:srgbClr val="5A6378"/>
                </a:solidFill>
              </a:rPr>
              <a:t>KİM0213 ORGANİK KİMYA I (B) DERS NOTLARI - DOÇ.DR.KAMRAN POLAT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okul bilgisayar D\Dersler\GIDA MUH KIM134 ORGANİK KİMYA\Bölüm 2 organik\Slayt46.JPG"/>
          <p:cNvPicPr>
            <a:picLocks noChangeAspect="1" noChangeArrowheads="1"/>
          </p:cNvPicPr>
          <p:nvPr/>
        </p:nvPicPr>
        <p:blipFill>
          <a:blip r:embed="rId2" cstate="print"/>
          <a:srcRect l="4687" t="3125" r="4687" b="54167"/>
          <a:stretch>
            <a:fillRect/>
          </a:stretch>
        </p:blipFill>
        <p:spPr bwMode="auto">
          <a:xfrm>
            <a:off x="571472" y="642918"/>
            <a:ext cx="7858180" cy="485778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0CF4-D61A-4B07-A5B9-33E540AC3E0C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okul bilgisayar D\Dersler\GIDA MUH KIM134 ORGANİK KİMYA\Bölüm 2 organik\Slayt46.JPG"/>
          <p:cNvPicPr>
            <a:picLocks noChangeAspect="1" noChangeArrowheads="1"/>
          </p:cNvPicPr>
          <p:nvPr/>
        </p:nvPicPr>
        <p:blipFill>
          <a:blip r:embed="rId2" cstate="print"/>
          <a:srcRect l="7031" t="45833" r="3906" b="4166"/>
          <a:stretch>
            <a:fillRect/>
          </a:stretch>
        </p:blipFill>
        <p:spPr bwMode="auto">
          <a:xfrm>
            <a:off x="857224" y="642918"/>
            <a:ext cx="7572428" cy="492922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BC5E-937E-4418-90D0-85B24066D678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8C95D-0980-4E69-A59A-FEE3FE27961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285884"/>
          </a:xfrm>
          <a:solidFill>
            <a:srgbClr val="A90741"/>
          </a:solid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/>
              <a:t>2.5. ALKANLARIN ELDE EDİLİŞİ (SENTEZİ)</a:t>
            </a:r>
            <a:br>
              <a:rPr lang="tr-TR" dirty="0"/>
            </a:br>
            <a:r>
              <a:rPr lang="tr-TR" dirty="0"/>
              <a:t> </a:t>
            </a:r>
          </a:p>
        </p:txBody>
      </p:sp>
      <p:pic>
        <p:nvPicPr>
          <p:cNvPr id="1028" name="Picture 4" descr="alkanes reactions and synthesi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40060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kanes reactions and synthesi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51" y="4221088"/>
            <a:ext cx="4629113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okul bilgisayar D\Dersler\GIDA MUH KIM134 ORGANİK KİMYA\Bölüm 2 organik\Slayt47.JPG"/>
          <p:cNvPicPr>
            <a:picLocks noChangeAspect="1" noChangeArrowheads="1"/>
          </p:cNvPicPr>
          <p:nvPr/>
        </p:nvPicPr>
        <p:blipFill>
          <a:blip r:embed="rId2" cstate="print"/>
          <a:srcRect l="7031" r="4687" b="67708"/>
          <a:stretch>
            <a:fillRect/>
          </a:stretch>
        </p:blipFill>
        <p:spPr bwMode="auto">
          <a:xfrm>
            <a:off x="928662" y="857232"/>
            <a:ext cx="7358114" cy="357190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54C5-E328-4883-B93D-0EB177C6387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okul bilgisayar D\Dersler\GIDA MUH KIM134 ORGANİK KİMYA\Bölüm 2 organik\Slayt47.JPG"/>
          <p:cNvPicPr>
            <a:picLocks noChangeAspect="1" noChangeArrowheads="1"/>
          </p:cNvPicPr>
          <p:nvPr/>
        </p:nvPicPr>
        <p:blipFill>
          <a:blip r:embed="rId2" cstate="print"/>
          <a:srcRect l="5468" t="31250" r="5468" b="4166"/>
          <a:stretch>
            <a:fillRect/>
          </a:stretch>
        </p:blipFill>
        <p:spPr bwMode="auto">
          <a:xfrm>
            <a:off x="714348" y="642918"/>
            <a:ext cx="7715304" cy="528641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84BEA-8146-43FE-9CFB-307B3AB68F2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okul bilgisayar D\Dersler\GIDA MUH KIM134 ORGANİK KİMYA\Bölüm 2 organik\Slayt48.JPG"/>
          <p:cNvPicPr>
            <a:picLocks noChangeAspect="1" noChangeArrowheads="1"/>
          </p:cNvPicPr>
          <p:nvPr/>
        </p:nvPicPr>
        <p:blipFill>
          <a:blip r:embed="rId2" cstate="print"/>
          <a:srcRect l="4687" t="3125" r="7031" b="44792"/>
          <a:stretch>
            <a:fillRect/>
          </a:stretch>
        </p:blipFill>
        <p:spPr bwMode="auto">
          <a:xfrm>
            <a:off x="785786" y="357166"/>
            <a:ext cx="7786742" cy="507209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1681-F228-4262-BA66-7A0CF2AB36F8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okul bilgisayar D\Dersler\GIDA MUH KIM134 ORGANİK KİMYA\Bölüm 2 organik\Slayt48.JPG"/>
          <p:cNvPicPr>
            <a:picLocks noChangeAspect="1" noChangeArrowheads="1"/>
          </p:cNvPicPr>
          <p:nvPr/>
        </p:nvPicPr>
        <p:blipFill>
          <a:blip r:embed="rId2" cstate="print"/>
          <a:srcRect l="7031" t="55208" r="19531" b="3125"/>
          <a:stretch>
            <a:fillRect/>
          </a:stretch>
        </p:blipFill>
        <p:spPr bwMode="auto">
          <a:xfrm>
            <a:off x="1071538" y="928670"/>
            <a:ext cx="6715172" cy="414340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1779-1FEB-4A78-B339-843335380944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okul bilgisayar D\Dersler\GIDA MUH KIM134 ORGANİK KİMYA\Bölüm 2 organik\Slayt49.JPG"/>
          <p:cNvPicPr>
            <a:picLocks noChangeAspect="1" noChangeArrowheads="1"/>
          </p:cNvPicPr>
          <p:nvPr/>
        </p:nvPicPr>
        <p:blipFill>
          <a:blip r:embed="rId2" cstate="print"/>
          <a:srcRect l="3906" t="4166" r="4687" b="47917"/>
          <a:stretch>
            <a:fillRect/>
          </a:stretch>
        </p:blipFill>
        <p:spPr bwMode="auto">
          <a:xfrm>
            <a:off x="642910" y="571480"/>
            <a:ext cx="7858180" cy="485778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33A-56EF-41B2-AF37-A4EC5FA78DB8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okul bilgisayar D\Dersler\GIDA MUH KIM134 ORGANİK KİMYA\Bölüm 2 organik\Slayt49.JPG"/>
          <p:cNvPicPr>
            <a:picLocks noChangeAspect="1" noChangeArrowheads="1"/>
          </p:cNvPicPr>
          <p:nvPr/>
        </p:nvPicPr>
        <p:blipFill>
          <a:blip r:embed="rId2" cstate="print"/>
          <a:srcRect l="4687" t="52083" r="5468" b="3125"/>
          <a:stretch>
            <a:fillRect/>
          </a:stretch>
        </p:blipFill>
        <p:spPr bwMode="auto">
          <a:xfrm>
            <a:off x="714348" y="857232"/>
            <a:ext cx="7786742" cy="421484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0FD9-2542-44C5-883E-751E1FDCC857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okul bilgisayar D\Dersler\GIDA MUH KIM134 ORGANİK KİMYA\Bölüm 2 organik\Slayt50.JPG"/>
          <p:cNvPicPr>
            <a:picLocks noChangeAspect="1" noChangeArrowheads="1"/>
          </p:cNvPicPr>
          <p:nvPr/>
        </p:nvPicPr>
        <p:blipFill>
          <a:blip r:embed="rId2" cstate="print"/>
          <a:srcRect l="5468" t="3125" r="4687" b="40625"/>
          <a:stretch>
            <a:fillRect/>
          </a:stretch>
        </p:blipFill>
        <p:spPr bwMode="auto">
          <a:xfrm>
            <a:off x="928662" y="428604"/>
            <a:ext cx="7572428" cy="528641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E53E-868E-404F-90AB-CD8425AAC806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okul bilgisayar D\Dersler\GIDA MUH KIM134 ORGANİK KİMYA\Bölüm 2 organik\Slayt50.JPG"/>
          <p:cNvPicPr>
            <a:picLocks noChangeAspect="1" noChangeArrowheads="1"/>
          </p:cNvPicPr>
          <p:nvPr/>
        </p:nvPicPr>
        <p:blipFill>
          <a:blip r:embed="rId2" cstate="print"/>
          <a:srcRect l="7031" t="59375" r="4687"/>
          <a:stretch>
            <a:fillRect/>
          </a:stretch>
        </p:blipFill>
        <p:spPr bwMode="auto">
          <a:xfrm>
            <a:off x="785786" y="785794"/>
            <a:ext cx="7715304" cy="435771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A3D8-6159-4918-8920-D09334A44295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7DD9-CE4C-4509-A0EF-2AFCB8A23775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571744"/>
            <a:ext cx="8229600" cy="1285884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2.7.HALKALI ALİFATİK BİLEŞİKLER</a:t>
            </a:r>
            <a:br>
              <a:rPr lang="tr-TR" dirty="0">
                <a:solidFill>
                  <a:schemeClr val="bg1"/>
                </a:solidFill>
              </a:rPr>
            </a:br>
            <a:r>
              <a:rPr lang="tr-TR" dirty="0">
                <a:solidFill>
                  <a:schemeClr val="bg1"/>
                </a:solidFill>
              </a:rPr>
              <a:t>(SİKLOALKANLAR</a:t>
            </a:r>
            <a:r>
              <a:rPr lang="tr-TR" dirty="0">
                <a:solidFill>
                  <a:srgbClr val="FF0000"/>
                </a:solidFill>
              </a:rPr>
              <a:t>)</a:t>
            </a:r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okul bilgisayar D\Dersler\GIDA MUH KIM134 ORGANİK KİMYA\Bölüm 2 organik\Slayt51.JPG"/>
          <p:cNvPicPr>
            <a:picLocks noChangeAspect="1" noChangeArrowheads="1"/>
          </p:cNvPicPr>
          <p:nvPr/>
        </p:nvPicPr>
        <p:blipFill>
          <a:blip r:embed="rId2" cstate="print"/>
          <a:srcRect l="6250" t="14466" r="6250" b="4166"/>
          <a:stretch>
            <a:fillRect/>
          </a:stretch>
        </p:blipFill>
        <p:spPr bwMode="auto">
          <a:xfrm>
            <a:off x="857224" y="428604"/>
            <a:ext cx="7143800" cy="614366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3C6C-C7AF-4F99-B7E5-32902F833E13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okul bilgisayar D\Dersler\GIDA MUH KIM134 ORGANİK KİMYA\Bölüm 2 organik\Slayt39.JPG"/>
          <p:cNvPicPr>
            <a:picLocks noChangeAspect="1" noChangeArrowheads="1"/>
          </p:cNvPicPr>
          <p:nvPr/>
        </p:nvPicPr>
        <p:blipFill>
          <a:blip r:embed="rId2" cstate="print"/>
          <a:srcRect l="3906" t="8762" r="4687" b="48958"/>
          <a:stretch>
            <a:fillRect/>
          </a:stretch>
        </p:blipFill>
        <p:spPr bwMode="auto">
          <a:xfrm>
            <a:off x="785786" y="785794"/>
            <a:ext cx="7429552" cy="478634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EB26-687C-4CD1-BBEB-50560CB4A55E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okul bilgisayar D\Dersler\GIDA MUH KIM134 ORGANİK KİMYA\Bölüm 2 organik\Slayt52.JPG"/>
          <p:cNvPicPr>
            <a:picLocks noChangeAspect="1" noChangeArrowheads="1"/>
          </p:cNvPicPr>
          <p:nvPr/>
        </p:nvPicPr>
        <p:blipFill>
          <a:blip r:embed="rId2" cstate="print"/>
          <a:srcRect l="6250" t="3125" r="3906" b="4166"/>
          <a:stretch>
            <a:fillRect/>
          </a:stretch>
        </p:blipFill>
        <p:spPr bwMode="auto">
          <a:xfrm>
            <a:off x="571472" y="214290"/>
            <a:ext cx="8215370" cy="635798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BCFE-15E9-4178-8453-45E6FCC39F02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okul bilgisayar D\Dersler\GIDA MUH KIM134 ORGANİK KİMYA\Bölüm 2 organik\Slayt53.JPG"/>
          <p:cNvPicPr>
            <a:picLocks noChangeAspect="1" noChangeArrowheads="1"/>
          </p:cNvPicPr>
          <p:nvPr/>
        </p:nvPicPr>
        <p:blipFill>
          <a:blip r:embed="rId2" cstate="print"/>
          <a:srcRect l="4687" t="3125" r="6250" b="66667"/>
          <a:stretch>
            <a:fillRect/>
          </a:stretch>
        </p:blipFill>
        <p:spPr bwMode="auto">
          <a:xfrm>
            <a:off x="714348" y="642918"/>
            <a:ext cx="7500990" cy="335758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4B7E-DB0D-4298-9065-62F2821D18F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okul bilgisayar D\Dersler\GIDA MUH KIM134 ORGANİK KİMYA\Bölüm 2 organik\Slayt53.JPG"/>
          <p:cNvPicPr>
            <a:picLocks noChangeAspect="1" noChangeArrowheads="1"/>
          </p:cNvPicPr>
          <p:nvPr/>
        </p:nvPicPr>
        <p:blipFill>
          <a:blip r:embed="rId2" cstate="print"/>
          <a:srcRect l="6250" t="32292" r="4687" b="4166"/>
          <a:stretch>
            <a:fillRect/>
          </a:stretch>
        </p:blipFill>
        <p:spPr bwMode="auto">
          <a:xfrm>
            <a:off x="571472" y="428604"/>
            <a:ext cx="8143932" cy="521497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142-EEC0-4359-9625-601F2019C32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okul bilgisayar D\Dersler\GIDA MUH KIM134 ORGANİK KİMYA\Bölüm 2 organik\Slayt54.JPG"/>
          <p:cNvPicPr>
            <a:picLocks noChangeAspect="1" noChangeArrowheads="1"/>
          </p:cNvPicPr>
          <p:nvPr/>
        </p:nvPicPr>
        <p:blipFill>
          <a:blip r:embed="rId2" cstate="print"/>
          <a:srcRect l="4687" r="4687" b="61458"/>
          <a:stretch>
            <a:fillRect/>
          </a:stretch>
        </p:blipFill>
        <p:spPr bwMode="auto">
          <a:xfrm>
            <a:off x="571472" y="571480"/>
            <a:ext cx="8001056" cy="450059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A2DD-C6C4-4A98-ACAF-24225683D6C6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okul bilgisayar D\Dersler\GIDA MUH KIM134 ORGANİK KİMYA\Bölüm 2 organik\Slayt54.JPG"/>
          <p:cNvPicPr>
            <a:picLocks noChangeAspect="1" noChangeArrowheads="1"/>
          </p:cNvPicPr>
          <p:nvPr/>
        </p:nvPicPr>
        <p:blipFill>
          <a:blip r:embed="rId2" cstate="print"/>
          <a:srcRect l="5468" t="38542" r="3906" b="4166"/>
          <a:stretch>
            <a:fillRect/>
          </a:stretch>
        </p:blipFill>
        <p:spPr bwMode="auto">
          <a:xfrm>
            <a:off x="785786" y="714356"/>
            <a:ext cx="7858180" cy="492922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C251-A5F8-4854-9116-9F2F7AD81039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okul bilgisayar D\Dersler\GIDA MUH KIM134 ORGANİK KİMYA\Bölüm 2 organik\Slayt55.JPG"/>
          <p:cNvPicPr>
            <a:picLocks noChangeAspect="1" noChangeArrowheads="1"/>
          </p:cNvPicPr>
          <p:nvPr/>
        </p:nvPicPr>
        <p:blipFill>
          <a:blip r:embed="rId2" cstate="print"/>
          <a:srcRect l="5468" t="3125" r="3125" b="41667"/>
          <a:stretch>
            <a:fillRect/>
          </a:stretch>
        </p:blipFill>
        <p:spPr bwMode="auto">
          <a:xfrm>
            <a:off x="785786" y="428604"/>
            <a:ext cx="7358114" cy="507209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EFA5-F9C9-40D3-A685-2A0BCF105B29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okul bilgisayar D\Dersler\GIDA MUH KIM134 ORGANİK KİMYA\Bölüm 2 organik\Slayt55.JPG"/>
          <p:cNvPicPr>
            <a:picLocks noChangeAspect="1" noChangeArrowheads="1"/>
          </p:cNvPicPr>
          <p:nvPr/>
        </p:nvPicPr>
        <p:blipFill>
          <a:blip r:embed="rId2" cstate="print"/>
          <a:srcRect l="5468" t="58333" r="5468" b="3125"/>
          <a:stretch>
            <a:fillRect/>
          </a:stretch>
        </p:blipFill>
        <p:spPr bwMode="auto">
          <a:xfrm>
            <a:off x="714348" y="928670"/>
            <a:ext cx="7500990" cy="371477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11F7A-9488-4D02-82EC-B271D88D4AF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okul bilgisayar D\Dersler\GIDA MUH KIM134 ORGANİK KİMYA\Bölüm 2 organik\Slayt56.JPG"/>
          <p:cNvPicPr>
            <a:picLocks noChangeAspect="1" noChangeArrowheads="1"/>
          </p:cNvPicPr>
          <p:nvPr/>
        </p:nvPicPr>
        <p:blipFill>
          <a:blip r:embed="rId2" cstate="print"/>
          <a:srcRect l="5468" r="7031" b="47917"/>
          <a:stretch>
            <a:fillRect/>
          </a:stretch>
        </p:blipFill>
        <p:spPr bwMode="auto">
          <a:xfrm>
            <a:off x="857224" y="428604"/>
            <a:ext cx="7286676" cy="507209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688B-C7AE-480C-8940-E38F4228EC87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okul bilgisayar D\Dersler\GIDA MUH KIM134 ORGANİK KİMYA\Bölüm 2 organik\Slayt56.JPG"/>
          <p:cNvPicPr>
            <a:picLocks noChangeAspect="1" noChangeArrowheads="1"/>
          </p:cNvPicPr>
          <p:nvPr/>
        </p:nvPicPr>
        <p:blipFill>
          <a:blip r:embed="rId2" cstate="print"/>
          <a:srcRect l="6351" t="51731" r="5468" b="4166"/>
          <a:stretch>
            <a:fillRect/>
          </a:stretch>
        </p:blipFill>
        <p:spPr bwMode="auto">
          <a:xfrm>
            <a:off x="928662" y="785794"/>
            <a:ext cx="7215238" cy="471490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35F8-F533-4C33-B43C-F57ED6D61F2C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okul bilgisayar D\Dersler\GIDA MUH KIM134 ORGANİK KİMYA\Bölüm 2 organik\Slayt57.JPG"/>
          <p:cNvPicPr>
            <a:picLocks noChangeAspect="1" noChangeArrowheads="1"/>
          </p:cNvPicPr>
          <p:nvPr/>
        </p:nvPicPr>
        <p:blipFill>
          <a:blip r:embed="rId2" cstate="print"/>
          <a:srcRect l="4687" t="3125" r="3906" b="44792"/>
          <a:stretch>
            <a:fillRect/>
          </a:stretch>
        </p:blipFill>
        <p:spPr bwMode="auto">
          <a:xfrm>
            <a:off x="785786" y="571480"/>
            <a:ext cx="7500990" cy="442915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EEA6-5C72-48E0-BD96-EB92B5FCBCEC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okul bilgisayar D\Dersler\GIDA MUH KIM134 ORGANİK KİMYA\Bölüm 2 organik\Slayt39.JPG"/>
          <p:cNvPicPr>
            <a:picLocks noChangeAspect="1" noChangeArrowheads="1"/>
          </p:cNvPicPr>
          <p:nvPr/>
        </p:nvPicPr>
        <p:blipFill>
          <a:blip r:embed="rId2" cstate="print"/>
          <a:srcRect l="3906" t="52083" r="3906" b="4166"/>
          <a:stretch>
            <a:fillRect/>
          </a:stretch>
        </p:blipFill>
        <p:spPr bwMode="auto">
          <a:xfrm>
            <a:off x="571472" y="714356"/>
            <a:ext cx="7858180" cy="464347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28F3-BE93-404D-BF1A-74CE66EBEBB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okul bilgisayar D\Dersler\GIDA MUH KIM134 ORGANİK KİMYA\Bölüm 2 organik\Slayt57.JPG"/>
          <p:cNvPicPr>
            <a:picLocks noChangeAspect="1" noChangeArrowheads="1"/>
          </p:cNvPicPr>
          <p:nvPr/>
        </p:nvPicPr>
        <p:blipFill>
          <a:blip r:embed="rId2" cstate="print"/>
          <a:srcRect l="4687" t="55208" r="10156" b="4166"/>
          <a:stretch>
            <a:fillRect/>
          </a:stretch>
        </p:blipFill>
        <p:spPr bwMode="auto">
          <a:xfrm>
            <a:off x="1071538" y="785794"/>
            <a:ext cx="7000924" cy="400052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7F56-79AD-4074-A338-DFCA2B82BB10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okul bilgisayar D\Dersler\GIDA MUH KIM134 ORGANİK KİMYA\Bölüm 2 organik\Slayt58.JPG"/>
          <p:cNvPicPr>
            <a:picLocks noChangeAspect="1" noChangeArrowheads="1"/>
          </p:cNvPicPr>
          <p:nvPr/>
        </p:nvPicPr>
        <p:blipFill>
          <a:blip r:embed="rId2" cstate="print"/>
          <a:srcRect l="4687" t="3125" r="7031" b="61458"/>
          <a:stretch>
            <a:fillRect/>
          </a:stretch>
        </p:blipFill>
        <p:spPr bwMode="auto">
          <a:xfrm>
            <a:off x="571472" y="785794"/>
            <a:ext cx="8072494" cy="371477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A188-A038-4E01-AA28-1977AA64F5A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okul bilgisayar D\Dersler\GIDA MUH KIM134 ORGANİK KİMYA\Bölüm 2 organik\Slayt58.JPG"/>
          <p:cNvPicPr>
            <a:picLocks noChangeAspect="1" noChangeArrowheads="1"/>
          </p:cNvPicPr>
          <p:nvPr/>
        </p:nvPicPr>
        <p:blipFill>
          <a:blip r:embed="rId2" cstate="print"/>
          <a:srcRect l="4687" t="38542" r="3906" b="4166"/>
          <a:stretch>
            <a:fillRect/>
          </a:stretch>
        </p:blipFill>
        <p:spPr bwMode="auto">
          <a:xfrm>
            <a:off x="785786" y="571480"/>
            <a:ext cx="7643866" cy="500066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6522-B2FD-4821-9CDE-EAF2D43946BC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okul bilgisayar D\Dersler\GIDA MUH KIM134 ORGANİK KİMYA\Bölüm 2 organik\Slayt59.JPG"/>
          <p:cNvPicPr>
            <a:picLocks noChangeAspect="1" noChangeArrowheads="1"/>
          </p:cNvPicPr>
          <p:nvPr/>
        </p:nvPicPr>
        <p:blipFill>
          <a:blip r:embed="rId2" cstate="print"/>
          <a:srcRect l="3906" t="3125" r="7031" b="56250"/>
          <a:stretch>
            <a:fillRect/>
          </a:stretch>
        </p:blipFill>
        <p:spPr bwMode="auto">
          <a:xfrm>
            <a:off x="1071538" y="642918"/>
            <a:ext cx="7143800" cy="450059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8EEB2-0D9A-4982-94E8-E94EC2CE37ED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okul bilgisayar D\Dersler\GIDA MUH KIM134 ORGANİK KİMYA\Bölüm 2 organik\Slayt59.JPG"/>
          <p:cNvPicPr>
            <a:picLocks noChangeAspect="1" noChangeArrowheads="1"/>
          </p:cNvPicPr>
          <p:nvPr/>
        </p:nvPicPr>
        <p:blipFill>
          <a:blip r:embed="rId2" cstate="print"/>
          <a:srcRect l="3906" t="43750" r="6250" b="3125"/>
          <a:stretch>
            <a:fillRect/>
          </a:stretch>
        </p:blipFill>
        <p:spPr bwMode="auto">
          <a:xfrm>
            <a:off x="714348" y="571480"/>
            <a:ext cx="7572428" cy="442915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5CCF-32A6-43FB-BB03-F2333E843A18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44</a:t>
            </a:fld>
            <a:endParaRPr lang="tr-T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okul bilgisayar D\Dersler\GIDA MUH KIM134 ORGANİK KİMYA\Bölüm 2 organik\Slayt60.JPG"/>
          <p:cNvPicPr>
            <a:picLocks noChangeAspect="1" noChangeArrowheads="1"/>
          </p:cNvPicPr>
          <p:nvPr/>
        </p:nvPicPr>
        <p:blipFill>
          <a:blip r:embed="rId2" cstate="print"/>
          <a:srcRect l="5468" t="3125" r="4687" b="55208"/>
          <a:stretch>
            <a:fillRect/>
          </a:stretch>
        </p:blipFill>
        <p:spPr bwMode="auto">
          <a:xfrm>
            <a:off x="642910" y="500042"/>
            <a:ext cx="7786742" cy="478634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AE759-7996-4CD8-A4A1-3DC64F96B536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okul bilgisayar D\Dersler\GIDA MUH KIM134 ORGANİK KİMYA\Bölüm 2 organik\Slayt60.JPG"/>
          <p:cNvPicPr>
            <a:picLocks noChangeAspect="1" noChangeArrowheads="1"/>
          </p:cNvPicPr>
          <p:nvPr/>
        </p:nvPicPr>
        <p:blipFill>
          <a:blip r:embed="rId2" cstate="print"/>
          <a:srcRect l="5468" t="43750" r="3125" b="4166"/>
          <a:stretch>
            <a:fillRect/>
          </a:stretch>
        </p:blipFill>
        <p:spPr bwMode="auto">
          <a:xfrm>
            <a:off x="857224" y="785794"/>
            <a:ext cx="7500990" cy="492922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00CB-9AF0-40A1-859E-92F928CA747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46</a:t>
            </a:fld>
            <a:endParaRPr lang="tr-T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okul bilgisayar D\Dersler\GIDA MUH KIM134 ORGANİK KİMYA\Bölüm 2 organik\Slayt61.JPG"/>
          <p:cNvPicPr>
            <a:picLocks noChangeAspect="1" noChangeArrowheads="1"/>
          </p:cNvPicPr>
          <p:nvPr/>
        </p:nvPicPr>
        <p:blipFill>
          <a:blip r:embed="rId2" cstate="print"/>
          <a:srcRect l="4687" t="3125" r="6250" b="63542"/>
          <a:stretch>
            <a:fillRect/>
          </a:stretch>
        </p:blipFill>
        <p:spPr bwMode="auto">
          <a:xfrm>
            <a:off x="928662" y="1071546"/>
            <a:ext cx="7643866" cy="378621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5424-7481-489E-85B5-C4B33234D8D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okul bilgisayar D\Dersler\GIDA MUH KIM134 ORGANİK KİMYA\Bölüm 2 organik\Slayt61.JPG"/>
          <p:cNvPicPr>
            <a:picLocks noChangeAspect="1" noChangeArrowheads="1"/>
          </p:cNvPicPr>
          <p:nvPr/>
        </p:nvPicPr>
        <p:blipFill>
          <a:blip r:embed="rId2" cstate="print"/>
          <a:srcRect l="5468" t="36458" r="6250" b="3125"/>
          <a:stretch>
            <a:fillRect/>
          </a:stretch>
        </p:blipFill>
        <p:spPr bwMode="auto">
          <a:xfrm>
            <a:off x="928662" y="571480"/>
            <a:ext cx="7572428" cy="5072098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3F45-C690-4977-B543-FE1B6D23BC94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okul bilgisayar D\Dersler\GIDA MUH KIM134 ORGANİK KİMYA\Bölüm 2 organik\Slayt62.JPG"/>
          <p:cNvPicPr>
            <a:picLocks noChangeAspect="1" noChangeArrowheads="1"/>
          </p:cNvPicPr>
          <p:nvPr/>
        </p:nvPicPr>
        <p:blipFill>
          <a:blip r:embed="rId2" cstate="print"/>
          <a:srcRect l="3125" t="4166" b="34375"/>
          <a:stretch>
            <a:fillRect/>
          </a:stretch>
        </p:blipFill>
        <p:spPr bwMode="auto">
          <a:xfrm>
            <a:off x="500034" y="500042"/>
            <a:ext cx="8143932" cy="521497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4B2C-C0F3-48E2-BB1F-C9C7F6131030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49</a:t>
            </a:fld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okul bilgisayar D\Dersler\GIDA MUH KIM134 ORGANİK KİMYA\Bölüm 2 organik\Slayt40.JPG"/>
          <p:cNvPicPr>
            <a:picLocks noChangeAspect="1" noChangeArrowheads="1"/>
          </p:cNvPicPr>
          <p:nvPr/>
        </p:nvPicPr>
        <p:blipFill>
          <a:blip r:embed="rId2" cstate="print"/>
          <a:srcRect l="7031" r="7031" b="59375"/>
          <a:stretch>
            <a:fillRect/>
          </a:stretch>
        </p:blipFill>
        <p:spPr bwMode="auto">
          <a:xfrm>
            <a:off x="928662" y="714356"/>
            <a:ext cx="7143800" cy="407196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A052-B4C6-4ED3-88AF-A26566B346F0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okul bilgisayar D\Dersler\GIDA MUH KIM134 ORGANİK KİMYA\Bölüm 2 organik\Slayt62.JPG"/>
          <p:cNvPicPr>
            <a:picLocks noChangeAspect="1" noChangeArrowheads="1"/>
          </p:cNvPicPr>
          <p:nvPr/>
        </p:nvPicPr>
        <p:blipFill>
          <a:blip r:embed="rId2" cstate="print"/>
          <a:srcRect l="3906" t="65625" r="7812" b="3124"/>
          <a:stretch>
            <a:fillRect/>
          </a:stretch>
        </p:blipFill>
        <p:spPr bwMode="auto">
          <a:xfrm>
            <a:off x="1142976" y="928670"/>
            <a:ext cx="6715172" cy="4143404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4FA0-BB68-43B4-9F67-CE2DEB5B1145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:\okul bilgisayar D\Dersler\GIDA MUH KIM134 ORGANİK KİMYA\Bölüm 2 organik\Slayt63.JPG"/>
          <p:cNvPicPr>
            <a:picLocks noChangeAspect="1" noChangeArrowheads="1"/>
          </p:cNvPicPr>
          <p:nvPr/>
        </p:nvPicPr>
        <p:blipFill>
          <a:blip r:embed="rId2" cstate="print"/>
          <a:srcRect l="7031" t="4166" r="5468" b="35417"/>
          <a:stretch>
            <a:fillRect/>
          </a:stretch>
        </p:blipFill>
        <p:spPr bwMode="auto">
          <a:xfrm>
            <a:off x="928662" y="571480"/>
            <a:ext cx="7786742" cy="514353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0512-309E-4A0F-9032-C7D27408AF6D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51</a:t>
            </a:fld>
            <a:endParaRPr lang="tr-T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okul bilgisayar D\Dersler\GIDA MUH KIM134 ORGANİK KİMYA\Bölüm 2 organik\Slayt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60B2-0878-41B3-BB5F-82406975E38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okul bilgisayar D\Dersler\GIDA MUH KIM134 ORGANİK KİMYA\Bölüm 2 organik\Slayt40.JPG"/>
          <p:cNvPicPr>
            <a:picLocks noChangeAspect="1" noChangeArrowheads="1"/>
          </p:cNvPicPr>
          <p:nvPr/>
        </p:nvPicPr>
        <p:blipFill>
          <a:blip r:embed="rId2" cstate="print"/>
          <a:srcRect l="7031" t="40625" r="17969" b="4166"/>
          <a:stretch>
            <a:fillRect/>
          </a:stretch>
        </p:blipFill>
        <p:spPr bwMode="auto">
          <a:xfrm>
            <a:off x="857224" y="642918"/>
            <a:ext cx="7143800" cy="478634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25B8-5153-432C-8669-D7AE7E4208E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okul bilgisayar D\Dersler\GIDA MUH KIM134 ORGANİK KİMYA\Bölüm 2 organik\Slayt41.JPG"/>
          <p:cNvPicPr>
            <a:picLocks noChangeAspect="1" noChangeArrowheads="1"/>
          </p:cNvPicPr>
          <p:nvPr/>
        </p:nvPicPr>
        <p:blipFill>
          <a:blip r:embed="rId2" cstate="print"/>
          <a:srcRect l="5468" t="3125" r="7031" b="45833"/>
          <a:stretch>
            <a:fillRect/>
          </a:stretch>
        </p:blipFill>
        <p:spPr bwMode="auto">
          <a:xfrm>
            <a:off x="857224" y="500042"/>
            <a:ext cx="7572428" cy="478634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5D8C-1823-4345-9FD8-6062D7EF03DF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okul bilgisayar D\Dersler\GIDA MUH KIM134 ORGANİK KİMYA\Bölüm 2 organik\Slayt41.JPG"/>
          <p:cNvPicPr>
            <a:picLocks noChangeAspect="1" noChangeArrowheads="1"/>
          </p:cNvPicPr>
          <p:nvPr/>
        </p:nvPicPr>
        <p:blipFill>
          <a:blip r:embed="rId2" cstate="print"/>
          <a:srcRect l="7812" t="55208" r="6250" b="3125"/>
          <a:stretch>
            <a:fillRect/>
          </a:stretch>
        </p:blipFill>
        <p:spPr bwMode="auto">
          <a:xfrm>
            <a:off x="785786" y="785794"/>
            <a:ext cx="7429552" cy="4214842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552AA-91F4-4489-8950-36463CADA34D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okul bilgisayar D\Dersler\GIDA MUH KIM134 ORGANİK KİMYA\Bölüm 2 organik\Slayt42.JPG"/>
          <p:cNvPicPr>
            <a:picLocks noChangeAspect="1" noChangeArrowheads="1"/>
          </p:cNvPicPr>
          <p:nvPr/>
        </p:nvPicPr>
        <p:blipFill>
          <a:blip r:embed="rId2" cstate="print"/>
          <a:srcRect l="9375" t="3125" r="7812" b="43750"/>
          <a:stretch>
            <a:fillRect/>
          </a:stretch>
        </p:blipFill>
        <p:spPr bwMode="auto">
          <a:xfrm>
            <a:off x="714348" y="428604"/>
            <a:ext cx="7286676" cy="5143536"/>
          </a:xfrm>
          <a:prstGeom prst="rect">
            <a:avLst/>
          </a:prstGeom>
          <a:noFill/>
        </p:spPr>
      </p:pic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6E3D-5922-456C-8494-F8461E8DD131}" type="datetime1">
              <a:rPr lang="tr-TR" smtClean="0"/>
              <a:t>19.09.2018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KİM0213 ORGANİK KİMYA I (B) DERS NOTLARI - DOÇ.DR.KAMRAN POLAT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B5982-6128-4235-9DFF-CCD37C2CC148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Kaynak">
  <a:themeElements>
    <a:clrScheme name="Modü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ılavuz">
  <a:themeElements>
    <a:clrScheme name="Kılavuz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Kılavuz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Kılavuz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731</TotalTime>
  <Words>973</Words>
  <Application>Microsoft Office PowerPoint</Application>
  <PresentationFormat>Ekran Gösterisi (4:3)</PresentationFormat>
  <Paragraphs>161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52</vt:i4>
      </vt:variant>
    </vt:vector>
  </HeadingPairs>
  <TitlesOfParts>
    <vt:vector size="60" baseType="lpstr">
      <vt:lpstr>Calibri</vt:lpstr>
      <vt:lpstr>Franklin Gothic Medium</vt:lpstr>
      <vt:lpstr>Trebuchet MS</vt:lpstr>
      <vt:lpstr>Wingdings</vt:lpstr>
      <vt:lpstr>Wingdings 2</vt:lpstr>
      <vt:lpstr>Wingdings 3</vt:lpstr>
      <vt:lpstr>1_Kaynak</vt:lpstr>
      <vt:lpstr>Kılavuz</vt:lpstr>
      <vt:lpstr>PowerPoint Sunusu</vt:lpstr>
      <vt:lpstr>2.5. ALKANLARIN ELDE EDİLİŞİ (SENTEZİ)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2.6. ALKANLARIN REAKSİYONLARI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2.7.HALKALI ALİFATİK BİLEŞİKLER (SİKLOALKANLAR)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Kamran.Polat</cp:lastModifiedBy>
  <cp:revision>93</cp:revision>
  <dcterms:created xsi:type="dcterms:W3CDTF">2010-02-13T15:18:41Z</dcterms:created>
  <dcterms:modified xsi:type="dcterms:W3CDTF">2018-09-19T20:20:31Z</dcterms:modified>
</cp:coreProperties>
</file>