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94" r:id="rId2"/>
    <p:sldId id="268" r:id="rId3"/>
    <p:sldId id="269" r:id="rId4"/>
    <p:sldId id="270" r:id="rId5"/>
    <p:sldId id="271" r:id="rId6"/>
    <p:sldId id="272" r:id="rId7"/>
    <p:sldId id="273" r:id="rId8"/>
    <p:sldId id="27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E661CB-288F-4025-913E-7A2A82B87BB1}" type="datetimeFigureOut">
              <a:rPr lang="tr-TR" smtClean="0"/>
              <a:t>29.11.2017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8BD1CF-BDD9-4C56-9C01-1DBCD4EDBC80}" type="slidenum">
              <a:rPr lang="tr-TR" smtClean="0"/>
              <a:t>‹#›</a:t>
            </a:fld>
            <a:endParaRPr lang="tr-TR"/>
          </a:p>
        </p:txBody>
      </p:sp>
    </p:spTree>
    <p:extLst>
      <p:ext uri="{BB962C8B-B14F-4D97-AF65-F5344CB8AC3E}">
        <p14:creationId xmlns:p14="http://schemas.microsoft.com/office/powerpoint/2010/main" val="1571570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fld id="{87CAA0B3-4682-446F-B484-5F101F8414AD}" type="slidenum">
              <a:rPr lang="tr-TR" altLang="tr-TR" sz="1200" smtClean="0"/>
              <a:pPr/>
              <a:t>2</a:t>
            </a:fld>
            <a:endParaRPr lang="tr-TR" altLang="tr-TR" sz="1200"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739003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fld id="{E669EBF4-7821-42ED-927B-2E82CA4BF748}" type="slidenum">
              <a:rPr lang="tr-TR" altLang="tr-TR" sz="1200" smtClean="0"/>
              <a:pPr/>
              <a:t>3</a:t>
            </a:fld>
            <a:endParaRPr lang="tr-TR" altLang="tr-TR" sz="1200"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3360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98267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360998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108635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2138752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C43091-F59E-4959-A587-73C6A9152740}"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1546116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C43091-F59E-4959-A587-73C6A9152740}" type="datetimeFigureOut">
              <a:rPr lang="tr-TR" smtClean="0"/>
              <a:t>29.11.2017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42174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C43091-F59E-4959-A587-73C6A9152740}" type="datetimeFigureOut">
              <a:rPr lang="tr-TR" smtClean="0"/>
              <a:t>29.11.2017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416523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C43091-F59E-4959-A587-73C6A9152740}" type="datetimeFigureOut">
              <a:rPr lang="tr-TR" smtClean="0"/>
              <a:t>29.11.2017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33228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C43091-F59E-4959-A587-73C6A9152740}" type="datetimeFigureOut">
              <a:rPr lang="tr-TR" smtClean="0"/>
              <a:t>29.11.2017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273397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t>29.11.2017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225265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t>29.11.2017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2971940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43091-F59E-4959-A587-73C6A9152740}" type="datetimeFigureOut">
              <a:rPr lang="tr-TR" smtClean="0"/>
              <a:t>29.11.2017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234A-7629-4273-B6D4-5C23CC79CA29}" type="slidenum">
              <a:rPr lang="tr-TR" smtClean="0"/>
              <a:t>‹#›</a:t>
            </a:fld>
            <a:endParaRPr lang="tr-TR"/>
          </a:p>
        </p:txBody>
      </p:sp>
    </p:spTree>
    <p:extLst>
      <p:ext uri="{BB962C8B-B14F-4D97-AF65-F5344CB8AC3E}">
        <p14:creationId xmlns:p14="http://schemas.microsoft.com/office/powerpoint/2010/main" val="3738948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64"/>
          <p:cNvPicPr>
            <a:picLocks noChangeAspect="1" noChangeArrowheads="1"/>
          </p:cNvPicPr>
          <p:nvPr/>
        </p:nvPicPr>
        <p:blipFill>
          <a:blip r:embed="rId2">
            <a:lum bright="70000" contrast="-70000"/>
            <a:grayscl/>
            <a:extLst>
              <a:ext uri="{28A0092B-C50C-407E-A947-70E740481C1C}">
                <a14:useLocalDpi xmlns:a14="http://schemas.microsoft.com/office/drawing/2010/main" val="0"/>
              </a:ext>
            </a:extLst>
          </a:blip>
          <a:srcRect/>
          <a:stretch>
            <a:fillRect/>
          </a:stretch>
        </p:blipFill>
        <p:spPr bwMode="auto">
          <a:xfrm>
            <a:off x="1524000" y="582614"/>
            <a:ext cx="9144000" cy="627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3"/>
          <p:cNvSpPr txBox="1">
            <a:spLocks noChangeArrowheads="1"/>
          </p:cNvSpPr>
          <p:nvPr/>
        </p:nvSpPr>
        <p:spPr bwMode="auto">
          <a:xfrm>
            <a:off x="2855913" y="1473201"/>
            <a:ext cx="6553200"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r>
              <a:rPr lang="tr-TR" altLang="tr-TR">
                <a:latin typeface="Tahoma" panose="020B0604030504040204" pitchFamily="34" charset="0"/>
              </a:rPr>
              <a:t> </a:t>
            </a:r>
          </a:p>
        </p:txBody>
      </p:sp>
      <p:sp>
        <p:nvSpPr>
          <p:cNvPr id="4100" name="Rectangle 4"/>
          <p:cNvSpPr>
            <a:spLocks noChangeArrowheads="1"/>
          </p:cNvSpPr>
          <p:nvPr/>
        </p:nvSpPr>
        <p:spPr bwMode="auto">
          <a:xfrm rot="5400000">
            <a:off x="5785644" y="-4261643"/>
            <a:ext cx="620713" cy="9144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4101" name="Rectangle 5"/>
          <p:cNvSpPr>
            <a:spLocks noChangeArrowheads="1"/>
          </p:cNvSpPr>
          <p:nvPr/>
        </p:nvSpPr>
        <p:spPr bwMode="auto">
          <a:xfrm>
            <a:off x="2855913" y="2743201"/>
            <a:ext cx="6335712"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r>
              <a:rPr lang="tr-TR" altLang="tr-TR" sz="2000" b="1"/>
              <a:t>Prof. Dr. M. Muhtar Kutlu</a:t>
            </a:r>
          </a:p>
          <a:p>
            <a:pPr algn="ctr" eaLnBrk="1" hangingPunct="1">
              <a:spcBef>
                <a:spcPct val="0"/>
              </a:spcBef>
              <a:buFontTx/>
              <a:buNone/>
            </a:pPr>
            <a:r>
              <a:rPr lang="tr-TR" altLang="tr-TR" sz="2000"/>
              <a:t>Ankara Üniversitesi DTCF Halkbilim Bölümü </a:t>
            </a:r>
          </a:p>
          <a:p>
            <a:pPr eaLnBrk="1" hangingPunct="1">
              <a:spcBef>
                <a:spcPct val="50000"/>
              </a:spcBef>
            </a:pPr>
            <a:endParaRPr lang="tr-TR" altLang="tr-TR" sz="2000"/>
          </a:p>
        </p:txBody>
      </p:sp>
      <p:sp>
        <p:nvSpPr>
          <p:cNvPr id="56326" name="Rectangle 6"/>
          <p:cNvSpPr>
            <a:spLocks noChangeArrowheads="1"/>
          </p:cNvSpPr>
          <p:nvPr/>
        </p:nvSpPr>
        <p:spPr bwMode="auto">
          <a:xfrm>
            <a:off x="2711451" y="1052513"/>
            <a:ext cx="6913563" cy="2032000"/>
          </a:xfrm>
          <a:prstGeom prst="rect">
            <a:avLst/>
          </a:prstGeom>
          <a:noFill/>
          <a:ln w="9525">
            <a:noFill/>
            <a:miter lim="800000"/>
            <a:headEnd/>
            <a:tailEnd/>
          </a:ln>
          <a:effectLst/>
        </p:spPr>
        <p:txBody>
          <a:bodyPr>
            <a:spAutoFit/>
          </a:bodyPr>
          <a:lstStyle/>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ANADOLU GÖÇER KÜLTÜRÜ</a:t>
            </a:r>
          </a:p>
          <a:p>
            <a:pPr algn="ctr" eaLnBrk="1" hangingPunct="1">
              <a:defRPr/>
            </a:pPr>
            <a:endParaRPr lang="tr-TR" sz="2400" b="1" dirty="0">
              <a:solidFill>
                <a:schemeClr val="tx2"/>
              </a:solidFill>
              <a:effectLst>
                <a:outerShdw blurRad="38100" dist="38100" dir="2700000" algn="tl">
                  <a:srgbClr val="C0C0C0"/>
                </a:outerShdw>
              </a:effectLst>
              <a:latin typeface="Arial Rounded MT Bold" pitchFamily="34"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...sınırlar çizilmeden, duvarlar örülmeden... </a:t>
            </a:r>
          </a:p>
        </p:txBody>
      </p:sp>
    </p:spTree>
    <p:extLst>
      <p:ext uri="{BB962C8B-B14F-4D97-AF65-F5344CB8AC3E}">
        <p14:creationId xmlns:p14="http://schemas.microsoft.com/office/powerpoint/2010/main" val="1003301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4799014" y="484189"/>
            <a:ext cx="2592387" cy="712787"/>
          </a:xfrm>
          <a:prstGeom prst="rect">
            <a:avLst/>
          </a:prstGeom>
          <a:solidFill>
            <a:srgbClr val="C0C0C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tr-TR" altLang="tr-TR" sz="1600" b="1"/>
              <a:t>GÖÇEBELİK </a:t>
            </a:r>
          </a:p>
          <a:p>
            <a:pPr algn="ctr" eaLnBrk="1" hangingPunct="1">
              <a:spcBef>
                <a:spcPct val="50000"/>
              </a:spcBef>
              <a:buFontTx/>
              <a:buNone/>
            </a:pPr>
            <a:r>
              <a:rPr lang="tr-TR" altLang="tr-TR" sz="1600" b="1"/>
              <a:t>(NOMADİZM)</a:t>
            </a:r>
          </a:p>
        </p:txBody>
      </p:sp>
      <p:sp>
        <p:nvSpPr>
          <p:cNvPr id="16387" name="Line 9"/>
          <p:cNvSpPr>
            <a:spLocks noChangeShapeType="1"/>
          </p:cNvSpPr>
          <p:nvPr/>
        </p:nvSpPr>
        <p:spPr bwMode="auto">
          <a:xfrm>
            <a:off x="1703389" y="1484313"/>
            <a:ext cx="8785225" cy="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16388" name="AutoShape 17"/>
          <p:cNvSpPr>
            <a:spLocks noChangeArrowheads="1"/>
          </p:cNvSpPr>
          <p:nvPr/>
        </p:nvSpPr>
        <p:spPr bwMode="auto">
          <a:xfrm rot="5400000">
            <a:off x="5880895" y="1556545"/>
            <a:ext cx="358775" cy="360363"/>
          </a:xfrm>
          <a:prstGeom prst="rightArrow">
            <a:avLst>
              <a:gd name="adj1" fmla="val 50000"/>
              <a:gd name="adj2" fmla="val 25000"/>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16389" name="Text Box 19"/>
          <p:cNvSpPr txBox="1">
            <a:spLocks noChangeArrowheads="1"/>
          </p:cNvSpPr>
          <p:nvPr/>
        </p:nvSpPr>
        <p:spPr bwMode="auto">
          <a:xfrm>
            <a:off x="1703389" y="2205038"/>
            <a:ext cx="2052637" cy="590550"/>
          </a:xfrm>
          <a:prstGeom prst="rect">
            <a:avLst/>
          </a:prstGeom>
          <a:solidFill>
            <a:schemeClr val="accent1"/>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tr-TR" sz="1600"/>
              <a:t>AVCI </a:t>
            </a:r>
            <a:r>
              <a:rPr lang="tr-TR" altLang="tr-TR" sz="1600"/>
              <a:t>TOPLAYICI</a:t>
            </a:r>
            <a:r>
              <a:rPr lang="en-US" altLang="tr-TR" sz="1600"/>
              <a:t> </a:t>
            </a:r>
            <a:r>
              <a:rPr lang="tr-TR" altLang="tr-TR" sz="1600"/>
              <a:t>GÖÇEBELER</a:t>
            </a:r>
          </a:p>
        </p:txBody>
      </p:sp>
      <p:sp>
        <p:nvSpPr>
          <p:cNvPr id="16390" name="Text Box 20"/>
          <p:cNvSpPr txBox="1">
            <a:spLocks noChangeArrowheads="1"/>
          </p:cNvSpPr>
          <p:nvPr/>
        </p:nvSpPr>
        <p:spPr bwMode="auto">
          <a:xfrm>
            <a:off x="4727576" y="2060575"/>
            <a:ext cx="2663825" cy="338138"/>
          </a:xfrm>
          <a:prstGeom prst="rect">
            <a:avLst/>
          </a:prstGeom>
          <a:solidFill>
            <a:schemeClr val="accent1"/>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tr-TR" altLang="tr-TR" sz="1600" b="1"/>
              <a:t>PASTORAL NOMADİZM</a:t>
            </a:r>
          </a:p>
        </p:txBody>
      </p:sp>
      <p:sp>
        <p:nvSpPr>
          <p:cNvPr id="16391" name="Text Box 21"/>
          <p:cNvSpPr txBox="1">
            <a:spLocks noChangeArrowheads="1"/>
          </p:cNvSpPr>
          <p:nvPr/>
        </p:nvSpPr>
        <p:spPr bwMode="auto">
          <a:xfrm>
            <a:off x="8435975" y="2205038"/>
            <a:ext cx="2052638" cy="590550"/>
          </a:xfrm>
          <a:prstGeom prst="rect">
            <a:avLst/>
          </a:prstGeom>
          <a:solidFill>
            <a:schemeClr val="accent1"/>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tr-TR" altLang="tr-TR" sz="1600"/>
              <a:t>DİGER GÖÇEBE GRUPLAR</a:t>
            </a:r>
          </a:p>
        </p:txBody>
      </p:sp>
      <p:sp>
        <p:nvSpPr>
          <p:cNvPr id="16392" name="Line 22"/>
          <p:cNvSpPr>
            <a:spLocks noChangeShapeType="1"/>
          </p:cNvSpPr>
          <p:nvPr/>
        </p:nvSpPr>
        <p:spPr bwMode="auto">
          <a:xfrm>
            <a:off x="4079875" y="188913"/>
            <a:ext cx="0" cy="53276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6393" name="Line 23"/>
          <p:cNvSpPr>
            <a:spLocks noChangeShapeType="1"/>
          </p:cNvSpPr>
          <p:nvPr/>
        </p:nvSpPr>
        <p:spPr bwMode="auto">
          <a:xfrm>
            <a:off x="8112125" y="188913"/>
            <a:ext cx="0" cy="53276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6394" name="AutoShape 24"/>
          <p:cNvSpPr>
            <a:spLocks noChangeArrowheads="1"/>
          </p:cNvSpPr>
          <p:nvPr/>
        </p:nvSpPr>
        <p:spPr bwMode="auto">
          <a:xfrm rot="5400000">
            <a:off x="9981407" y="1556545"/>
            <a:ext cx="358775" cy="360362"/>
          </a:xfrm>
          <a:prstGeom prst="rightArrow">
            <a:avLst>
              <a:gd name="adj1" fmla="val 50000"/>
              <a:gd name="adj2" fmla="val 25000"/>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16395" name="AutoShape 25"/>
          <p:cNvSpPr>
            <a:spLocks noChangeArrowheads="1"/>
          </p:cNvSpPr>
          <p:nvPr/>
        </p:nvSpPr>
        <p:spPr bwMode="auto">
          <a:xfrm rot="5400000">
            <a:off x="1766095" y="1556545"/>
            <a:ext cx="358775" cy="360363"/>
          </a:xfrm>
          <a:prstGeom prst="rightArrow">
            <a:avLst>
              <a:gd name="adj1" fmla="val 50000"/>
              <a:gd name="adj2" fmla="val 25000"/>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16396" name="AutoShape 29"/>
          <p:cNvSpPr>
            <a:spLocks noChangeArrowheads="1"/>
          </p:cNvSpPr>
          <p:nvPr/>
        </p:nvSpPr>
        <p:spPr bwMode="auto">
          <a:xfrm rot="5400000">
            <a:off x="4728370" y="2780507"/>
            <a:ext cx="358775" cy="360363"/>
          </a:xfrm>
          <a:prstGeom prst="rightArrow">
            <a:avLst>
              <a:gd name="adj1" fmla="val 50000"/>
              <a:gd name="adj2" fmla="val 25000"/>
            </a:avLst>
          </a:prstGeom>
          <a:solidFill>
            <a:schemeClr val="tx1"/>
          </a:solidFill>
          <a:ln w="9525">
            <a:solidFill>
              <a:schemeClr val="tx1"/>
            </a:solidFill>
            <a:miter lim="800000"/>
            <a:headEnd/>
            <a:tailEnd/>
          </a:ln>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a:p>
            <a:pPr algn="ctr" eaLnBrk="1" hangingPunct="1">
              <a:spcBef>
                <a:spcPct val="0"/>
              </a:spcBef>
              <a:buFontTx/>
              <a:buNone/>
            </a:pPr>
            <a:endParaRPr lang="tr-TR" altLang="tr-TR" sz="1800"/>
          </a:p>
        </p:txBody>
      </p:sp>
      <p:sp>
        <p:nvSpPr>
          <p:cNvPr id="16397" name="AutoShape 32"/>
          <p:cNvSpPr>
            <a:spLocks noChangeArrowheads="1"/>
          </p:cNvSpPr>
          <p:nvPr/>
        </p:nvSpPr>
        <p:spPr bwMode="auto">
          <a:xfrm rot="5400000">
            <a:off x="7033420" y="2780507"/>
            <a:ext cx="358775" cy="360363"/>
          </a:xfrm>
          <a:prstGeom prst="rightArrow">
            <a:avLst>
              <a:gd name="adj1" fmla="val 50000"/>
              <a:gd name="adj2" fmla="val 25000"/>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16398" name="Text Box 33"/>
          <p:cNvSpPr txBox="1">
            <a:spLocks noChangeArrowheads="1"/>
          </p:cNvSpPr>
          <p:nvPr/>
        </p:nvSpPr>
        <p:spPr bwMode="auto">
          <a:xfrm>
            <a:off x="4224338" y="3213100"/>
            <a:ext cx="1871662" cy="590550"/>
          </a:xfrm>
          <a:prstGeom prst="rect">
            <a:avLst/>
          </a:prstGeom>
          <a:solidFill>
            <a:schemeClr val="accent1"/>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tr-TR" altLang="tr-TR" sz="1600"/>
              <a:t>GÖÇEBE ÇOBANLIK</a:t>
            </a:r>
          </a:p>
        </p:txBody>
      </p:sp>
      <p:sp>
        <p:nvSpPr>
          <p:cNvPr id="16399" name="Text Box 34"/>
          <p:cNvSpPr txBox="1">
            <a:spLocks noChangeArrowheads="1"/>
          </p:cNvSpPr>
          <p:nvPr/>
        </p:nvSpPr>
        <p:spPr bwMode="auto">
          <a:xfrm>
            <a:off x="6167438" y="3213100"/>
            <a:ext cx="1873250" cy="590550"/>
          </a:xfrm>
          <a:prstGeom prst="rect">
            <a:avLst/>
          </a:prstGeom>
          <a:solidFill>
            <a:schemeClr val="accent1"/>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tr-TR" altLang="tr-TR" sz="1600"/>
              <a:t>GÖÇEBE HAYVANCILIK</a:t>
            </a:r>
          </a:p>
        </p:txBody>
      </p:sp>
      <p:sp>
        <p:nvSpPr>
          <p:cNvPr id="16400" name="Text Box 35"/>
          <p:cNvSpPr txBox="1">
            <a:spLocks noChangeArrowheads="1"/>
          </p:cNvSpPr>
          <p:nvPr/>
        </p:nvSpPr>
        <p:spPr bwMode="auto">
          <a:xfrm>
            <a:off x="8472488" y="2924176"/>
            <a:ext cx="18716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tr-TR" altLang="tr-TR" sz="1800"/>
          </a:p>
        </p:txBody>
      </p:sp>
      <p:sp>
        <p:nvSpPr>
          <p:cNvPr id="16401" name="Text Box 38"/>
          <p:cNvSpPr txBox="1">
            <a:spLocks noChangeArrowheads="1"/>
          </p:cNvSpPr>
          <p:nvPr/>
        </p:nvSpPr>
        <p:spPr bwMode="auto">
          <a:xfrm>
            <a:off x="4943475" y="3933826"/>
            <a:ext cx="23749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tr-TR" altLang="tr-TR" sz="1800"/>
              <a:t>TRANSHÜMANS</a:t>
            </a:r>
          </a:p>
        </p:txBody>
      </p:sp>
      <p:sp>
        <p:nvSpPr>
          <p:cNvPr id="16402" name="Text Box 39"/>
          <p:cNvSpPr txBox="1">
            <a:spLocks noChangeArrowheads="1"/>
          </p:cNvSpPr>
          <p:nvPr/>
        </p:nvSpPr>
        <p:spPr bwMode="auto">
          <a:xfrm>
            <a:off x="2474913" y="546576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
        <p:nvSpPr>
          <p:cNvPr id="16403" name="Text Box 41"/>
          <p:cNvSpPr txBox="1">
            <a:spLocks noChangeArrowheads="1"/>
          </p:cNvSpPr>
          <p:nvPr/>
        </p:nvSpPr>
        <p:spPr bwMode="auto">
          <a:xfrm>
            <a:off x="1524000" y="5516563"/>
            <a:ext cx="9144000"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400" b="1"/>
              <a:t>Paleolitik ........................Neolitik (Üretim) .......................................Sanayi/Endüstriyel Toplumlar............……</a:t>
            </a:r>
          </a:p>
          <a:p>
            <a:pPr eaLnBrk="1" hangingPunct="1">
              <a:spcBef>
                <a:spcPct val="50000"/>
              </a:spcBef>
              <a:buFontTx/>
              <a:buNone/>
            </a:pPr>
            <a:r>
              <a:rPr lang="tr-TR" altLang="tr-TR" sz="1400" b="1"/>
              <a:t>                                    Tarım/Yerleşik Yaşam                                                          Post Endüstriyel Toplumlar</a:t>
            </a:r>
            <a:r>
              <a:rPr lang="tr-TR" altLang="tr-TR" sz="1400"/>
              <a:t> </a:t>
            </a:r>
            <a:r>
              <a:rPr lang="tr-TR" altLang="tr-TR" sz="1800"/>
              <a:t>                </a:t>
            </a:r>
          </a:p>
        </p:txBody>
      </p:sp>
    </p:spTree>
    <p:extLst>
      <p:ext uri="{BB962C8B-B14F-4D97-AF65-F5344CB8AC3E}">
        <p14:creationId xmlns:p14="http://schemas.microsoft.com/office/powerpoint/2010/main" val="1369063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314" name="Group 26"/>
          <p:cNvGraphicFramePr>
            <a:graphicFrameLocks noGrp="1"/>
          </p:cNvGraphicFramePr>
          <p:nvPr/>
        </p:nvGraphicFramePr>
        <p:xfrm>
          <a:off x="1631950" y="115889"/>
          <a:ext cx="8928100" cy="6556375"/>
        </p:xfrm>
        <a:graphic>
          <a:graphicData uri="http://schemas.openxmlformats.org/drawingml/2006/table">
            <a:tbl>
              <a:tblPr/>
              <a:tblGrid>
                <a:gridCol w="1984375"/>
                <a:gridCol w="2390775"/>
                <a:gridCol w="2825750"/>
                <a:gridCol w="1727200"/>
              </a:tblGrid>
              <a:tr h="365764">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1"/>
                          </a:solidFill>
                          <a:effectLst/>
                          <a:latin typeface="Arial" charset="0"/>
                        </a:rPr>
                        <a:t>GÖÇEBELİK / NOMADİZM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r>
              <a:tr h="81687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Arial" charset="0"/>
                        </a:rPr>
                        <a:t>AVCI TOPLAYICI</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Arial" charset="0"/>
                        </a:rPr>
                        <a:t>GÖÇEBELİK</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rPr>
                        <a:t>“İLKEL” GÖÇEBE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charset="0"/>
                        </a:rPr>
                        <a:t>PASTORAL NOMADİZM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smtClean="0">
                          <a:ln>
                            <a:noFill/>
                          </a:ln>
                          <a:solidFill>
                            <a:schemeClr val="tx1"/>
                          </a:solidFill>
                          <a:effectLst/>
                          <a:latin typeface="Arial" charset="0"/>
                        </a:rPr>
                        <a:t>DİĞER GÖÇEBE GRUPLAR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7">
                <a:tc rowSpan="2">
                  <a:txBody>
                    <a:bodyPr/>
                    <a:lstStyle/>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 Günümüzden 15.000 -10.000 yıl öncesine kadar paleolitik dönemi karakterize eden yaşam biçimi</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 Avcı-toplayıcılarla çobanlar arasında onları tek bir başlık altında birleştirecek çok az ortak özellik vardır</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 Üretimden çok toplama/devşirmeye dayalı bir ekonomi</a:t>
                      </a:r>
                    </a:p>
                    <a:p>
                      <a:pPr marL="0" marR="0" lvl="0" indent="0" algn="ctr" defTabSz="914400" rtl="0" eaLnBrk="1" fontAlgn="base" latinLnBrk="0" hangingPunct="1">
                        <a:lnSpc>
                          <a:spcPct val="100000"/>
                        </a:lnSpc>
                        <a:spcBef>
                          <a:spcPct val="20000"/>
                        </a:spcBef>
                        <a:spcAft>
                          <a:spcPct val="0"/>
                        </a:spcAft>
                        <a:buClrTx/>
                        <a:buSzTx/>
                        <a:buFontTx/>
                        <a:buChar char="•"/>
                        <a:tabLst/>
                      </a:pPr>
                      <a:endParaRPr kumimoji="0" lang="tr-TR" sz="12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“ilkel refah toplumları”</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rPr>
                        <a:t>(M. Sahlins)</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2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 Yerleşik olmayan avcı-toplayıcılar “</a:t>
                      </a:r>
                      <a:r>
                        <a:rPr kumimoji="0" lang="tr-TR" sz="1200" b="1" i="0" u="none" strike="noStrike" cap="none" normalizeH="0" baseline="0" smtClean="0">
                          <a:ln>
                            <a:noFill/>
                          </a:ln>
                          <a:solidFill>
                            <a:schemeClr val="tx1"/>
                          </a:solidFill>
                          <a:effectLst/>
                          <a:latin typeface="Arial" charset="0"/>
                        </a:rPr>
                        <a:t>gezgin/gezginci</a:t>
                      </a:r>
                      <a:r>
                        <a:rPr kumimoji="0" lang="tr-TR" sz="1200" b="0" i="0" u="none" strike="noStrike" cap="none" normalizeH="0" baseline="0" smtClean="0">
                          <a:ln>
                            <a:noFill/>
                          </a:ln>
                          <a:solidFill>
                            <a:schemeClr val="tx1"/>
                          </a:solidFill>
                          <a:effectLst/>
                          <a:latin typeface="Arial" charset="0"/>
                        </a:rPr>
                        <a:t>” terimi ile, hareket halinde geniş alanlara yayılmış çobanlar ise “</a:t>
                      </a:r>
                      <a:r>
                        <a:rPr kumimoji="0" lang="tr-TR" sz="1200" b="1" i="0" u="none" strike="noStrike" cap="none" normalizeH="0" baseline="0" smtClean="0">
                          <a:ln>
                            <a:noFill/>
                          </a:ln>
                          <a:solidFill>
                            <a:schemeClr val="tx1"/>
                          </a:solidFill>
                          <a:effectLst/>
                          <a:latin typeface="Arial" charset="0"/>
                        </a:rPr>
                        <a:t>göçebe</a:t>
                      </a:r>
                      <a:r>
                        <a:rPr kumimoji="0" lang="tr-TR" sz="1200" b="0" i="0" u="none" strike="noStrike" cap="none" normalizeH="0" baseline="0" smtClean="0">
                          <a:ln>
                            <a:noFill/>
                          </a:ln>
                          <a:solidFill>
                            <a:schemeClr val="tx1"/>
                          </a:solidFill>
                          <a:effectLst/>
                          <a:latin typeface="Arial" charset="0"/>
                        </a:rPr>
                        <a:t>” terimi ile tanımlanabilirler</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2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rPr>
                        <a:t>GÖÇEBE  ÇOBANLIK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rPr>
                        <a:t>GÖÇEBE HAYVANCILIK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 Ticari,alış-verişçi göçebeler</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2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 Göçebe etnik gruplar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rPr>
                        <a:t>(Çingeneler)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 </a:t>
                      </a:r>
                      <a:endParaRPr kumimoji="0" lang="tr-TR" sz="12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 Çağdaş sanayi toplumlarında göçebe işçiler</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2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 Mevsimlik göçebe tarım işçileri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987972">
                <a:tc vMerge="1">
                  <a:txBody>
                    <a:bodyPr/>
                    <a:lstStyle/>
                    <a:p>
                      <a:endParaRPr lang="tr-T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dirty="0" smtClean="0">
                          <a:ln>
                            <a:noFill/>
                          </a:ln>
                          <a:solidFill>
                            <a:schemeClr val="tx1"/>
                          </a:solidFill>
                          <a:effectLst/>
                          <a:latin typeface="Arial" charset="0"/>
                        </a:rPr>
                        <a:t> Evcilleştirilmiş sürü hayvancılığı ve ürünlerine bağımlı, çevreye özelleşmiş bir uyum modeli</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Arial" charset="0"/>
                        </a:rPr>
                        <a:t>(</a:t>
                      </a:r>
                      <a:r>
                        <a:rPr kumimoji="0" lang="tr-TR" sz="1200" b="1" i="0" u="none" strike="noStrike" cap="none" normalizeH="0" baseline="0" dirty="0" err="1" smtClean="0">
                          <a:ln>
                            <a:noFill/>
                          </a:ln>
                          <a:solidFill>
                            <a:schemeClr val="tx1"/>
                          </a:solidFill>
                          <a:effectLst/>
                          <a:latin typeface="Arial" charset="0"/>
                        </a:rPr>
                        <a:t>pastoralizm</a:t>
                      </a:r>
                      <a:r>
                        <a:rPr kumimoji="0" lang="tr-TR" sz="1200" b="1" i="0" u="none" strike="noStrike" cap="none" normalizeH="0" baseline="0" dirty="0" smtClean="0">
                          <a:ln>
                            <a:noFill/>
                          </a:ln>
                          <a:solidFill>
                            <a:schemeClr val="tx1"/>
                          </a:solidFill>
                          <a:effectLst/>
                          <a:latin typeface="Arial" charset="0"/>
                        </a:rPr>
                        <a:t>)</a:t>
                      </a:r>
                    </a:p>
                    <a:p>
                      <a:pPr marL="0" marR="0" lvl="0" indent="0" algn="ctr" defTabSz="914400" rtl="0" eaLnBrk="1" fontAlgn="base" latinLnBrk="0" hangingPunct="1">
                        <a:lnSpc>
                          <a:spcPct val="100000"/>
                        </a:lnSpc>
                        <a:spcBef>
                          <a:spcPct val="20000"/>
                        </a:spcBef>
                        <a:spcAft>
                          <a:spcPct val="0"/>
                        </a:spcAft>
                        <a:buClrTx/>
                        <a:buSzTx/>
                        <a:buFontTx/>
                        <a:buChar char="•"/>
                        <a:tabLst/>
                      </a:pPr>
                      <a:endParaRPr kumimoji="0" lang="tr-TR" sz="12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dirty="0" smtClean="0">
                          <a:ln>
                            <a:noFill/>
                          </a:ln>
                          <a:solidFill>
                            <a:schemeClr val="tx1"/>
                          </a:solidFill>
                          <a:effectLst/>
                          <a:latin typeface="Arial" charset="0"/>
                        </a:rPr>
                        <a:t> İlk pastoral topluluklar 0rtadoğu’da (geç neolitik) yerleşik topluluklardan ayrılmış “dağ çobanları” olmuştur.</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dirty="0" smtClean="0">
                          <a:ln>
                            <a:noFill/>
                          </a:ln>
                          <a:solidFill>
                            <a:schemeClr val="tx1"/>
                          </a:solidFill>
                          <a:effectLst/>
                          <a:latin typeface="Arial" charset="0"/>
                        </a:rPr>
                        <a:t> Dünyanın 7 büyük pastoral alanında yoğun olarak toplanmışlardır</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dirty="0" smtClean="0">
                          <a:ln>
                            <a:noFill/>
                          </a:ln>
                          <a:solidFill>
                            <a:schemeClr val="tx1"/>
                          </a:solidFill>
                          <a:effectLst/>
                          <a:latin typeface="Arial" charset="0"/>
                        </a:rPr>
                        <a:t> Ekonominin temeli olan hayvan türleri ekosistemin özelliklerine bağlı olarak çeşitlilik gösterir</a:t>
                      </a:r>
                    </a:p>
                    <a:p>
                      <a:pPr marL="0" marR="0" lvl="0" indent="0" algn="ctr" defTabSz="914400" rtl="0" eaLnBrk="1" fontAlgn="base" latinLnBrk="0" hangingPunct="1">
                        <a:lnSpc>
                          <a:spcPct val="100000"/>
                        </a:lnSpc>
                        <a:spcBef>
                          <a:spcPct val="20000"/>
                        </a:spcBef>
                        <a:spcAft>
                          <a:spcPct val="0"/>
                        </a:spcAft>
                        <a:buClrTx/>
                        <a:buSzTx/>
                        <a:buFontTx/>
                        <a:buChar char="•"/>
                        <a:tabLst/>
                      </a:pPr>
                      <a:endParaRPr kumimoji="0" lang="tr-TR" sz="12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dirty="0" smtClean="0">
                          <a:ln>
                            <a:noFill/>
                          </a:ln>
                          <a:solidFill>
                            <a:schemeClr val="tx1"/>
                          </a:solidFill>
                          <a:effectLst/>
                          <a:latin typeface="Arial" charset="0"/>
                        </a:rPr>
                        <a:t> Günümüz küresel dünya sistemi içinde marjinalleşen gruplar</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rPr>
                        <a:t>TARIMCI GÖÇEBELİK</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rPr>
                        <a:t>(agro-pastoralizm)</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200" b="1"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0" i="0" u="none" strike="noStrike" cap="none" normalizeH="0" baseline="0" smtClean="0">
                          <a:ln>
                            <a:noFill/>
                          </a:ln>
                          <a:solidFill>
                            <a:schemeClr val="tx1"/>
                          </a:solidFill>
                          <a:effectLst/>
                          <a:latin typeface="Arial" charset="0"/>
                        </a:rPr>
                        <a:t>Yerleşik hayvancılığın aksine hayvan sürülerinin periyodik olarak, esas oturma yerinden uzakta, yılın belirli bir kısmında yararlanılan otlaklara götürülmesi</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200" b="1"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1" i="0" u="none" strike="noStrike" cap="none" normalizeH="0" baseline="0" smtClean="0">
                          <a:ln>
                            <a:noFill/>
                          </a:ln>
                          <a:solidFill>
                            <a:schemeClr val="tx1"/>
                          </a:solidFill>
                          <a:effectLst/>
                          <a:latin typeface="Arial" charset="0"/>
                        </a:rPr>
                        <a:t> Yarı göçebelik</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rPr>
                        <a:t>Tarımın ve göçebe hayvancılığın ekonomide oynadığı ağırlıklı role bağlı olarak bir uzlaşma modeli</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rPr>
                        <a:t>(küçük göçebe, göçer köylü)</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2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tr-TR" sz="1200" b="1" i="0" u="none" strike="noStrike" cap="none" normalizeH="0" baseline="0" smtClean="0">
                          <a:ln>
                            <a:noFill/>
                          </a:ln>
                          <a:solidFill>
                            <a:schemeClr val="tx1"/>
                          </a:solidFill>
                          <a:effectLst/>
                          <a:latin typeface="Arial" charset="0"/>
                        </a:rPr>
                        <a:t> Yaylacılık</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rPr>
                        <a:t>(yayla pastoralizmi)</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rPr>
                        <a:t>Kendine özgü ekolojik alanlarda tarımla uğraşan yerleşik köylülerin mevsimlik otlaklardan düzenli yararlanması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r>
            </a:tbl>
          </a:graphicData>
        </a:graphic>
      </p:graphicFrame>
    </p:spTree>
    <p:extLst>
      <p:ext uri="{BB962C8B-B14F-4D97-AF65-F5344CB8AC3E}">
        <p14:creationId xmlns:p14="http://schemas.microsoft.com/office/powerpoint/2010/main" val="4554533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4294967295"/>
          </p:nvPr>
        </p:nvSpPr>
        <p:spPr>
          <a:xfrm>
            <a:off x="1774826" y="476250"/>
            <a:ext cx="8353425" cy="6121400"/>
          </a:xfrm>
        </p:spPr>
        <p:txBody>
          <a:bodyPr/>
          <a:lstStyle/>
          <a:p>
            <a:pPr algn="ctr" eaLnBrk="1" hangingPunct="1">
              <a:lnSpc>
                <a:spcPct val="90000"/>
              </a:lnSpc>
              <a:buFontTx/>
              <a:buNone/>
            </a:pPr>
            <a:r>
              <a:rPr lang="tr-TR" altLang="tr-TR" sz="2000" b="1"/>
              <a:t>GÖÇEBELİK</a:t>
            </a:r>
          </a:p>
          <a:p>
            <a:pPr algn="ctr" eaLnBrk="1" hangingPunct="1">
              <a:lnSpc>
                <a:spcPct val="90000"/>
              </a:lnSpc>
              <a:buFontTx/>
              <a:buNone/>
            </a:pPr>
            <a:r>
              <a:rPr lang="tr-TR" altLang="tr-TR" sz="2000"/>
              <a:t>TERMİNOLOJİ / TİPOLOJİ / TÜRLER VE SINIFLAMALAR</a:t>
            </a:r>
          </a:p>
          <a:p>
            <a:pPr algn="ctr" eaLnBrk="1" hangingPunct="1">
              <a:lnSpc>
                <a:spcPct val="90000"/>
              </a:lnSpc>
              <a:buFontTx/>
              <a:buNone/>
            </a:pPr>
            <a:endParaRPr lang="tr-TR" altLang="tr-TR" sz="2000"/>
          </a:p>
          <a:p>
            <a:pPr algn="ctr" eaLnBrk="1" hangingPunct="1">
              <a:lnSpc>
                <a:spcPct val="90000"/>
              </a:lnSpc>
              <a:buFontTx/>
              <a:buNone/>
            </a:pPr>
            <a:r>
              <a:rPr lang="tr-TR" altLang="tr-TR" sz="1800" b="1"/>
              <a:t>PASTORALİZM</a:t>
            </a:r>
          </a:p>
          <a:p>
            <a:pPr algn="just" eaLnBrk="1" hangingPunct="1">
              <a:lnSpc>
                <a:spcPct val="90000"/>
              </a:lnSpc>
              <a:buFontTx/>
              <a:buNone/>
            </a:pPr>
            <a:r>
              <a:rPr lang="tr-TR" altLang="tr-TR" sz="1800"/>
              <a:t>      Evcilleştirilmiş sürü hayvancılığı ve ürünlerine bağımlı çevreye özelleşmiş bir uyum modeli. Hayvanların mevsim koşulları ve besin gereksinimine göre geniş bir alana yayılan otlaklar arasında yaygın ve yatay bir devinim örüntüsü izleyen göçer çobanlık, genellikle bir sürüyü uzun süre besleme kapasitesinden yoksun (dağlık bölge, kuru iklim, tarım yoluyla desteklenemeyen nüfus) coğrafi alanlarda görülen bir uyarlanma stratejisidir.  (yiyecek üretim modeli).  </a:t>
            </a:r>
          </a:p>
          <a:p>
            <a:pPr algn="just" eaLnBrk="1" hangingPunct="1">
              <a:lnSpc>
                <a:spcPct val="90000"/>
              </a:lnSpc>
              <a:buFontTx/>
              <a:buNone/>
            </a:pPr>
            <a:endParaRPr lang="tr-TR" altLang="tr-TR" sz="1800"/>
          </a:p>
          <a:p>
            <a:pPr algn="just" eaLnBrk="1" hangingPunct="1">
              <a:lnSpc>
                <a:spcPct val="90000"/>
              </a:lnSpc>
              <a:buFontTx/>
              <a:buNone/>
            </a:pPr>
            <a:r>
              <a:rPr lang="tr-TR" altLang="tr-TR" sz="1800"/>
              <a:t>     Göçebe çoban toplumlar hayvan yetiştirmenin ve düzenli göç hareketinin temel olduğu toplumlardır. </a:t>
            </a:r>
          </a:p>
          <a:p>
            <a:pPr algn="just" eaLnBrk="1" hangingPunct="1">
              <a:lnSpc>
                <a:spcPct val="90000"/>
              </a:lnSpc>
              <a:buFontTx/>
              <a:buNone/>
            </a:pPr>
            <a:endParaRPr lang="tr-TR" altLang="tr-TR" sz="1800"/>
          </a:p>
          <a:p>
            <a:pPr algn="just" eaLnBrk="1" hangingPunct="1">
              <a:lnSpc>
                <a:spcPct val="90000"/>
              </a:lnSpc>
              <a:buFontTx/>
              <a:buNone/>
            </a:pPr>
            <a:r>
              <a:rPr lang="tr-TR" altLang="tr-TR" sz="1800"/>
              <a:t>     Göçebelik ve Çobanlık kavramları arasında fark yokmuşçasına kullanılsa bile analitik olarak farklı kavramlardır. Göçebelik düzenli göç hareketini vurgulamaktadır. Çobanlık ise bir geçim tarzını ifade eder. Bütün çobanlar göçebe değildir. Bütün göçebeler de çoban değildir.  </a:t>
            </a:r>
          </a:p>
        </p:txBody>
      </p:sp>
    </p:spTree>
    <p:extLst>
      <p:ext uri="{BB962C8B-B14F-4D97-AF65-F5344CB8AC3E}">
        <p14:creationId xmlns:p14="http://schemas.microsoft.com/office/powerpoint/2010/main" val="2358642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4294967295"/>
          </p:nvPr>
        </p:nvSpPr>
        <p:spPr>
          <a:xfrm>
            <a:off x="1774826" y="188914"/>
            <a:ext cx="8353425" cy="6408737"/>
          </a:xfrm>
        </p:spPr>
        <p:txBody>
          <a:bodyPr/>
          <a:lstStyle/>
          <a:p>
            <a:pPr algn="ctr" eaLnBrk="1" hangingPunct="1">
              <a:buFontTx/>
              <a:buNone/>
              <a:defRPr/>
            </a:pPr>
            <a:endParaRPr lang="tr-TR" sz="2000" dirty="0"/>
          </a:p>
          <a:p>
            <a:pPr algn="ctr" eaLnBrk="1" hangingPunct="1">
              <a:buFontTx/>
              <a:buNone/>
              <a:defRPr/>
            </a:pPr>
            <a:r>
              <a:rPr lang="tr-TR" sz="1800" b="1" dirty="0"/>
              <a:t>TRANSHÜMANS</a:t>
            </a:r>
          </a:p>
          <a:p>
            <a:pPr algn="ctr" eaLnBrk="1" hangingPunct="1">
              <a:buFontTx/>
              <a:buNone/>
              <a:defRPr/>
            </a:pPr>
            <a:r>
              <a:rPr lang="tr-TR" sz="1800" b="1" dirty="0"/>
              <a:t>(</a:t>
            </a:r>
            <a:r>
              <a:rPr lang="tr-TR" sz="1800" b="1" dirty="0" err="1"/>
              <a:t>Transhumance</a:t>
            </a:r>
            <a:r>
              <a:rPr lang="tr-TR" sz="1800" b="1" dirty="0"/>
              <a:t>/</a:t>
            </a:r>
            <a:r>
              <a:rPr lang="tr-TR" sz="1800" b="1" dirty="0" err="1"/>
              <a:t>Transhumant</a:t>
            </a:r>
            <a:r>
              <a:rPr lang="tr-TR" sz="1800" b="1" dirty="0"/>
              <a:t>)</a:t>
            </a:r>
          </a:p>
          <a:p>
            <a:pPr algn="ctr" eaLnBrk="1" hangingPunct="1">
              <a:buFontTx/>
              <a:buNone/>
              <a:defRPr/>
            </a:pPr>
            <a:endParaRPr lang="tr-TR" sz="2000" b="1" dirty="0"/>
          </a:p>
          <a:p>
            <a:pPr algn="just" eaLnBrk="1" hangingPunct="1">
              <a:buFontTx/>
              <a:buNone/>
              <a:defRPr/>
            </a:pPr>
            <a:endParaRPr lang="tr-TR" sz="2000" b="1" dirty="0"/>
          </a:p>
          <a:p>
            <a:pPr algn="just" eaLnBrk="1" hangingPunct="1">
              <a:buFontTx/>
              <a:buNone/>
              <a:defRPr/>
            </a:pPr>
            <a:r>
              <a:rPr lang="tr-TR" sz="1800" dirty="0"/>
              <a:t>     Batı Dillerinde </a:t>
            </a:r>
            <a:r>
              <a:rPr lang="tr-TR" sz="1800" i="1" dirty="0"/>
              <a:t>“</a:t>
            </a:r>
            <a:r>
              <a:rPr lang="tr-TR" sz="1800" i="1" dirty="0" err="1"/>
              <a:t>transhümans</a:t>
            </a:r>
            <a:r>
              <a:rPr lang="tr-TR" sz="1800" i="1" dirty="0"/>
              <a:t>”</a:t>
            </a:r>
            <a:r>
              <a:rPr lang="tr-TR" sz="1800" dirty="0"/>
              <a:t> terimiyle ifade edilen göçebe-hayvancı coğrafi hareketlilik, henüz Türkçede kendisine tam bir karşılık bulamamıştır. Bu terim, insanların hayvanlarla birlikte hareketini anlatır. Meraların kullanıma hazır hale gelmesiyle birlikte sürü halinde yaşayan hayvanların, insanlarla birlikte, değişik bölgeler arasındaki (genellikle dağlık yerler ile ovalar arasında) mevsimlik hareketlerini anlatan bir terim. </a:t>
            </a:r>
          </a:p>
          <a:p>
            <a:pPr indent="12700" algn="just">
              <a:buNone/>
              <a:defRPr/>
            </a:pPr>
            <a:r>
              <a:rPr lang="tr-TR" sz="1800" dirty="0"/>
              <a:t>Terim ilk ortaya çıktığında prehistorik avcı-toplayıcıların avları olan hayvan sürülerinin peşinden yer değiştirmesi için kullanılıyordu. Ancak daha sonra anlam genişlemesine uğradı ve tarım devriminden sonra insanların evcilleştirilmiş hayvanlarıyla birlikte otlaktan otlağa mevsimlik hareketi için kullanılmaya başlandı. Böylece terim, göçebe-hayvancı ya da göçebe-çoban </a:t>
            </a:r>
            <a:r>
              <a:rPr lang="tr-TR" sz="1800" i="1" dirty="0"/>
              <a:t>(pastoral-</a:t>
            </a:r>
            <a:r>
              <a:rPr lang="tr-TR" sz="1800" i="1" dirty="0" err="1"/>
              <a:t>nomadic</a:t>
            </a:r>
            <a:r>
              <a:rPr lang="tr-TR" sz="1800" i="1" dirty="0"/>
              <a:t>)</a:t>
            </a:r>
            <a:r>
              <a:rPr lang="tr-TR" sz="1800" dirty="0"/>
              <a:t> adı verilen toplulukların geçim etkinliğini anlatır hale geldi.    </a:t>
            </a:r>
          </a:p>
        </p:txBody>
      </p:sp>
    </p:spTree>
    <p:extLst>
      <p:ext uri="{BB962C8B-B14F-4D97-AF65-F5344CB8AC3E}">
        <p14:creationId xmlns:p14="http://schemas.microsoft.com/office/powerpoint/2010/main" val="8073232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4294967295"/>
          </p:nvPr>
        </p:nvSpPr>
        <p:spPr>
          <a:xfrm>
            <a:off x="1774825" y="188914"/>
            <a:ext cx="8642350" cy="6408737"/>
          </a:xfrm>
        </p:spPr>
        <p:txBody>
          <a:bodyPr/>
          <a:lstStyle/>
          <a:p>
            <a:pPr algn="just" eaLnBrk="1" hangingPunct="1">
              <a:buFontTx/>
              <a:buNone/>
            </a:pPr>
            <a:endParaRPr lang="tr-TR" altLang="tr-TR" sz="2000"/>
          </a:p>
          <a:p>
            <a:pPr algn="just" eaLnBrk="1" hangingPunct="1">
              <a:buFontTx/>
              <a:buNone/>
            </a:pPr>
            <a:endParaRPr lang="tr-TR" altLang="tr-TR" sz="2000"/>
          </a:p>
          <a:p>
            <a:pPr algn="just" eaLnBrk="1" hangingPunct="1">
              <a:buFontTx/>
              <a:buNone/>
            </a:pPr>
            <a:endParaRPr lang="tr-TR" altLang="tr-TR" sz="2000"/>
          </a:p>
          <a:p>
            <a:pPr algn="just" eaLnBrk="1" hangingPunct="1">
              <a:buFontTx/>
              <a:buNone/>
            </a:pPr>
            <a:r>
              <a:rPr lang="tr-TR" altLang="tr-TR" sz="2000"/>
              <a:t>     </a:t>
            </a:r>
            <a:r>
              <a:rPr lang="tr-TR" altLang="tr-TR" sz="1800"/>
              <a:t>Göçebe-hayvancı ekonomi, yerleşik toplumun ardından çıkmıştır. Hayvan evcilleştirilmesinin bitki evcilleştirilmesinden çok daha geç tarihlerde gerçekleştiği bilinmektedir.Önce koyun, keçi gibi küçükbaş hayvanların, ardından çeşitli sığır türlerinin ve en son atlı-çoban ya da göçebe-çoban geçim etkinliğinin vazgeçilmez eşlikçisi olan at, eşek, deve gibi binek hayvanlarının evcilleştirilmesi gerçekleşmiştir.</a:t>
            </a:r>
          </a:p>
          <a:p>
            <a:pPr algn="just" eaLnBrk="1" hangingPunct="1">
              <a:buFontTx/>
              <a:buNone/>
            </a:pPr>
            <a:endParaRPr lang="tr-TR" altLang="tr-TR" sz="1800"/>
          </a:p>
          <a:p>
            <a:pPr algn="just" eaLnBrk="1" hangingPunct="1">
              <a:buFontTx/>
              <a:buNone/>
            </a:pPr>
            <a:r>
              <a:rPr lang="tr-TR" altLang="tr-TR" sz="1800"/>
              <a:t>     Genel olarak kabul edilen; transhümansa dayanan göçebeliğin İÖ. 1. binyılın ilk iki yüzyılında ortaya çıktığıdır. Bu tarihler Demir Çağı’na tekabül eder.</a:t>
            </a:r>
          </a:p>
          <a:p>
            <a:pPr algn="just" eaLnBrk="1" hangingPunct="1">
              <a:buFontTx/>
              <a:buNone/>
            </a:pPr>
            <a:endParaRPr lang="tr-TR" altLang="tr-TR" sz="1800"/>
          </a:p>
          <a:p>
            <a:pPr algn="just" eaLnBrk="1" hangingPunct="1">
              <a:buFontTx/>
              <a:buNone/>
            </a:pPr>
            <a:r>
              <a:rPr lang="tr-TR" altLang="tr-TR" sz="1800"/>
              <a:t>     İlk göçebeler Avrasya steplerinin batı bölümünde ortaya çıktılar (Kimmerler ve İskitler) ve her yöne yayıldılar. Yerleşik komşularıyla üst düzeyde sembiyotik ilişkiler geliştirdiler.   </a:t>
            </a:r>
          </a:p>
          <a:p>
            <a:pPr algn="ctr" eaLnBrk="1" hangingPunct="1">
              <a:buFontTx/>
              <a:buNone/>
            </a:pPr>
            <a:endParaRPr lang="tr-TR" altLang="tr-TR" smtClean="0"/>
          </a:p>
          <a:p>
            <a:pPr algn="ctr" eaLnBrk="1" hangingPunct="1">
              <a:buFontTx/>
              <a:buNone/>
            </a:pPr>
            <a:endParaRPr lang="tr-TR" altLang="tr-TR" smtClean="0"/>
          </a:p>
          <a:p>
            <a:pPr algn="ctr" eaLnBrk="1" hangingPunct="1">
              <a:buFontTx/>
              <a:buNone/>
            </a:pPr>
            <a:endParaRPr lang="tr-TR" altLang="tr-TR" smtClean="0"/>
          </a:p>
        </p:txBody>
      </p:sp>
    </p:spTree>
    <p:extLst>
      <p:ext uri="{BB962C8B-B14F-4D97-AF65-F5344CB8AC3E}">
        <p14:creationId xmlns:p14="http://schemas.microsoft.com/office/powerpoint/2010/main" val="819262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4294967295"/>
          </p:nvPr>
        </p:nvSpPr>
        <p:spPr>
          <a:xfrm>
            <a:off x="1774825" y="188914"/>
            <a:ext cx="8497888" cy="6408737"/>
          </a:xfrm>
        </p:spPr>
        <p:txBody>
          <a:bodyPr/>
          <a:lstStyle/>
          <a:p>
            <a:pPr algn="just" eaLnBrk="1" hangingPunct="1">
              <a:buFontTx/>
              <a:buNone/>
            </a:pPr>
            <a:endParaRPr lang="tr-TR" altLang="tr-TR" sz="2000"/>
          </a:p>
          <a:p>
            <a:pPr algn="just" eaLnBrk="1" hangingPunct="1">
              <a:buFontTx/>
              <a:buNone/>
            </a:pPr>
            <a:endParaRPr lang="tr-TR" altLang="tr-TR" sz="2000"/>
          </a:p>
          <a:p>
            <a:pPr algn="just" eaLnBrk="1" hangingPunct="1">
              <a:buFontTx/>
              <a:buNone/>
            </a:pPr>
            <a:endParaRPr lang="tr-TR" altLang="tr-TR" sz="2000"/>
          </a:p>
          <a:p>
            <a:pPr algn="just" eaLnBrk="1" hangingPunct="1">
              <a:buFontTx/>
              <a:buNone/>
            </a:pPr>
            <a:endParaRPr lang="tr-TR" altLang="tr-TR" sz="2000"/>
          </a:p>
          <a:p>
            <a:pPr algn="just" eaLnBrk="1" hangingPunct="1">
              <a:buFontTx/>
              <a:buNone/>
            </a:pPr>
            <a:r>
              <a:rPr lang="tr-TR" altLang="tr-TR" sz="2000"/>
              <a:t>     </a:t>
            </a:r>
            <a:r>
              <a:rPr lang="tr-TR" altLang="tr-TR" sz="1800"/>
              <a:t>Göçebeler yerleşiklere özgü üretimi yapmadıkları için yerleşiklerle ticaret yapmak zorundaydılar. Sembiyotizmin temeli de buydu. Göçebe-hayvancı geçim biçiminin temel özellikleri bu çerçevede oluştu. Göçebe hayvancılar genişledikçe, hem bu sembiyotik ilişkilerin zorlamasıyla hem de yayıldıkları sahaların coğrafi özelliklerine bağlı olarak özel farklılaşmalar uğradılar. Göçebe-çobanlık ilkin yalnızca steplere ve suyu bol sahalara özgüydü. Hatta stepin büyüklüğü birçok sınırlılıklar getirmekteydi. Ancak yayılmaya bağlı olarak yüksek dağlık alanlar ve onları çevreleyen derin vadilerde ya da ovalarda gelişen yeni bir transhümans biçimi de yaygınlaşmaya başladı. Böylece Avrasya bozkırlarına özgü geniş steplere yayılan bir transhümansla (yatay), yüksek dağ yaylaları ile onlara yakın ovalar arasında cereyan eden dikey transhümans türleri ortaya çıktı. </a:t>
            </a:r>
          </a:p>
          <a:p>
            <a:pPr algn="ctr" eaLnBrk="1" hangingPunct="1">
              <a:buFontTx/>
              <a:buNone/>
            </a:pPr>
            <a:endParaRPr lang="tr-TR" altLang="tr-TR" smtClean="0"/>
          </a:p>
          <a:p>
            <a:pPr algn="ctr" eaLnBrk="1" hangingPunct="1">
              <a:buFontTx/>
              <a:buNone/>
            </a:pPr>
            <a:endParaRPr lang="tr-TR" altLang="tr-TR" smtClean="0"/>
          </a:p>
          <a:p>
            <a:pPr algn="ctr" eaLnBrk="1" hangingPunct="1">
              <a:buFontTx/>
              <a:buNone/>
            </a:pPr>
            <a:endParaRPr lang="tr-TR" altLang="tr-TR" smtClean="0"/>
          </a:p>
        </p:txBody>
      </p:sp>
    </p:spTree>
    <p:extLst>
      <p:ext uri="{BB962C8B-B14F-4D97-AF65-F5344CB8AC3E}">
        <p14:creationId xmlns:p14="http://schemas.microsoft.com/office/powerpoint/2010/main" val="33718359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4294967295"/>
          </p:nvPr>
        </p:nvSpPr>
        <p:spPr>
          <a:xfrm>
            <a:off x="1774825" y="188914"/>
            <a:ext cx="8497888" cy="6408737"/>
          </a:xfrm>
        </p:spPr>
        <p:txBody>
          <a:bodyPr/>
          <a:lstStyle/>
          <a:p>
            <a:pPr algn="just" eaLnBrk="1" hangingPunct="1">
              <a:buFontTx/>
              <a:buNone/>
            </a:pPr>
            <a:endParaRPr lang="tr-TR" altLang="tr-TR" sz="2000"/>
          </a:p>
          <a:p>
            <a:pPr algn="just" eaLnBrk="1" hangingPunct="1">
              <a:buFontTx/>
              <a:buNone/>
            </a:pPr>
            <a:endParaRPr lang="tr-TR" altLang="tr-TR" sz="2000"/>
          </a:p>
          <a:p>
            <a:pPr algn="just" eaLnBrk="1" hangingPunct="1">
              <a:buFontTx/>
              <a:buNone/>
            </a:pPr>
            <a:endParaRPr lang="tr-TR" altLang="tr-TR" sz="2000"/>
          </a:p>
          <a:p>
            <a:pPr algn="just" eaLnBrk="1" hangingPunct="1">
              <a:buFontTx/>
              <a:buNone/>
            </a:pPr>
            <a:endParaRPr lang="tr-TR" altLang="tr-TR" sz="2000"/>
          </a:p>
          <a:p>
            <a:pPr algn="just" eaLnBrk="1" hangingPunct="1">
              <a:buFontTx/>
              <a:buNone/>
            </a:pPr>
            <a:endParaRPr lang="tr-TR" altLang="tr-TR" sz="2000"/>
          </a:p>
          <a:p>
            <a:pPr algn="just" eaLnBrk="1" hangingPunct="1">
              <a:buFontTx/>
              <a:buNone/>
            </a:pPr>
            <a:r>
              <a:rPr lang="tr-TR" altLang="tr-TR" sz="2000"/>
              <a:t>     </a:t>
            </a:r>
            <a:r>
              <a:rPr lang="tr-TR" altLang="tr-TR" sz="1800" b="1"/>
              <a:t>Dikey transhümans </a:t>
            </a:r>
            <a:r>
              <a:rPr lang="tr-TR" altLang="tr-TR" sz="1800"/>
              <a:t>hareketi, göçerlerin düşük rakımlı kışlaklar ile yüksek rakımlı yaylalar arasında iki yönlü hareketi içeren, genellikle Alp kuşağına özgü, Pireneler’den Alplere, (eski) Yugoslavya dağlarından Karpatlara, Rodoplara, Karadeniz dağlarına, Toros dağlarına ve oradan Kafkasya ile Zagroslar’a uzanan yüksek dağ kuşağıyla, bu dağların etrafını çevreleyen ovalar ve deniz kıyıları arasında hareket etmek şeklinde vuku bulan kısa mesafeli mevsimlik yer değiştirmeyi adlandırmak üzere kullanılan bir terimdir. </a:t>
            </a:r>
            <a:r>
              <a:rPr lang="tr-TR" altLang="tr-TR" sz="1800" b="1"/>
              <a:t>Yatay transhümans ise </a:t>
            </a:r>
            <a:r>
              <a:rPr lang="tr-TR" altLang="tr-TR" sz="1800"/>
              <a:t>daha geniş bir sahada, uzun-süreli ve döngüsel bir göç hareketini anlatır.</a:t>
            </a:r>
            <a:endParaRPr lang="tr-TR" altLang="tr-TR" smtClean="0"/>
          </a:p>
          <a:p>
            <a:pPr algn="ctr" eaLnBrk="1" hangingPunct="1">
              <a:buFontTx/>
              <a:buNone/>
            </a:pPr>
            <a:endParaRPr lang="tr-TR" altLang="tr-TR" smtClean="0"/>
          </a:p>
        </p:txBody>
      </p:sp>
    </p:spTree>
    <p:extLst>
      <p:ext uri="{BB962C8B-B14F-4D97-AF65-F5344CB8AC3E}">
        <p14:creationId xmlns:p14="http://schemas.microsoft.com/office/powerpoint/2010/main" val="6288353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866</Words>
  <Application>Microsoft Office PowerPoint</Application>
  <PresentationFormat>Geniş ekran</PresentationFormat>
  <Paragraphs>126</Paragraphs>
  <Slides>8</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Arial Rounded MT Bold</vt:lpstr>
      <vt:lpstr>Calibri</vt:lpstr>
      <vt:lpstr>Calibri Light</vt:lpstr>
      <vt:lpstr>Tahoma</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8</cp:revision>
  <dcterms:created xsi:type="dcterms:W3CDTF">2017-11-29T13:26:08Z</dcterms:created>
  <dcterms:modified xsi:type="dcterms:W3CDTF">2017-11-29T13:43:39Z</dcterms:modified>
</cp:coreProperties>
</file>