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7" r:id="rId2"/>
    <p:sldId id="265" r:id="rId3"/>
    <p:sldId id="266" r:id="rId4"/>
    <p:sldId id="267" r:id="rId5"/>
    <p:sldId id="268" r:id="rId6"/>
    <p:sldId id="269" r:id="rId7"/>
    <p:sldId id="270" r:id="rId8"/>
    <p:sldId id="273" r:id="rId9"/>
    <p:sldId id="271" r:id="rId10"/>
    <p:sldId id="272" r:id="rId11"/>
    <p:sldId id="274" r:id="rId12"/>
    <p:sldId id="275" r:id="rId13"/>
    <p:sldId id="276" r:id="rId14"/>
    <p:sldId id="263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447DCC-2293-4CA3-9A41-5BA36647D6A1}" type="datetimeFigureOut">
              <a:rPr lang="tr-TR" smtClean="0"/>
              <a:t>6.4.2019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270B0-07BA-4694-B91C-E89AC4039A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265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D47E222-EFAC-4E98-9EE1-0FB622BE44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97F22F55-CF54-4C84-A68A-97E1B444A6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3F4C4FC-8113-4CC4-86D5-28AC2AF3B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132D-033B-4386-89FE-43C2911C5C30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5A4801CC-B3E4-4438-9EDB-EDF29DD6F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05EE9B57-404D-4966-A137-CBC805634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991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CA6CA94E-B32D-4651-B36D-CD89D3E13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E5B0AF00-77E4-4EFA-A79C-0FDDC9F7E9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B04F8FC5-0422-48E2-843B-4F2F86A20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3CFB8-41EC-456B-B6D6-D67991745088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7F724320-2A3C-4B61-9C27-EBF0227EA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11F4D27C-F16E-4A56-B157-61817BC2B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5732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xmlns="" id="{89880094-6D84-4A0A-A02A-24BFC37758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F7181946-3729-46F8-AC39-F08D5845EE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329BDD5D-FCAA-4AE3-B5F3-E54641C4C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E9E23-9994-4566-AA29-67023113918F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164E904D-D24B-4A54-8987-4A1EA7319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F955AA27-0E53-44CE-829C-EB35AA3AB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876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3FDB0222-4253-4D7D-A9B3-CE598F143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F7334708-4DEE-4B4B-AD7D-78FE09FCD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98C8477-3A67-4915-AEE3-561B431CC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C710-40CB-4F57-949E-9192240AB83C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E1CEB008-B42A-4F2A-81E1-27AC472E7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C1163802-9C9D-4B33-BF7A-F9064F4A6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9846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9C811F0-2459-4DE1-AFA6-26A97166A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A8FCD65B-C16D-4553-AB60-700944269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843E5E27-149D-46EB-8BB2-6E6796A85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44DE7-6602-4138-AD46-966C00C0842F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0366FCF-9563-4871-BD56-BAF19AEC8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E14D2866-F762-438C-A649-BDC0B2F81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134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FF02F0E-3632-435D-AD33-7A9DE181D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2C455A8-E4F5-42A3-B0CC-E7C0F864EB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8A969280-613A-4914-9F9F-A892F4E6DD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9177FBFE-F9E8-4016-916A-CD0A57454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A0A0E-D1AB-4B81-A894-590BD7D56A0F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771BC5B2-CD53-48C7-9FA4-8FCE7CEBE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8C7C4495-09B5-430D-85B5-EA0FEC313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5911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0DF595D-8E89-424F-9F29-AE4534E94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D413DEA5-D065-4D9B-8ABA-7EEB21F81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A3D7F167-6541-4961-B455-0BE72494ED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xmlns="" id="{4738620C-017A-4185-9974-2685F2621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1133783D-F2EC-466A-B98E-CF9F310C69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xmlns="" id="{336EEF35-6A30-4079-A3B1-D34245C18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46CB-DC16-4E03-95D1-FCB62D6F8B40}" type="datetime1">
              <a:rPr lang="tr-TR" smtClean="0"/>
              <a:t>6.4.2019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xmlns="" id="{DAF33A8C-5860-4BBF-9210-BD2D83B02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xmlns="" id="{9399C27D-3025-46F4-B4AB-1577761E7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8100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122AA600-1F01-4A26-B427-9C9DD0BAA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xmlns="" id="{49D0178F-F601-4523-B0F1-F3CC62782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F1305-A741-44EA-95CA-008904274009}" type="datetime1">
              <a:rPr lang="tr-TR" smtClean="0"/>
              <a:t>6.4.2019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xmlns="" id="{B956D79F-BF4D-423D-A496-32B88AEAA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xmlns="" id="{AD16D4B4-99D4-4C1F-90DA-A3098191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257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xmlns="" id="{5426BE15-D802-4763-8F94-69C981322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2927C-D592-4C7C-A98B-E5C004CE185E}" type="datetime1">
              <a:rPr lang="tr-TR" smtClean="0"/>
              <a:t>6.4.2019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xmlns="" id="{94030729-0DC7-4FA9-9B5D-9FA7FE5C2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xmlns="" id="{F9D0265E-9DBE-4004-B1F8-823989B6E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5502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38B53C8-729E-4CC2-8A67-3D1B31261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50C6979-31E2-4F7D-8C26-B3AFDD227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D86FC20C-86F9-4D01-99B2-9A6B99C2F4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88ACFDDE-8196-469A-BB9D-FCD552122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D725A-8CBD-40A9-8807-F128D3B2B0E6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CAF33557-97EE-4366-8977-49E6E9F60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83C1CA4D-EDCE-4E7A-9F85-F015EEB16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4009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7D114379-B799-4072-A798-368408E67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xmlns="" id="{5CCB73B5-63F6-42E3-A38C-C714519EEC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D4307F50-F5E3-4D5C-BAED-D8A9EA68B6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2D4DD3C2-5AA5-4E59-9AC3-2E585C5F4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A2E4C-BCA2-443E-8CB2-57B1A712814E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E4A11C98-81AA-46C6-9054-67812790E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1B23DFE9-E940-4DB8-9DE2-000866761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268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xmlns="" id="{11AF88C7-29CB-432F-954B-587D70CBF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D9C4ABA2-95CA-4863-87EE-38E6F9975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ACCA31C9-2AD8-427A-BE70-D6FEF437FE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AE8BE-4554-49B4-8F4C-C086C65ADEDF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388C7EB-5B18-4885-A7C0-484A2042AF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3DBF7DC0-85B3-48EA-B39F-D7B04977D3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775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/>
              <a:t>ELE427</a:t>
            </a:r>
            <a:br>
              <a:rPr lang="tr-TR" sz="5400" dirty="0"/>
            </a:br>
            <a:r>
              <a:rPr lang="tr-TR" sz="5400" dirty="0"/>
              <a:t>COMMUNICATION THEORY – II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70069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3600" dirty="0"/>
                  <a:t>Shannon-Fano </a:t>
                </a:r>
                <a:r>
                  <a:rPr lang="tr-TR" sz="3600" dirty="0" err="1"/>
                  <a:t>coding</a:t>
                </a:r>
                <a:endParaRPr lang="tr-TR" sz="3600" dirty="0"/>
              </a:p>
              <a:p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Shannon-Fano coding generates an efficient code in which the word lengths increase</a:t>
                </a:r>
                <a:r>
                  <a:rPr lang="tr-TR" sz="2800" dirty="0"/>
                  <a:t> </a:t>
                </a:r>
                <a:r>
                  <a:rPr lang="en-US" sz="2800" dirty="0"/>
                  <a:t>as the symbol probabilities decrease, but not necessarily in strict accordance with</a:t>
                </a: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tr-TR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 sz="280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f>
                            <m:fPr>
                              <m:ctrlPr>
                                <a:rPr lang="tr-TR" sz="28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tr-TR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den>
                          </m:f>
                          <m:r>
                            <a:rPr lang="tr-TR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  <m:sSub>
                            <m:sSubPr>
                              <m:ctrlPr>
                                <a:rPr lang="tr-TR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func>
                            <m:funcPr>
                              <m:ctrlPr>
                                <a:rPr lang="tr-TR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tr-TR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sSub>
                                <m:sSubPr>
                                  <m:ctrlPr>
                                    <a:rPr lang="tr-TR" sz="2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tr-TR" sz="280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fName>
                            <m:e>
                              <m:f>
                                <m:fPr>
                                  <m:ctrlPr>
                                    <a:rPr lang="tr-TR" sz="2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tr-TR" sz="280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tr-TR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𝑃</m:t>
                                      </m:r>
                                    </m:e>
                                    <m:sub>
                                      <m:r>
                                        <a:rPr lang="tr-TR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func>
                        </m:e>
                      </m:func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The algorithm provides a tree-code structure to ensure unique decipherability.</a:t>
                </a:r>
                <a:endParaRPr lang="tr-TR" sz="2800" dirty="0"/>
              </a:p>
              <a:p>
                <a:endParaRPr lang="tr-TR" sz="36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7006983"/>
              </a:xfrm>
              <a:prstGeom prst="rect">
                <a:avLst/>
              </a:prstGeom>
              <a:blipFill>
                <a:blip r:embed="rId2"/>
                <a:stretch>
                  <a:fillRect l="-1683" t="-1393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8010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dirty="0" err="1"/>
              <a:t>Shannon-Fano</a:t>
            </a:r>
            <a:r>
              <a:rPr lang="tr-TR" sz="3600" dirty="0"/>
              <a:t> </a:t>
            </a:r>
            <a:r>
              <a:rPr lang="tr-TR" sz="3600" dirty="0" err="1"/>
              <a:t>coding</a:t>
            </a:r>
            <a:endParaRPr lang="tr-TR" sz="3600" dirty="0"/>
          </a:p>
          <a:p>
            <a:endParaRPr lang="tr-TR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The Shannon-Fano algorithm involves a succession of divide-and-conquer steps.</a:t>
            </a:r>
          </a:p>
          <a:p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For the first step, you draw a line that divides the symbols into two groups such that</a:t>
            </a:r>
            <a:r>
              <a:rPr lang="tr-TR" sz="2800" dirty="0"/>
              <a:t> </a:t>
            </a:r>
            <a:r>
              <a:rPr lang="en-US" sz="2800" dirty="0"/>
              <a:t>the group probabilities are as nearly equal as possible; then you assign the digit 0 to</a:t>
            </a:r>
            <a:r>
              <a:rPr lang="tr-TR" sz="2800" dirty="0"/>
              <a:t> </a:t>
            </a:r>
            <a:r>
              <a:rPr lang="en-US" sz="2800" dirty="0"/>
              <a:t>each symbol in the group above the line and the digit 1 to each symbol in the group</a:t>
            </a:r>
            <a:r>
              <a:rPr lang="tr-TR" sz="2800" dirty="0"/>
              <a:t> </a:t>
            </a:r>
            <a:r>
              <a:rPr lang="tr-TR" sz="2800" dirty="0" err="1"/>
              <a:t>below</a:t>
            </a:r>
            <a:r>
              <a:rPr lang="tr-TR" sz="2800" dirty="0"/>
              <a:t>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line</a:t>
            </a:r>
            <a:r>
              <a:rPr lang="tr-TR" sz="2800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0472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dirty="0" err="1"/>
              <a:t>Shannon-Fano</a:t>
            </a:r>
            <a:r>
              <a:rPr lang="tr-TR" sz="3600" dirty="0"/>
              <a:t> </a:t>
            </a:r>
            <a:r>
              <a:rPr lang="tr-TR" sz="3600" dirty="0" err="1"/>
              <a:t>coding</a:t>
            </a:r>
            <a:endParaRPr lang="tr-TR" sz="3600" dirty="0"/>
          </a:p>
          <a:p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For all subsequent steps, you subdivide each group into subgroups and</a:t>
            </a:r>
            <a:r>
              <a:rPr lang="tr-TR" sz="2800" dirty="0"/>
              <a:t> </a:t>
            </a:r>
            <a:r>
              <a:rPr lang="en-US" sz="2800" dirty="0"/>
              <a:t>again assign digits by the previous rule. </a:t>
            </a:r>
            <a:endParaRPr lang="tr-TR" sz="2800" dirty="0"/>
          </a:p>
          <a:p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Whenever a group contains just one symbol,</a:t>
            </a:r>
            <a:r>
              <a:rPr lang="tr-TR" sz="2800" dirty="0"/>
              <a:t> </a:t>
            </a:r>
            <a:r>
              <a:rPr lang="en-US" sz="2800" dirty="0"/>
              <a:t>as happens in the first and third steps in the table, no further subdivision is possible</a:t>
            </a:r>
            <a:r>
              <a:rPr lang="tr-TR" sz="2800" dirty="0"/>
              <a:t> </a:t>
            </a:r>
            <a:r>
              <a:rPr lang="en-US" sz="2800" dirty="0"/>
              <a:t>and the codeword for that symbol is complete.</a:t>
            </a:r>
            <a:endParaRPr lang="tr-TR" sz="2800" dirty="0"/>
          </a:p>
          <a:p>
            <a:endParaRPr lang="tr-TR" sz="3600" dirty="0"/>
          </a:p>
          <a:p>
            <a:endParaRPr lang="tr-TR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68243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dirty="0" err="1"/>
              <a:t>Shannon-Fano</a:t>
            </a:r>
            <a:r>
              <a:rPr lang="tr-TR" sz="3600" dirty="0"/>
              <a:t> </a:t>
            </a:r>
            <a:r>
              <a:rPr lang="tr-TR" sz="3600" dirty="0" err="1"/>
              <a:t>coding</a:t>
            </a:r>
            <a:endParaRPr lang="tr-TR" sz="3600" dirty="0"/>
          </a:p>
          <a:p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When all groups have been reduced to</a:t>
            </a:r>
            <a:r>
              <a:rPr lang="tr-TR" sz="2800" dirty="0"/>
              <a:t> </a:t>
            </a:r>
            <a:r>
              <a:rPr lang="en-US" sz="2800" dirty="0"/>
              <a:t>one symbol, the codewords are given by the assigned digits reading from left to right.</a:t>
            </a:r>
          </a:p>
          <a:p>
            <a:endParaRPr lang="tr-TR" sz="2800" dirty="0"/>
          </a:p>
          <a:p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A careful examination of Table 16.1–3</a:t>
            </a:r>
            <a:r>
              <a:rPr lang="tr-TR" sz="2800" dirty="0"/>
              <a:t> (</a:t>
            </a:r>
            <a:r>
              <a:rPr lang="tr-TR" sz="2800" dirty="0" err="1"/>
              <a:t>Carlson</a:t>
            </a:r>
            <a:r>
              <a:rPr lang="tr-TR" sz="2800" dirty="0"/>
              <a:t>, </a:t>
            </a:r>
            <a:r>
              <a:rPr lang="tr-TR" sz="2800" dirty="0" err="1"/>
              <a:t>page</a:t>
            </a:r>
            <a:r>
              <a:rPr lang="tr-TR" sz="2800" dirty="0"/>
              <a:t> 778)</a:t>
            </a:r>
            <a:r>
              <a:rPr lang="en-US" sz="2800" dirty="0"/>
              <a:t> should clarify this algorithm.</a:t>
            </a:r>
            <a:endParaRPr lang="tr-TR" sz="2800" dirty="0"/>
          </a:p>
          <a:p>
            <a:endParaRPr lang="tr-TR" sz="3600" dirty="0"/>
          </a:p>
          <a:p>
            <a:endParaRPr lang="tr-TR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91934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ELE427 </a:t>
            </a:r>
            <a:br>
              <a:rPr lang="tr-TR" sz="3600" dirty="0"/>
            </a:br>
            <a:r>
              <a:rPr lang="tr-TR" sz="3600" dirty="0"/>
              <a:t>COMMUNICATION THEORY - II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3000" dirty="0"/>
              <a:t>LECTURE 3</a:t>
            </a:r>
          </a:p>
          <a:p>
            <a:pPr marL="0" indent="0">
              <a:buNone/>
            </a:pPr>
            <a:r>
              <a:rPr lang="tr-TR" sz="3000" dirty="0"/>
              <a:t>INTRODUCTION TO INFORMATION AND CODING THEORY: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sz="2600" dirty="0"/>
              <a:t>VARIABLE LENGTH CODING(SHANNON-FANO, HUFFMAN 	CODES), CHANNEL CAPACITY</a:t>
            </a:r>
          </a:p>
          <a:p>
            <a:pPr marL="0" indent="0">
              <a:buNone/>
            </a:pPr>
            <a:r>
              <a:rPr lang="tr-TR" dirty="0"/>
              <a:t>	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63094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Coding for a Discrete Memoryless Channel</a:t>
                </a:r>
                <a:endParaRPr lang="tr-TR" sz="3600" dirty="0"/>
              </a:p>
              <a:p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When a discrete memoryless source produces </a:t>
                </a:r>
                <a:r>
                  <a:rPr lang="en-US" sz="2800" i="1" dirty="0"/>
                  <a:t>M </a:t>
                </a:r>
                <a:r>
                  <a:rPr lang="en-US" sz="2800" dirty="0"/>
                  <a:t>equally likely symbols, so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𝑟</m:t>
                    </m:r>
                    <m:func>
                      <m:func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 sz="28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func>
                  </m:oMath>
                </a14:m>
                <a:r>
                  <a:rPr lang="en-US" sz="2800" i="1" dirty="0"/>
                  <a:t>, </a:t>
                </a:r>
                <a:r>
                  <a:rPr lang="en-US" sz="2800" dirty="0"/>
                  <a:t>all symbols convey the same amount of information and efficient</a:t>
                </a:r>
                <a:r>
                  <a:rPr lang="tr-TR" sz="2800" dirty="0"/>
                  <a:t> </a:t>
                </a:r>
                <a:r>
                  <a:rPr lang="en-US" sz="2800" dirty="0"/>
                  <a:t>transmission can take the form of </a:t>
                </a:r>
                <a:r>
                  <a:rPr lang="en-US" sz="2800" i="1" dirty="0"/>
                  <a:t>M</a:t>
                </a:r>
                <a:r>
                  <a:rPr lang="en-US" sz="2800" dirty="0"/>
                  <a:t>-</a:t>
                </a:r>
                <a:r>
                  <a:rPr lang="en-US" sz="2800" dirty="0" err="1"/>
                  <a:t>ary</a:t>
                </a:r>
                <a:r>
                  <a:rPr lang="en-US" sz="2800" dirty="0"/>
                  <a:t> signaling with a signaling rate equal to the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symbol</a:t>
                </a:r>
                <a:r>
                  <a:rPr lang="tr-TR" sz="2800" dirty="0"/>
                  <a:t> rate </a:t>
                </a:r>
                <a:r>
                  <a:rPr lang="tr-TR" sz="2800" i="1" dirty="0"/>
                  <a:t>r.</a:t>
                </a:r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But when the symbols have different probabilities, so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r>
                      <a:rPr lang="tr-TR" sz="2800" i="1">
                        <a:latin typeface="Cambria Math" panose="02040503050406030204" pitchFamily="18" charset="0"/>
                      </a:rPr>
                      <m:t>𝑅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𝑟𝐻</m:t>
                    </m:r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𝑟</m:t>
                    </m:r>
                    <m:func>
                      <m:func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 sz="28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func>
                  </m:oMath>
                </a14:m>
                <a:r>
                  <a:rPr lang="tr-TR" sz="2800" dirty="0"/>
                  <a:t>,</a:t>
                </a:r>
                <a:r>
                  <a:rPr lang="en-US" sz="2800" dirty="0"/>
                  <a:t>efficient transmission requires an encoding process that</a:t>
                </a:r>
                <a:r>
                  <a:rPr lang="tr-TR" sz="2800" dirty="0"/>
                  <a:t> </a:t>
                </a:r>
                <a:r>
                  <a:rPr lang="en-US" sz="2800" dirty="0"/>
                  <a:t>takes account of the variable amount of information per symbol.</a:t>
                </a:r>
                <a:endParaRPr lang="tr-TR" sz="2800" dirty="0"/>
              </a:p>
              <a:p>
                <a:endParaRPr lang="tr-TR" sz="36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6309420"/>
              </a:xfrm>
              <a:prstGeom prst="rect">
                <a:avLst/>
              </a:prstGeom>
              <a:blipFill>
                <a:blip r:embed="rId2"/>
                <a:stretch>
                  <a:fillRect l="-1683" t="-1546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6618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72529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Coding for a Discrete Memoryless Channel</a:t>
                </a:r>
                <a:endParaRPr lang="tr-TR" sz="3600" dirty="0"/>
              </a:p>
              <a:p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The binary encoder in Fig. 16.1–3</a:t>
                </a:r>
                <a:r>
                  <a:rPr lang="tr-TR" sz="2800" dirty="0"/>
                  <a:t> (</a:t>
                </a:r>
                <a:r>
                  <a:rPr lang="tr-TR" sz="2800" dirty="0" err="1"/>
                  <a:t>Carlson</a:t>
                </a:r>
                <a:r>
                  <a:rPr lang="tr-TR" sz="2800" dirty="0"/>
                  <a:t>, </a:t>
                </a:r>
                <a:r>
                  <a:rPr lang="tr-TR" sz="2800" dirty="0" err="1"/>
                  <a:t>page</a:t>
                </a:r>
                <a:r>
                  <a:rPr lang="tr-TR" sz="2800" dirty="0"/>
                  <a:t> 775)</a:t>
                </a:r>
                <a:r>
                  <a:rPr lang="en-US" sz="2800" dirty="0"/>
                  <a:t> converts incoming source symbols to codewords</a:t>
                </a:r>
                <a:r>
                  <a:rPr lang="tr-TR" sz="2800" dirty="0"/>
                  <a:t> </a:t>
                </a:r>
                <a:r>
                  <a:rPr lang="en-US" sz="2800" dirty="0"/>
                  <a:t>consisting of binary digits produced at some fixed rate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tr-TR" sz="2800" b="0" i="0" smtClean="0">
                        <a:latin typeface="Cambria Math" panose="02040503050406030204" pitchFamily="18" charset="0"/>
                      </a:rPr>
                      <m:t>. </m:t>
                    </m:r>
                  </m:oMath>
                </a14:m>
                <a:endParaRPr lang="tr-TR" sz="2800" b="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tr-TR" sz="2800" dirty="0"/>
                  <a:t>E</a:t>
                </a:r>
                <a:r>
                  <a:rPr lang="en-US" sz="2800" dirty="0" err="1"/>
                  <a:t>quating</a:t>
                </a:r>
                <a:r>
                  <a:rPr lang="en-US" sz="2800" dirty="0"/>
                  <a:t> the encoder’s input and output information rates, we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conclude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that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𝑟𝐻</m:t>
                    </m:r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m:rPr>
                        <m:sty m:val="p"/>
                      </m:rPr>
                      <a:rPr lang="el-GR" sz="2800" i="1" smtClean="0">
                        <a:latin typeface="Cambria Math" panose="02040503050406030204" pitchFamily="18" charset="0"/>
                      </a:rPr>
                      <m:t>Ω</m:t>
                    </m:r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tr-TR" sz="2800" b="0" i="0" smtClean="0">
                            <a:latin typeface="Cambria Math" panose="02040503050406030204" pitchFamily="18" charset="0"/>
                          </a:rPr>
                          <m:t>p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</m:oMath>
                </a14:m>
                <a:r>
                  <a:rPr lang="tr-TR" sz="2800" b="0" dirty="0"/>
                  <a:t> </a:t>
                </a:r>
                <a:r>
                  <a:rPr lang="tr-TR" sz="2800" b="0" dirty="0" err="1"/>
                  <a:t>or</a:t>
                </a:r>
                <a:r>
                  <a:rPr lang="tr-TR" sz="2800" b="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num>
                      <m:den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𝐻</m:t>
                    </m:r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sz="2800" b="0" dirty="0"/>
                  <a:t>. </a:t>
                </a:r>
              </a:p>
              <a:p>
                <a:endParaRPr lang="tr-TR" sz="3600" dirty="0"/>
              </a:p>
              <a:p>
                <a:endParaRPr lang="tr-TR" sz="3600" dirty="0"/>
              </a:p>
              <a:p>
                <a:pPr algn="just"/>
                <a:endParaRPr lang="tr-TR" sz="3600" dirty="0"/>
              </a:p>
              <a:p>
                <a:endParaRPr lang="tr-TR" sz="36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7252948"/>
              </a:xfrm>
              <a:prstGeom prst="rect">
                <a:avLst/>
              </a:prstGeom>
              <a:blipFill>
                <a:blip r:embed="rId2"/>
                <a:stretch>
                  <a:fillRect l="-1683" t="-1345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0867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88953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600" dirty="0"/>
                  <a:t>Coding for a Discrete Memoryless Channel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The quantity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acc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num>
                      <m:den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</m:oMath>
                </a14:m>
                <a:r>
                  <a:rPr lang="tr-TR" sz="2800" dirty="0"/>
                  <a:t> </a:t>
                </a:r>
                <a:r>
                  <a:rPr lang="en-US" sz="2800" dirty="0"/>
                  <a:t>is an important parameter called the </a:t>
                </a:r>
                <a:r>
                  <a:rPr lang="en-US" sz="2800" b="1" dirty="0"/>
                  <a:t>average code</a:t>
                </a:r>
                <a:r>
                  <a:rPr lang="tr-TR" sz="2800" b="1" dirty="0"/>
                  <a:t> </a:t>
                </a:r>
                <a:r>
                  <a:rPr lang="tr-TR" sz="2800" b="1" dirty="0" err="1"/>
                  <a:t>length</a:t>
                </a:r>
                <a:r>
                  <a:rPr lang="tr-TR" sz="2800" b="1" dirty="0"/>
                  <a:t>.</a:t>
                </a:r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b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Mathematically, we write the statistical average</a:t>
                </a: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</m:acc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sup>
                        <m:e>
                          <m:sSub>
                            <m:sSub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r>
                  <a:rPr lang="en-US" sz="2800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represents the length of the codeword for the </a:t>
                </a:r>
                <a:r>
                  <a:rPr lang="en-US" sz="2800" i="1" dirty="0" err="1"/>
                  <a:t>i</a:t>
                </a:r>
                <a:r>
                  <a:rPr lang="en-US" sz="2800" dirty="0" err="1"/>
                  <a:t>th</a:t>
                </a:r>
                <a:r>
                  <a:rPr lang="en-US" sz="2800" dirty="0"/>
                  <a:t> symbol.</a:t>
                </a: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8895384"/>
              </a:xfrm>
              <a:prstGeom prst="rect">
                <a:avLst/>
              </a:prstGeom>
              <a:blipFill>
                <a:blip r:embed="rId2"/>
                <a:stretch>
                  <a:fillRect l="-1683" t="-1097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3869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6001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600" dirty="0"/>
                  <a:t>Coding for a Discrete Memoryless Channel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Shannon’s </a:t>
                </a:r>
                <a:r>
                  <a:rPr lang="en-US" sz="2800" b="1" dirty="0"/>
                  <a:t>source coding theorem </a:t>
                </a:r>
                <a:r>
                  <a:rPr lang="en-US" sz="2800" dirty="0"/>
                  <a:t>states that the minimum value of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acc>
                    <m:r>
                      <a:rPr lang="tr-TR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is</a:t>
                </a:r>
                <a:r>
                  <a:rPr lang="tr-TR" sz="2800" dirty="0"/>
                  <a:t> </a:t>
                </a:r>
                <a:r>
                  <a:rPr lang="tr-TR" sz="2800" dirty="0" err="1"/>
                  <a:t>bounded</a:t>
                </a:r>
                <a:r>
                  <a:rPr lang="tr-TR" sz="2800" dirty="0"/>
                  <a:t> </a:t>
                </a:r>
                <a:r>
                  <a:rPr lang="tr-TR" sz="2800" dirty="0" err="1"/>
                  <a:t>by</a:t>
                </a: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𝐻</m:t>
                      </m:r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acc>
                        <m:accPr>
                          <m:chr m:val="̅"/>
                          <m:ctrlP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e>
                      </m:acc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𝐻</m:t>
                      </m:r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𝜖</m:t>
                      </m:r>
                    </m:oMath>
                  </m:oMathPara>
                </a14:m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r>
                  <a:rPr lang="en-US" sz="2800" dirty="0"/>
                  <a:t>with being a positive quantity</a:t>
                </a:r>
                <a:r>
                  <a:rPr lang="en-US" dirty="0"/>
                  <a:t>.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6001643"/>
              </a:xfrm>
              <a:prstGeom prst="rect">
                <a:avLst/>
              </a:prstGeom>
              <a:blipFill>
                <a:blip r:embed="rId2"/>
                <a:stretch>
                  <a:fillRect l="-1683" t="-1626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223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56516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600" dirty="0"/>
                  <a:t>Coding for a Discrete Memoryless Channel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The ratio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num>
                      <m:den>
                        <m:sSub>
                          <m:sSub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den>
                    </m:f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  <m:d>
                          <m:dPr>
                            <m:ctrlP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num>
                      <m:den>
                        <m:acc>
                          <m:accPr>
                            <m:chr m:val="̅"/>
                            <m:ctrlP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acc>
                      </m:den>
                    </m:f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≤1</m:t>
                    </m:r>
                  </m:oMath>
                </a14:m>
                <a:r>
                  <a:rPr lang="tr-TR" sz="2800" dirty="0"/>
                  <a:t> </a:t>
                </a:r>
                <a:r>
                  <a:rPr lang="en-US" sz="2800" dirty="0"/>
                  <a:t>serves as the measure of efficiency</a:t>
                </a:r>
                <a:r>
                  <a:rPr lang="tr-TR" sz="2800" dirty="0"/>
                  <a:t> </a:t>
                </a:r>
                <a:r>
                  <a:rPr lang="tr-TR" sz="2800" dirty="0" err="1"/>
                  <a:t>for</a:t>
                </a:r>
                <a:r>
                  <a:rPr lang="tr-TR" sz="2800" dirty="0"/>
                  <a:t> </a:t>
                </a:r>
                <a:r>
                  <a:rPr lang="tr-TR" sz="2800" dirty="0" err="1"/>
                  <a:t>suboptimum</a:t>
                </a:r>
                <a:r>
                  <a:rPr lang="tr-TR" sz="2800" dirty="0"/>
                  <a:t> </a:t>
                </a:r>
                <a:r>
                  <a:rPr lang="tr-TR" sz="2800" dirty="0" err="1"/>
                  <a:t>codes</a:t>
                </a:r>
                <a:r>
                  <a:rPr lang="tr-TR" sz="2800" dirty="0"/>
                  <a:t>.</a:t>
                </a:r>
              </a:p>
              <a:p>
                <a:pPr algn="just"/>
                <a:endParaRPr lang="tr-TR" sz="3600" dirty="0"/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5651612"/>
              </a:xfrm>
              <a:prstGeom prst="rect">
                <a:avLst/>
              </a:prstGeom>
              <a:blipFill>
                <a:blip r:embed="rId2"/>
                <a:stretch>
                  <a:fillRect l="-1683" t="-1726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8217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87520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600" dirty="0"/>
                  <a:t>Coding for a Discrete Memoryless Channel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The source coding theorem presumes a uniquely decipherable code to ensure</a:t>
                </a:r>
                <a:r>
                  <a:rPr lang="tr-TR" sz="2800" dirty="0"/>
                  <a:t> </a:t>
                </a:r>
                <a:r>
                  <a:rPr lang="en-US" sz="2800" dirty="0"/>
                  <a:t>that no information is lost.</a:t>
                </a: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Specifically, as a necessary and sufficient condition for a uniquely decipherable</a:t>
                </a:r>
                <a:r>
                  <a:rPr lang="tr-TR" sz="2800" dirty="0"/>
                  <a:t> </a:t>
                </a:r>
                <a:r>
                  <a:rPr lang="en-US" sz="2800" dirty="0"/>
                  <a:t>binary code, the word lengths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800" dirty="0"/>
                  <a:t> must be such that</a:t>
                </a: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sup>
                        <m:e>
                          <m:sSup>
                            <m:sSup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sup>
                          </m:sSup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≤1</m:t>
                          </m:r>
                        </m:e>
                      </m:nary>
                    </m:oMath>
                  </m:oMathPara>
                </a14:m>
                <a:endParaRPr lang="tr-TR" sz="2800" dirty="0"/>
              </a:p>
              <a:p>
                <a:pPr algn="just"/>
                <a:r>
                  <a:rPr lang="en-US" sz="2800" dirty="0"/>
                  <a:t>which is the </a:t>
                </a:r>
                <a:r>
                  <a:rPr lang="en-US" sz="2800" b="1" dirty="0"/>
                  <a:t>Kraft inequality</a:t>
                </a:r>
                <a:r>
                  <a:rPr lang="en-US" b="1" dirty="0"/>
                  <a:t>.</a:t>
                </a: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8752076"/>
              </a:xfrm>
              <a:prstGeom prst="rect">
                <a:avLst/>
              </a:prstGeom>
              <a:blipFill>
                <a:blip r:embed="rId2"/>
                <a:stretch>
                  <a:fillRect l="-1683" t="-1115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59343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63709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Coding for a Discrete Memoryless Channel</a:t>
                </a:r>
                <a:endParaRPr lang="tr-TR" sz="3600" dirty="0"/>
              </a:p>
              <a:p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tr-TR" sz="2800" dirty="0" err="1"/>
                  <a:t>When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𝐻</m:t>
                    </m:r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func>
                      <m:func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 sz="28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func>
                  </m:oMath>
                </a14:m>
                <a:r>
                  <a:rPr lang="tr-TR" sz="2800" dirty="0"/>
                  <a:t>, higher </a:t>
                </a:r>
                <a:r>
                  <a:rPr lang="en-US" sz="2800" dirty="0"/>
                  <a:t>efficiency calls for </a:t>
                </a:r>
                <a:r>
                  <a:rPr lang="en-US" sz="2800" i="1" dirty="0"/>
                  <a:t>variable-length </a:t>
                </a:r>
                <a:r>
                  <a:rPr lang="en-US" sz="2800" dirty="0"/>
                  <a:t>coding to reduce the average code length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acc>
                  </m:oMath>
                </a14:m>
                <a:r>
                  <a:rPr lang="tr-TR" sz="2800" dirty="0"/>
                  <a:t>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endParaRPr lang="tr-TR" sz="3600" dirty="0"/>
              </a:p>
              <a:p>
                <a:endParaRPr lang="tr-TR" sz="3600" dirty="0"/>
              </a:p>
              <a:p>
                <a:endParaRPr lang="tr-TR" sz="3600" dirty="0"/>
              </a:p>
              <a:p>
                <a:endParaRPr lang="tr-TR" sz="36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6370975"/>
              </a:xfrm>
              <a:prstGeom prst="rect">
                <a:avLst/>
              </a:prstGeom>
              <a:blipFill>
                <a:blip r:embed="rId2"/>
                <a:stretch>
                  <a:fillRect l="-1683" t="-1531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3541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578</Words>
  <Application>Microsoft Office PowerPoint</Application>
  <PresentationFormat>Geniş ekran</PresentationFormat>
  <Paragraphs>122</Paragraphs>
  <Slides>14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Office Teması</vt:lpstr>
      <vt:lpstr>ELE427 COMMUNICATION THEORY – II</vt:lpstr>
      <vt:lpstr>ELE427  COMMUNICATION THEORY -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 COMMUNICATION THEORY – I</dc:title>
  <dc:creator>gulerhacer13@gmail.com</dc:creator>
  <cp:lastModifiedBy>Murat Hüsnü SAZLI</cp:lastModifiedBy>
  <cp:revision>22</cp:revision>
  <dcterms:created xsi:type="dcterms:W3CDTF">2019-01-31T13:56:40Z</dcterms:created>
  <dcterms:modified xsi:type="dcterms:W3CDTF">2019-04-06T11:23:47Z</dcterms:modified>
</cp:coreProperties>
</file>