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3" r:id="rId9"/>
    <p:sldId id="271" r:id="rId10"/>
    <p:sldId id="272" r:id="rId11"/>
    <p:sldId id="274" r:id="rId12"/>
    <p:sldId id="275" r:id="rId13"/>
    <p:sldId id="276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132D-033B-4386-89FE-43C2911C5C30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CFB8-41EC-456B-B6D6-D67991745088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E23-9994-4566-AA29-67023113918F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C710-40CB-4F57-949E-9192240AB83C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4DE7-6602-4138-AD46-966C00C0842F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0A0E-D1AB-4B81-A894-590BD7D56A0F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46CB-DC16-4E03-95D1-FCB62D6F8B40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1305-A741-44EA-95CA-008904274009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927C-D592-4C7C-A98B-E5C004CE185E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725A-8CBD-40A9-8807-F128D3B2B0E6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2E4C-BCA2-443E-8CB2-57B1A712814E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E8BE-4554-49B4-8F4C-C086C65ADEDF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006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Shannon-Fano </a:t>
                </a:r>
                <a:r>
                  <a:rPr lang="tr-TR" sz="3600" dirty="0" err="1"/>
                  <a:t>coding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Shannon-Fano coding generates an efficient code in which the word lengths increase</a:t>
                </a:r>
                <a:r>
                  <a:rPr lang="tr-TR" sz="2800" dirty="0"/>
                  <a:t> </a:t>
                </a:r>
                <a:r>
                  <a:rPr lang="en-US" sz="2800" dirty="0"/>
                  <a:t>as the symbol probabilities decrease, but not necessarily in strict accordance with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tr-TR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8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e>
                      </m:fun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algorithm provides a tree-code structure to ensure unique decipherability.</a:t>
                </a:r>
                <a:endParaRPr lang="tr-TR" sz="28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006983"/>
              </a:xfrm>
              <a:prstGeom prst="rect">
                <a:avLst/>
              </a:prstGeom>
              <a:blipFill>
                <a:blip r:embed="rId2"/>
                <a:stretch>
                  <a:fillRect l="-1683" t="-1393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010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/>
              <a:t>Shannon-Fano</a:t>
            </a:r>
            <a:r>
              <a:rPr lang="tr-TR" sz="3600" dirty="0"/>
              <a:t> </a:t>
            </a:r>
            <a:r>
              <a:rPr lang="tr-TR" sz="3600" dirty="0" err="1"/>
              <a:t>coding</a:t>
            </a:r>
            <a:endParaRPr lang="tr-TR" sz="3600" dirty="0"/>
          </a:p>
          <a:p>
            <a:endParaRPr lang="tr-T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Shannon-Fano algorithm involves a succession of divide-and-conquer steps.</a:t>
            </a:r>
          </a:p>
          <a:p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For the first step, you draw a line that divides the symbols into two groups such that</a:t>
            </a:r>
            <a:r>
              <a:rPr lang="tr-TR" sz="2800" dirty="0"/>
              <a:t> </a:t>
            </a:r>
            <a:r>
              <a:rPr lang="en-US" sz="2800" dirty="0"/>
              <a:t>the group probabilities are as nearly equal as possible; then you assign the digit 0 to</a:t>
            </a:r>
            <a:r>
              <a:rPr lang="tr-TR" sz="2800" dirty="0"/>
              <a:t> </a:t>
            </a:r>
            <a:r>
              <a:rPr lang="en-US" sz="2800" dirty="0"/>
              <a:t>each symbol in the group above the line and the digit 1 to each symbol in the group</a:t>
            </a:r>
            <a:r>
              <a:rPr lang="tr-TR" sz="2800" dirty="0"/>
              <a:t> </a:t>
            </a:r>
            <a:r>
              <a:rPr lang="tr-TR" sz="2800" dirty="0" err="1"/>
              <a:t>below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line</a:t>
            </a:r>
            <a:r>
              <a:rPr lang="tr-TR" sz="2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472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/>
              <a:t>Shannon-Fano</a:t>
            </a:r>
            <a:r>
              <a:rPr lang="tr-TR" sz="3600" dirty="0"/>
              <a:t> </a:t>
            </a:r>
            <a:r>
              <a:rPr lang="tr-TR" sz="3600" dirty="0" err="1"/>
              <a:t>coding</a:t>
            </a:r>
            <a:endParaRPr lang="tr-TR" sz="3600" dirty="0"/>
          </a:p>
          <a:p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For all subsequent steps, you subdivide each group into subgroups and</a:t>
            </a:r>
            <a:r>
              <a:rPr lang="tr-TR" sz="2800" dirty="0"/>
              <a:t> </a:t>
            </a:r>
            <a:r>
              <a:rPr lang="en-US" sz="2800" dirty="0"/>
              <a:t>again assign digits by the previous rule. </a:t>
            </a:r>
            <a:endParaRPr lang="tr-TR" sz="2800" dirty="0"/>
          </a:p>
          <a:p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Whenever a group contains just one symbol,</a:t>
            </a:r>
            <a:r>
              <a:rPr lang="tr-TR" sz="2800" dirty="0"/>
              <a:t> </a:t>
            </a:r>
            <a:r>
              <a:rPr lang="en-US" sz="2800" dirty="0"/>
              <a:t>as happens in the first and third steps in the table, no further subdivision is possible</a:t>
            </a:r>
            <a:r>
              <a:rPr lang="tr-TR" sz="2800" dirty="0"/>
              <a:t> </a:t>
            </a:r>
            <a:r>
              <a:rPr lang="en-US" sz="2800" dirty="0"/>
              <a:t>and the codeword for that symbol is complete.</a:t>
            </a:r>
            <a:endParaRPr lang="tr-TR" sz="2800" dirty="0"/>
          </a:p>
          <a:p>
            <a:endParaRPr lang="tr-TR" sz="3600" dirty="0"/>
          </a:p>
          <a:p>
            <a:endParaRPr lang="tr-T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82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/>
              <a:t>Shannon-Fano</a:t>
            </a:r>
            <a:r>
              <a:rPr lang="tr-TR" sz="3600" dirty="0"/>
              <a:t> </a:t>
            </a:r>
            <a:r>
              <a:rPr lang="tr-TR" sz="3600" dirty="0" err="1"/>
              <a:t>coding</a:t>
            </a:r>
            <a:endParaRPr lang="tr-TR" sz="3600" dirty="0"/>
          </a:p>
          <a:p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When all groups have been reduced to</a:t>
            </a:r>
            <a:r>
              <a:rPr lang="tr-TR" sz="2800" dirty="0"/>
              <a:t> </a:t>
            </a:r>
            <a:r>
              <a:rPr lang="en-US" sz="2800" dirty="0"/>
              <a:t>one symbol, the codewords are given by the assigned digits reading from left to right.</a:t>
            </a:r>
          </a:p>
          <a:p>
            <a:endParaRPr lang="tr-TR" sz="2800" dirty="0"/>
          </a:p>
          <a:p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 careful examination of Table 16.1–3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778)</a:t>
            </a:r>
            <a:r>
              <a:rPr lang="en-US" sz="2800" dirty="0"/>
              <a:t> should clarify this algorithm.</a:t>
            </a:r>
            <a:endParaRPr lang="tr-TR" sz="2800" dirty="0"/>
          </a:p>
          <a:p>
            <a:endParaRPr lang="tr-TR" sz="3600" dirty="0"/>
          </a:p>
          <a:p>
            <a:endParaRPr lang="tr-T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193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000" dirty="0"/>
              <a:t>LECTURE 3</a:t>
            </a:r>
          </a:p>
          <a:p>
            <a:pPr marL="0" indent="0">
              <a:buNone/>
            </a:pPr>
            <a:r>
              <a:rPr lang="tr-TR" sz="3000" dirty="0"/>
              <a:t>INTRODUCTION TO INFORMATION AND CODING THEORY: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600" dirty="0"/>
              <a:t>VARIABLE LENGTH CODING(SHANNON-FANO, HUFFMAN 	CODES), CHANNEL CAPACITY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30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When a discrete memoryless source produces </a:t>
                </a:r>
                <a:r>
                  <a:rPr lang="en-US" sz="2800" i="1" dirty="0"/>
                  <a:t>M </a:t>
                </a:r>
                <a:r>
                  <a:rPr lang="en-US" sz="2800" dirty="0"/>
                  <a:t>equally likely symbols, so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sz="2800" i="1" dirty="0"/>
                  <a:t>, </a:t>
                </a:r>
                <a:r>
                  <a:rPr lang="en-US" sz="2800" dirty="0"/>
                  <a:t>all symbols convey the same amount of information and efficient</a:t>
                </a:r>
                <a:r>
                  <a:rPr lang="tr-TR" sz="2800" dirty="0"/>
                  <a:t> </a:t>
                </a:r>
                <a:r>
                  <a:rPr lang="en-US" sz="2800" dirty="0"/>
                  <a:t>transmission can take the form of </a:t>
                </a:r>
                <a:r>
                  <a:rPr lang="en-US" sz="2800" i="1" dirty="0"/>
                  <a:t>M</a:t>
                </a:r>
                <a:r>
                  <a:rPr lang="en-US" sz="2800" dirty="0"/>
                  <a:t>-</a:t>
                </a:r>
                <a:r>
                  <a:rPr lang="en-US" sz="2800" dirty="0" err="1"/>
                  <a:t>ary</a:t>
                </a:r>
                <a:r>
                  <a:rPr lang="en-US" sz="2800" dirty="0"/>
                  <a:t> signaling with a signaling rate equal to 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symbol</a:t>
                </a:r>
                <a:r>
                  <a:rPr lang="tr-TR" sz="2800" dirty="0"/>
                  <a:t> rate </a:t>
                </a:r>
                <a:r>
                  <a:rPr lang="tr-TR" sz="2800" i="1" dirty="0"/>
                  <a:t>r.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But when the symbols have different probabilities, so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𝑟𝐻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tr-TR" sz="2800" dirty="0"/>
                  <a:t>,</a:t>
                </a:r>
                <a:r>
                  <a:rPr lang="en-US" sz="2800" dirty="0"/>
                  <a:t>efficient transmission requires an encoding process that</a:t>
                </a:r>
                <a:r>
                  <a:rPr lang="tr-TR" sz="2800" dirty="0"/>
                  <a:t> </a:t>
                </a:r>
                <a:r>
                  <a:rPr lang="en-US" sz="2800" dirty="0"/>
                  <a:t>takes account of the variable amount of information per symbol.</a:t>
                </a:r>
                <a:endParaRPr lang="tr-TR" sz="28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309420"/>
              </a:xfrm>
              <a:prstGeom prst="rect">
                <a:avLst/>
              </a:prstGeom>
              <a:blipFill>
                <a:blip r:embed="rId2"/>
                <a:stretch>
                  <a:fillRect l="-1683" t="-1546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61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25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binary encoder in Fig. 16.1–3</a:t>
                </a:r>
                <a:r>
                  <a:rPr lang="tr-TR" sz="2800" dirty="0"/>
                  <a:t> (</a:t>
                </a:r>
                <a:r>
                  <a:rPr lang="tr-TR" sz="2800" dirty="0" err="1"/>
                  <a:t>Carlson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page</a:t>
                </a:r>
                <a:r>
                  <a:rPr lang="tr-TR" sz="2800" dirty="0"/>
                  <a:t> 775)</a:t>
                </a:r>
                <a:r>
                  <a:rPr lang="en-US" sz="2800" dirty="0"/>
                  <a:t> converts incoming source symbols to codewords</a:t>
                </a:r>
                <a:r>
                  <a:rPr lang="tr-TR" sz="2800" dirty="0"/>
                  <a:t> </a:t>
                </a:r>
                <a:r>
                  <a:rPr lang="en-US" sz="2800" dirty="0"/>
                  <a:t>consisting of binary digits produced at some fixed rate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tr-TR" sz="2800" b="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E</a:t>
                </a:r>
                <a:r>
                  <a:rPr lang="en-US" sz="2800" dirty="0" err="1"/>
                  <a:t>quating</a:t>
                </a:r>
                <a:r>
                  <a:rPr lang="en-US" sz="2800" dirty="0"/>
                  <a:t> the encoder’s input and output information rates, we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conclude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that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𝑟𝐻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tr-TR" sz="28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800" b="0" dirty="0"/>
                  <a:t> </a:t>
                </a:r>
                <a:r>
                  <a:rPr lang="tr-TR" sz="2800" b="0" dirty="0" err="1"/>
                  <a:t>or</a:t>
                </a:r>
                <a:r>
                  <a:rPr lang="tr-TR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800" b="0" dirty="0"/>
                  <a:t>. </a:t>
                </a:r>
              </a:p>
              <a:p>
                <a:endParaRPr lang="tr-TR" sz="3600" dirty="0"/>
              </a:p>
              <a:p>
                <a:endParaRPr lang="tr-TR" sz="3600" dirty="0"/>
              </a:p>
              <a:p>
                <a:pPr algn="just"/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252948"/>
              </a:xfrm>
              <a:prstGeom prst="rect">
                <a:avLst/>
              </a:prstGeom>
              <a:blipFill>
                <a:blip r:embed="rId2"/>
                <a:stretch>
                  <a:fillRect l="-1683" t="-1345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895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quantity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is an important parameter called the </a:t>
                </a:r>
                <a:r>
                  <a:rPr lang="en-US" sz="2800" b="1" dirty="0"/>
                  <a:t>average code</a:t>
                </a:r>
                <a:r>
                  <a:rPr lang="tr-TR" sz="2800" b="1" dirty="0"/>
                  <a:t> </a:t>
                </a:r>
                <a:r>
                  <a:rPr lang="tr-TR" sz="2800" b="1" dirty="0" err="1"/>
                  <a:t>length</a:t>
                </a:r>
                <a:r>
                  <a:rPr lang="tr-TR" sz="2800" b="1" dirty="0"/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b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Mathematically, we write the statistical average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represents the length of the codeword for the </a:t>
                </a:r>
                <a:r>
                  <a:rPr lang="en-US" sz="2800" i="1" dirty="0" err="1"/>
                  <a:t>i</a:t>
                </a:r>
                <a:r>
                  <a:rPr lang="en-US" sz="2800" dirty="0" err="1"/>
                  <a:t>th</a:t>
                </a:r>
                <a:r>
                  <a:rPr lang="en-US" sz="2800" dirty="0"/>
                  <a:t> symbol.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895384"/>
              </a:xfrm>
              <a:prstGeom prst="rect">
                <a:avLst/>
              </a:prstGeom>
              <a:blipFill>
                <a:blip r:embed="rId2"/>
                <a:stretch>
                  <a:fillRect l="-1683" t="-1097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6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Shannon’s </a:t>
                </a:r>
                <a:r>
                  <a:rPr lang="en-US" sz="2800" b="1" dirty="0"/>
                  <a:t>source coding theorem </a:t>
                </a:r>
                <a:r>
                  <a:rPr lang="en-US" sz="2800" dirty="0"/>
                  <a:t>states that the minimum value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bounded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by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r>
                  <a:rPr lang="en-US" sz="2800" dirty="0"/>
                  <a:t>with being a positive quantity</a:t>
                </a:r>
                <a:r>
                  <a:rPr lang="en-US" dirty="0"/>
                  <a:t>.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001643"/>
              </a:xfrm>
              <a:prstGeom prst="rect">
                <a:avLst/>
              </a:prstGeom>
              <a:blipFill>
                <a:blip r:embed="rId2"/>
                <a:stretch>
                  <a:fillRect l="-1683" t="-1626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2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565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acc>
                          <m:accPr>
                            <m:chr m:val="̅"/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den>
                    </m:f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serves as the measure of efficiency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for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suboptimum</a:t>
                </a:r>
                <a:r>
                  <a:rPr lang="tr-TR" sz="2800" dirty="0"/>
                  <a:t> </a:t>
                </a:r>
                <a:r>
                  <a:rPr lang="tr-TR" sz="2800" dirty="0" err="1"/>
                  <a:t>codes</a:t>
                </a:r>
                <a:r>
                  <a:rPr lang="tr-TR" sz="2800" dirty="0"/>
                  <a:t>.</a:t>
                </a:r>
              </a:p>
              <a:p>
                <a:pPr algn="just"/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5651612"/>
              </a:xfrm>
              <a:prstGeom prst="rect">
                <a:avLst/>
              </a:prstGeom>
              <a:blipFill>
                <a:blip r:embed="rId2"/>
                <a:stretch>
                  <a:fillRect l="-1683" t="-1726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21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752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source coding theorem presumes a uniquely decipherable code to ensure</a:t>
                </a:r>
                <a:r>
                  <a:rPr lang="tr-TR" sz="2800" dirty="0"/>
                  <a:t> </a:t>
                </a:r>
                <a:r>
                  <a:rPr lang="en-US" sz="2800" dirty="0"/>
                  <a:t>that no information is lost.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Specifically, as a necessary and sufficient condition for a uniquely decipherable</a:t>
                </a:r>
                <a:r>
                  <a:rPr lang="tr-TR" sz="2800" dirty="0"/>
                  <a:t> </a:t>
                </a:r>
                <a:r>
                  <a:rPr lang="en-US" sz="2800" dirty="0"/>
                  <a:t>binary code, the word lengths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must be such that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≤1</m:t>
                          </m:r>
                        </m:e>
                      </m:nary>
                    </m:oMath>
                  </m:oMathPara>
                </a14:m>
                <a:endParaRPr lang="tr-TR" sz="2800" dirty="0"/>
              </a:p>
              <a:p>
                <a:pPr algn="just"/>
                <a:r>
                  <a:rPr lang="en-US" sz="2800" dirty="0"/>
                  <a:t>which is the </a:t>
                </a:r>
                <a:r>
                  <a:rPr lang="en-US" sz="2800" b="1" dirty="0"/>
                  <a:t>Kraft inequality</a:t>
                </a:r>
                <a:r>
                  <a:rPr lang="en-US" b="1" dirty="0"/>
                  <a:t>.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752076"/>
              </a:xfrm>
              <a:prstGeom prst="rect">
                <a:avLst/>
              </a:prstGeom>
              <a:blipFill>
                <a:blip r:embed="rId2"/>
                <a:stretch>
                  <a:fillRect l="-1683" t="-1115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93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Coding for a Discrete Memoryless Channel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When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tr-TR" sz="2800" dirty="0"/>
                  <a:t>, higher </a:t>
                </a:r>
                <a:r>
                  <a:rPr lang="en-US" sz="2800" dirty="0"/>
                  <a:t>efficiency calls for </a:t>
                </a:r>
                <a:r>
                  <a:rPr lang="en-US" sz="2800" i="1" dirty="0"/>
                  <a:t>variable-length </a:t>
                </a:r>
                <a:r>
                  <a:rPr lang="en-US" sz="2800" dirty="0"/>
                  <a:t>coding to reduce the average code length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tr-TR" sz="28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endParaRPr lang="tr-TR" sz="3600" dirty="0"/>
              </a:p>
              <a:p>
                <a:endParaRPr lang="tr-TR" sz="3600" dirty="0"/>
              </a:p>
              <a:p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370975"/>
              </a:xfrm>
              <a:prstGeom prst="rect">
                <a:avLst/>
              </a:prstGeom>
              <a:blipFill>
                <a:blip r:embed="rId2"/>
                <a:stretch>
                  <a:fillRect l="-1683" t="-1531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54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578</Words>
  <Application>Microsoft Office PowerPoint</Application>
  <PresentationFormat>Geniş ekran</PresentationFormat>
  <Paragraphs>122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22</cp:revision>
  <dcterms:created xsi:type="dcterms:W3CDTF">2019-01-31T13:56:40Z</dcterms:created>
  <dcterms:modified xsi:type="dcterms:W3CDTF">2019-04-06T11:23:47Z</dcterms:modified>
</cp:coreProperties>
</file>