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76" r:id="rId2"/>
    <p:sldId id="378" r:id="rId3"/>
    <p:sldId id="394" r:id="rId4"/>
    <p:sldId id="380" r:id="rId5"/>
    <p:sldId id="379" r:id="rId6"/>
    <p:sldId id="381" r:id="rId7"/>
    <p:sldId id="382" r:id="rId8"/>
    <p:sldId id="383" r:id="rId9"/>
    <p:sldId id="384" r:id="rId10"/>
    <p:sldId id="385" r:id="rId11"/>
    <p:sldId id="386" r:id="rId12"/>
    <p:sldId id="387" r:id="rId13"/>
    <p:sldId id="388" r:id="rId14"/>
    <p:sldId id="389" r:id="rId15"/>
    <p:sldId id="390" r:id="rId16"/>
    <p:sldId id="377"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14.09.2019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14.09.2019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14.09.2019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14.09.2019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14.09.2019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14.09.2019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s2.dosya.tc/server10/k2w0rt/Hastane_Afet_Plani.docx.html"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175F02C-2C1A-43B8-9694-1B4E63A01B58}"/>
              </a:ext>
            </a:extLst>
          </p:cNvPr>
          <p:cNvSpPr>
            <a:spLocks noGrp="1"/>
          </p:cNvSpPr>
          <p:nvPr>
            <p:ph type="ctrTitle"/>
          </p:nvPr>
        </p:nvSpPr>
        <p:spPr/>
        <p:txBody>
          <a:bodyPr/>
          <a:lstStyle/>
          <a:p>
            <a:endParaRPr lang="tr-TR" dirty="0"/>
          </a:p>
        </p:txBody>
      </p:sp>
      <p:sp>
        <p:nvSpPr>
          <p:cNvPr id="3" name="Alt Başlık 2">
            <a:extLst>
              <a:ext uri="{FF2B5EF4-FFF2-40B4-BE49-F238E27FC236}">
                <a16:creationId xmlns:a16="http://schemas.microsoft.com/office/drawing/2014/main" xmlns="" id="{96AE9BC3-0CC0-4A0F-B24E-912C2DF14FE0}"/>
              </a:ext>
            </a:extLst>
          </p:cNvPr>
          <p:cNvSpPr>
            <a:spLocks noGrp="1"/>
          </p:cNvSpPr>
          <p:nvPr>
            <p:ph type="subTitle" idx="1"/>
          </p:nvPr>
        </p:nvSpPr>
        <p:spPr/>
        <p:txBody>
          <a:bodyPr/>
          <a:lstStyle/>
          <a:p>
            <a:endParaRPr lang="tr-TR"/>
          </a:p>
        </p:txBody>
      </p:sp>
      <p:pic>
        <p:nvPicPr>
          <p:cNvPr id="5" name="Resim 4">
            <a:extLst>
              <a:ext uri="{FF2B5EF4-FFF2-40B4-BE49-F238E27FC236}">
                <a16:creationId xmlns:a16="http://schemas.microsoft.com/office/drawing/2014/main" xmlns="" id="{58664E91-214B-4108-9C07-58134515D737}"/>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84428"/>
          </a:xfrm>
          <a:prstGeom prst="rect">
            <a:avLst/>
          </a:prstGeom>
        </p:spPr>
      </p:pic>
      <p:sp>
        <p:nvSpPr>
          <p:cNvPr id="6" name="Metin kutusu 5">
            <a:extLst>
              <a:ext uri="{FF2B5EF4-FFF2-40B4-BE49-F238E27FC236}">
                <a16:creationId xmlns:a16="http://schemas.microsoft.com/office/drawing/2014/main" xmlns="" id="{28946024-8278-47B2-BD73-25DC82C4D113}"/>
              </a:ext>
            </a:extLst>
          </p:cNvPr>
          <p:cNvSpPr txBox="1"/>
          <p:nvPr/>
        </p:nvSpPr>
        <p:spPr>
          <a:xfrm>
            <a:off x="1466851" y="1599499"/>
            <a:ext cx="6210354" cy="1015663"/>
          </a:xfrm>
          <a:prstGeom prst="rect">
            <a:avLst/>
          </a:prstGeom>
          <a:noFill/>
        </p:spPr>
        <p:txBody>
          <a:bodyPr wrap="none"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3200" b="1" i="0" u="none" strike="noStrike" kern="1200" cap="none" spc="0" normalizeH="0" baseline="0" noProof="0" dirty="0">
                <a:ln>
                  <a:noFill/>
                </a:ln>
                <a:solidFill>
                  <a:srgbClr val="284985"/>
                </a:solidFill>
                <a:effectLst/>
                <a:uLnTx/>
                <a:uFillTx/>
                <a:latin typeface="Ubuntu" panose="020B0504030602030204" pitchFamily="34" charset="0"/>
                <a:ea typeface="+mn-ea"/>
                <a:cs typeface="+mn-cs"/>
              </a:rPr>
              <a:t>ACİL DURUM VE AFET PLANLAMASI</a:t>
            </a:r>
            <a:r>
              <a:rPr kumimoji="0" lang="tr-TR" sz="2800" b="1" i="0" u="none" strike="noStrike" kern="1200" cap="none" spc="0" normalizeH="0" baseline="0" noProof="0" dirty="0">
                <a:ln>
                  <a:noFill/>
                </a:ln>
                <a:solidFill>
                  <a:srgbClr val="122833"/>
                </a:solidFill>
                <a:effectLst/>
                <a:uLnTx/>
                <a:uFillTx/>
                <a:latin typeface="Ubuntu" panose="020B0504030602030204" pitchFamily="34" charset="0"/>
                <a:ea typeface="+mn-ea"/>
                <a:cs typeface="+mn-cs"/>
              </a:rPr>
              <a:t/>
            </a:r>
            <a:br>
              <a:rPr kumimoji="0" lang="tr-TR" sz="2800" b="1" i="0" u="none" strike="noStrike" kern="1200" cap="none" spc="0" normalizeH="0" baseline="0" noProof="0" dirty="0">
                <a:ln>
                  <a:noFill/>
                </a:ln>
                <a:solidFill>
                  <a:srgbClr val="122833"/>
                </a:solidFill>
                <a:effectLst/>
                <a:uLnTx/>
                <a:uFillTx/>
                <a:latin typeface="Ubuntu" panose="020B0504030602030204" pitchFamily="34" charset="0"/>
                <a:ea typeface="+mn-ea"/>
                <a:cs typeface="+mn-cs"/>
              </a:rPr>
            </a:br>
            <a:r>
              <a:rPr kumimoji="0" lang="tr-TR" sz="2800" b="1" i="0" u="none" strike="noStrike" kern="1200" cap="none" spc="0" normalizeH="0" baseline="0" noProof="0" dirty="0">
                <a:ln>
                  <a:noFill/>
                </a:ln>
                <a:solidFill>
                  <a:srgbClr val="4472C4"/>
                </a:solidFill>
                <a:effectLst/>
                <a:uLnTx/>
                <a:uFillTx/>
                <a:latin typeface="Ubuntu" panose="020B0504030602030204" pitchFamily="34" charset="0"/>
                <a:ea typeface="+mn-ea"/>
                <a:cs typeface="+mn-cs"/>
              </a:rPr>
              <a:t>ÜNİTE 6: </a:t>
            </a:r>
            <a:r>
              <a:rPr lang="tr-TR" sz="2800" dirty="0">
                <a:solidFill>
                  <a:srgbClr val="FF0000"/>
                </a:solidFill>
                <a:latin typeface="Ubuntu" panose="020B0504030602030204" pitchFamily="34" charset="0"/>
              </a:rPr>
              <a:t>HAP Hazırlama Kılavuzu</a:t>
            </a:r>
            <a:endParaRPr kumimoji="0" lang="tr-TR" sz="2800" b="0" i="0" u="none" strike="noStrike" kern="1200" cap="none" spc="0" normalizeH="0" baseline="0" noProof="0" dirty="0">
              <a:ln>
                <a:noFill/>
              </a:ln>
              <a:solidFill>
                <a:srgbClr val="FF0000"/>
              </a:solidFill>
              <a:effectLst/>
              <a:uLnTx/>
              <a:uFillTx/>
              <a:latin typeface="Ubuntu" panose="020B0504030602030204" pitchFamily="34" charset="0"/>
              <a:ea typeface="+mn-ea"/>
              <a:cs typeface="+mn-cs"/>
            </a:endParaRPr>
          </a:p>
        </p:txBody>
      </p:sp>
      <p:sp>
        <p:nvSpPr>
          <p:cNvPr id="7" name="Metin kutusu 6">
            <a:extLst>
              <a:ext uri="{FF2B5EF4-FFF2-40B4-BE49-F238E27FC236}">
                <a16:creationId xmlns:a16="http://schemas.microsoft.com/office/drawing/2014/main" xmlns="" id="{7E812DC6-D3F4-4C52-B8A5-345CF8A063DD}"/>
              </a:ext>
            </a:extLst>
          </p:cNvPr>
          <p:cNvSpPr txBox="1"/>
          <p:nvPr/>
        </p:nvSpPr>
        <p:spPr>
          <a:xfrm>
            <a:off x="2945241" y="5043878"/>
            <a:ext cx="3253522" cy="515526"/>
          </a:xfrm>
          <a:prstGeom prst="rect">
            <a:avLst/>
          </a:prstGeom>
          <a:noFill/>
        </p:spPr>
        <p:txBody>
          <a:bodyPr wrap="square"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b="1" i="0" u="none" strike="noStrike" kern="1200" cap="none" spc="0" normalizeH="0" baseline="0" noProof="0" dirty="0" err="1">
                <a:ln>
                  <a:noFill/>
                </a:ln>
                <a:solidFill>
                  <a:prstClr val="white"/>
                </a:solidFill>
                <a:effectLst/>
                <a:uLnTx/>
                <a:uFillTx/>
                <a:latin typeface="Ubuntu" panose="020B0504030602030204" pitchFamily="34" charset="0"/>
                <a:ea typeface="+mn-ea"/>
                <a:cs typeface="+mn-cs"/>
              </a:rPr>
              <a:t>Öğr</a:t>
            </a:r>
            <a:r>
              <a:rPr kumimoji="0" lang="tr-TR" b="1" i="0" u="none" strike="noStrike" kern="1200" cap="none" spc="0" normalizeH="0" baseline="0" noProof="0" dirty="0">
                <a:ln>
                  <a:noFill/>
                </a:ln>
                <a:solidFill>
                  <a:prstClr val="white"/>
                </a:solidFill>
                <a:effectLst/>
                <a:uLnTx/>
                <a:uFillTx/>
                <a:latin typeface="Ubuntu" panose="020B0504030602030204" pitchFamily="34" charset="0"/>
                <a:ea typeface="+mn-ea"/>
                <a:cs typeface="+mn-cs"/>
              </a:rPr>
              <a:t>. Gör. Murat GÖROĞLU</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950" b="0" i="0" u="none" strike="noStrike" kern="1200" cap="none" spc="0" normalizeH="0" baseline="0" noProof="0" dirty="0">
                <a:ln>
                  <a:noFill/>
                </a:ln>
                <a:solidFill>
                  <a:prstClr val="white"/>
                </a:solidFill>
                <a:effectLst/>
                <a:uLnTx/>
                <a:uFillTx/>
                <a:latin typeface="Ubuntu" panose="020B0504030602030204" pitchFamily="34" charset="0"/>
                <a:ea typeface="+mn-ea"/>
                <a:cs typeface="+mn-cs"/>
              </a:rPr>
              <a:t>mgoroglu@ankara.edu.tr</a:t>
            </a:r>
          </a:p>
        </p:txBody>
      </p:sp>
      <p:sp>
        <p:nvSpPr>
          <p:cNvPr id="8" name="Metin kutusu 7">
            <a:extLst>
              <a:ext uri="{FF2B5EF4-FFF2-40B4-BE49-F238E27FC236}">
                <a16:creationId xmlns:a16="http://schemas.microsoft.com/office/drawing/2014/main" xmlns="" id="{021AAF24-7604-4FDC-B97A-F5758A4D5FEF}"/>
              </a:ext>
            </a:extLst>
          </p:cNvPr>
          <p:cNvSpPr txBox="1"/>
          <p:nvPr/>
        </p:nvSpPr>
        <p:spPr>
          <a:xfrm>
            <a:off x="1" y="6454295"/>
            <a:ext cx="9144000" cy="246221"/>
          </a:xfrm>
          <a:prstGeom prst="rect">
            <a:avLst/>
          </a:prstGeom>
          <a:noFill/>
        </p:spPr>
        <p:txBody>
          <a:bodyPr wrap="square"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000" b="0" i="0" u="none" strike="noStrike" kern="1200" cap="none" spc="0" normalizeH="0" baseline="0" noProof="0" dirty="0">
                <a:ln>
                  <a:noFill/>
                </a:ln>
                <a:solidFill>
                  <a:prstClr val="white">
                    <a:lumMod val="65000"/>
                  </a:prstClr>
                </a:solidFill>
                <a:effectLst/>
                <a:uLnTx/>
                <a:uFillTx/>
                <a:latin typeface="Calibri" panose="020F0502020204030204"/>
                <a:ea typeface="Cambria" panose="02040503050406030204" pitchFamily="18" charset="0"/>
                <a:cs typeface="+mn-cs"/>
              </a:rPr>
              <a:t>Güz 2020 ·  SINIF · </a:t>
            </a:r>
            <a:r>
              <a:rPr lang="tr-TR" sz="1000" dirty="0">
                <a:solidFill>
                  <a:prstClr val="white">
                    <a:lumMod val="65000"/>
                  </a:prstClr>
                </a:solidFill>
                <a:latin typeface="Calibri" panose="020F0502020204030204"/>
                <a:ea typeface="Cambria" panose="02040503050406030204" pitchFamily="18" charset="0"/>
              </a:rPr>
              <a:t>GÜN</a:t>
            </a:r>
            <a:r>
              <a:rPr kumimoji="0" lang="tr-TR" sz="1000" b="0" i="0" u="none" strike="noStrike" kern="1200" cap="none" spc="0" normalizeH="0" baseline="0" noProof="0" dirty="0">
                <a:ln>
                  <a:noFill/>
                </a:ln>
                <a:solidFill>
                  <a:prstClr val="white">
                    <a:lumMod val="65000"/>
                  </a:prstClr>
                </a:solidFill>
                <a:effectLst/>
                <a:uLnTx/>
                <a:uFillTx/>
                <a:latin typeface="Calibri" panose="020F0502020204030204"/>
                <a:ea typeface="Cambria" panose="02040503050406030204" pitchFamily="18" charset="0"/>
                <a:cs typeface="+mn-cs"/>
              </a:rPr>
              <a:t> · SAAT - </a:t>
            </a:r>
            <a:r>
              <a:rPr lang="tr-TR" sz="1000" dirty="0">
                <a:solidFill>
                  <a:prstClr val="white">
                    <a:lumMod val="65000"/>
                  </a:prstClr>
                </a:solidFill>
                <a:latin typeface="Calibri" panose="020F0502020204030204"/>
                <a:ea typeface="Cambria" panose="02040503050406030204" pitchFamily="18" charset="0"/>
              </a:rPr>
              <a:t>SAAT</a:t>
            </a:r>
            <a:r>
              <a:rPr kumimoji="0" lang="tr-TR" sz="1000" b="0" i="0" u="none" strike="noStrike" kern="1200" cap="none" spc="0" normalizeH="0" baseline="0" noProof="0" dirty="0">
                <a:ln>
                  <a:noFill/>
                </a:ln>
                <a:solidFill>
                  <a:prstClr val="white">
                    <a:lumMod val="65000"/>
                  </a:prstClr>
                </a:solidFill>
                <a:effectLst/>
                <a:uLnTx/>
                <a:uFillTx/>
                <a:latin typeface="Calibri" panose="020F0502020204030204"/>
                <a:ea typeface="Cambria" panose="02040503050406030204" pitchFamily="18" charset="0"/>
                <a:cs typeface="+mn-cs"/>
              </a:rPr>
              <a:t>                                                                                                                                                                            Beypazarı Meslek Yüksekokulu</a:t>
            </a:r>
            <a:endParaRPr kumimoji="0" lang="tr-TR" sz="1000" b="1" i="0" u="none" strike="noStrike" kern="1200" cap="none" spc="0" normalizeH="0" baseline="0" noProof="0" dirty="0">
              <a:ln>
                <a:noFill/>
              </a:ln>
              <a:solidFill>
                <a:prstClr val="white">
                  <a:lumMod val="65000"/>
                </a:prstClr>
              </a:solidFill>
              <a:effectLst/>
              <a:uLnTx/>
              <a:uFillTx/>
              <a:latin typeface="Calibri" panose="020F0502020204030204"/>
              <a:ea typeface="Cambria" panose="02040503050406030204" pitchFamily="18" charset="0"/>
              <a:cs typeface="Courier New" panose="02070309020205020404" pitchFamily="49" charset="0"/>
            </a:endParaRPr>
          </a:p>
        </p:txBody>
      </p:sp>
    </p:spTree>
    <p:extLst>
      <p:ext uri="{BB962C8B-B14F-4D97-AF65-F5344CB8AC3E}">
        <p14:creationId xmlns:p14="http://schemas.microsoft.com/office/powerpoint/2010/main" xmlns="" val="579383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39999" y="66777"/>
            <a:ext cx="8418471" cy="400110"/>
          </a:xfrm>
          <a:prstGeom prst="rect">
            <a:avLst/>
          </a:prstGeom>
          <a:noFill/>
        </p:spPr>
        <p:txBody>
          <a:bodyPr wrap="square" rtlCol="0" anchor="ctr" anchorCtr="0">
            <a:spAutoFit/>
          </a:bodyPr>
          <a:lstStyle/>
          <a:p>
            <a:pPr lvl="0" defTabSz="914400">
              <a:defRPr/>
            </a:pPr>
            <a:r>
              <a:rPr lang="tr-TR" sz="2000" dirty="0">
                <a:solidFill>
                  <a:schemeClr val="bg1"/>
                </a:solidFill>
                <a:latin typeface="Cambria" panose="02040503050406030204" pitchFamily="18" charset="0"/>
              </a:rPr>
              <a:t>HASTANE AFET VE ACİL DURUM PLANI (HAP) HAZIRLAMA KILAVUZU</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xmlns=""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9" name="Metin kutusu 8">
            <a:extLst>
              <a:ext uri="{FF2B5EF4-FFF2-40B4-BE49-F238E27FC236}">
                <a16:creationId xmlns:a16="http://schemas.microsoft.com/office/drawing/2014/main" xmlns="" id="{CC4376BD-797B-4D29-AE77-192C7FE33552}"/>
              </a:ext>
            </a:extLst>
          </p:cNvPr>
          <p:cNvSpPr txBox="1"/>
          <p:nvPr/>
        </p:nvSpPr>
        <p:spPr>
          <a:xfrm>
            <a:off x="1" y="765236"/>
            <a:ext cx="9143999" cy="2400657"/>
          </a:xfrm>
          <a:prstGeom prst="rect">
            <a:avLst/>
          </a:prstGeom>
          <a:noFill/>
        </p:spPr>
        <p:txBody>
          <a:bodyPr wrap="square" rtlCol="0">
            <a:spAutoFit/>
          </a:bodyPr>
          <a:lstStyle/>
          <a:p>
            <a:endParaRPr lang="tr-TR" sz="2000" dirty="0">
              <a:solidFill>
                <a:srgbClr val="284985"/>
              </a:solidFill>
            </a:endParaRPr>
          </a:p>
          <a:p>
            <a:pPr marL="342900" indent="-342900">
              <a:buFont typeface="Wingdings" panose="05000000000000000000" pitchFamily="2" charset="2"/>
              <a:buChar char="Ø"/>
            </a:pPr>
            <a:endParaRPr lang="tr-TR" sz="2000" dirty="0">
              <a:solidFill>
                <a:srgbClr val="284985"/>
              </a:solidFill>
            </a:endParaRPr>
          </a:p>
          <a:p>
            <a:endParaRPr lang="tr-TR" sz="2000" dirty="0">
              <a:solidFill>
                <a:srgbClr val="284985"/>
              </a:solidFill>
            </a:endParaRPr>
          </a:p>
          <a:p>
            <a:r>
              <a:rPr lang="tr-TR" dirty="0">
                <a:solidFill>
                  <a:srgbClr val="284985"/>
                </a:solidFill>
              </a:rPr>
              <a:t>        </a:t>
            </a: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4" name="Rectangle 1">
            <a:extLst>
              <a:ext uri="{FF2B5EF4-FFF2-40B4-BE49-F238E27FC236}">
                <a16:creationId xmlns:a16="http://schemas.microsoft.com/office/drawing/2014/main" xmlns="" id="{FA7E4597-D5C9-49C5-9111-3332347CAFAB}"/>
              </a:ext>
            </a:extLst>
          </p:cNvPr>
          <p:cNvSpPr>
            <a:spLocks noChangeArrowheads="1"/>
          </p:cNvSpPr>
          <p:nvPr/>
        </p:nvSpPr>
        <p:spPr bwMode="auto">
          <a:xfrm>
            <a:off x="5430915" y="3116110"/>
            <a:ext cx="223138" cy="2616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xmlns="" id="{00345369-535F-4785-9991-7E503E8A2462}"/>
              </a:ext>
            </a:extLst>
          </p:cNvPr>
          <p:cNvSpPr txBox="1"/>
          <p:nvPr/>
        </p:nvSpPr>
        <p:spPr>
          <a:xfrm>
            <a:off x="-2" y="533665"/>
            <a:ext cx="9144000" cy="7017306"/>
          </a:xfrm>
          <a:prstGeom prst="rect">
            <a:avLst/>
          </a:prstGeom>
          <a:noFill/>
        </p:spPr>
        <p:txBody>
          <a:bodyPr wrap="square" rtlCol="0">
            <a:spAutoFit/>
          </a:bodyPr>
          <a:lstStyle/>
          <a:p>
            <a:r>
              <a:rPr lang="tr-TR" b="1" dirty="0">
                <a:solidFill>
                  <a:srgbClr val="264885"/>
                </a:solidFill>
              </a:rPr>
              <a:t>Kapsam </a:t>
            </a:r>
            <a:endParaRPr lang="tr-TR" dirty="0">
              <a:solidFill>
                <a:srgbClr val="264885"/>
              </a:solidFill>
            </a:endParaRPr>
          </a:p>
          <a:p>
            <a:r>
              <a:rPr lang="tr-TR" dirty="0">
                <a:solidFill>
                  <a:srgbClr val="264885"/>
                </a:solidFill>
              </a:rPr>
              <a:t>Bu  Afet Eylem Planı </a:t>
            </a:r>
            <a:r>
              <a:rPr lang="tr-TR" b="1" dirty="0">
                <a:solidFill>
                  <a:srgbClr val="264885"/>
                </a:solidFill>
              </a:rPr>
              <a:t>“………………… HASTANESİ’’</a:t>
            </a:r>
            <a:r>
              <a:rPr lang="tr-TR" dirty="0">
                <a:solidFill>
                  <a:srgbClr val="264885"/>
                </a:solidFill>
              </a:rPr>
              <a:t> bünyesinde uygulanır.</a:t>
            </a:r>
          </a:p>
          <a:p>
            <a:endParaRPr lang="tr-TR" b="1" dirty="0">
              <a:solidFill>
                <a:srgbClr val="264885"/>
              </a:solidFill>
            </a:endParaRPr>
          </a:p>
          <a:p>
            <a:r>
              <a:rPr lang="tr-TR" b="1" dirty="0">
                <a:solidFill>
                  <a:srgbClr val="264885"/>
                </a:solidFill>
              </a:rPr>
              <a:t>HAP İŞLEYİŞİ</a:t>
            </a:r>
            <a:endParaRPr lang="tr-TR" dirty="0">
              <a:solidFill>
                <a:srgbClr val="264885"/>
              </a:solidFill>
            </a:endParaRPr>
          </a:p>
          <a:p>
            <a:r>
              <a:rPr lang="tr-TR" b="1" dirty="0" err="1">
                <a:solidFill>
                  <a:srgbClr val="264885"/>
                </a:solidFill>
              </a:rPr>
              <a:t>HAP’ın</a:t>
            </a:r>
            <a:r>
              <a:rPr lang="tr-TR" b="1" dirty="0">
                <a:solidFill>
                  <a:srgbClr val="264885"/>
                </a:solidFill>
              </a:rPr>
              <a:t> İL-SAP İçindeki Yeri:</a:t>
            </a:r>
            <a:endParaRPr lang="tr-TR" dirty="0">
              <a:solidFill>
                <a:srgbClr val="264885"/>
              </a:solidFill>
            </a:endParaRPr>
          </a:p>
          <a:p>
            <a:r>
              <a:rPr lang="tr-TR" b="1" dirty="0">
                <a:solidFill>
                  <a:srgbClr val="264885"/>
                </a:solidFill>
              </a:rPr>
              <a:t> </a:t>
            </a:r>
            <a:endParaRPr lang="tr-TR" dirty="0">
              <a:solidFill>
                <a:srgbClr val="264885"/>
              </a:solidFill>
            </a:endParaRPr>
          </a:p>
          <a:p>
            <a:r>
              <a:rPr lang="tr-TR" dirty="0">
                <a:solidFill>
                  <a:srgbClr val="264885"/>
                </a:solidFill>
              </a:rPr>
              <a:t>Hastanemiz ……….. ilçe sınırları içinde olup olası bir afet durumunda il ve ilçe merkezine yakın mesafede ulaşım sorunu olmayan gerekli donanım ve kapasitededir. Olası bir afet durumunda gıda, su, güvenlik, tıbbi gazlar ve yakıtla ilgili protokoller düzenlenmiştir.</a:t>
            </a:r>
          </a:p>
          <a:p>
            <a:r>
              <a:rPr lang="tr-TR" dirty="0">
                <a:solidFill>
                  <a:srgbClr val="264885"/>
                </a:solidFill>
              </a:rPr>
              <a:t> </a:t>
            </a:r>
          </a:p>
          <a:p>
            <a:r>
              <a:rPr lang="tr-TR" dirty="0">
                <a:solidFill>
                  <a:srgbClr val="264885"/>
                </a:solidFill>
              </a:rPr>
              <a:t>Zarar azaltma ve afete hazırlıklı olmak için yapılan tüm çalışmalar aşağıdan yukarıya sağlık sisteminin tüm kademeleri için düşünülmelidir. Hastane veya diğer sağlık hizmet birimleri, il düzeyi ve ulusal düzey sırasıyla birbirini kapsayan, biri olmazsa diğerinin tam olmadığı bileşenlerdir. Afet ve acil durumlarda hastanelerin ayakta ve çalışabilir, hatta kapasitesini artırabilir olması il düzeyinde sağlık afet yönetiminin başarılı yürütülmesinin en önemli göstergelerinden birisidir. Dolayısıyla, İL-</a:t>
            </a:r>
            <a:r>
              <a:rPr lang="tr-TR" dirty="0" err="1">
                <a:solidFill>
                  <a:srgbClr val="264885"/>
                </a:solidFill>
              </a:rPr>
              <a:t>SAP’ın</a:t>
            </a:r>
            <a:r>
              <a:rPr lang="tr-TR" dirty="0">
                <a:solidFill>
                  <a:srgbClr val="264885"/>
                </a:solidFill>
              </a:rPr>
              <a:t> işlevli bir şekilde tamamlanması ve uygulanması esnasında </a:t>
            </a:r>
            <a:r>
              <a:rPr lang="tr-TR" dirty="0" err="1">
                <a:solidFill>
                  <a:srgbClr val="264885"/>
                </a:solidFill>
              </a:rPr>
              <a:t>HAP’lar</a:t>
            </a:r>
            <a:r>
              <a:rPr lang="tr-TR" dirty="0">
                <a:solidFill>
                  <a:srgbClr val="264885"/>
                </a:solidFill>
              </a:rPr>
              <a:t> belirleyici bir öneme sahiptir.</a:t>
            </a:r>
          </a:p>
          <a:p>
            <a:r>
              <a:rPr lang="tr-TR" dirty="0">
                <a:solidFill>
                  <a:srgbClr val="264885"/>
                </a:solidFill>
              </a:rPr>
              <a:t>İL-SAP il düzeyinde olası afetlere ilişkin zarar azaltma ve hazırlık çalışmalarının, müdahale aşamasının, rehabilitasyon ve yeniden yapılanma çalışmalarının planlanmasını içermektedir. İL-</a:t>
            </a:r>
            <a:r>
              <a:rPr lang="tr-TR" dirty="0" err="1">
                <a:solidFill>
                  <a:srgbClr val="264885"/>
                </a:solidFill>
              </a:rPr>
              <a:t>SAP’ın</a:t>
            </a:r>
            <a:r>
              <a:rPr lang="tr-TR" dirty="0">
                <a:solidFill>
                  <a:srgbClr val="264885"/>
                </a:solidFill>
              </a:rPr>
              <a:t> 6. Bölümü olan “Zarar Azaltma ve Hazırlık Çalışmaları ve Planlama” başlığı altında, il bünyesindeki hastanelerin planlarının özet şekilde bir tablo ile planın ana kısmına dahil edilmesi; ayrıca il bünyesindeki tüm hastane </a:t>
            </a:r>
            <a:r>
              <a:rPr lang="tr-TR" dirty="0" err="1">
                <a:solidFill>
                  <a:srgbClr val="264885"/>
                </a:solidFill>
              </a:rPr>
              <a:t>HAP’larının</a:t>
            </a:r>
            <a:r>
              <a:rPr lang="tr-TR" dirty="0">
                <a:solidFill>
                  <a:srgbClr val="264885"/>
                </a:solidFill>
              </a:rPr>
              <a:t> tam metin olarak ekler kısmında yer alması istenmektedir.</a:t>
            </a:r>
          </a:p>
          <a:p>
            <a:r>
              <a:rPr lang="tr-TR" dirty="0"/>
              <a:t> </a:t>
            </a:r>
          </a:p>
          <a:p>
            <a:endParaRPr lang="tr-TR" dirty="0"/>
          </a:p>
        </p:txBody>
      </p:sp>
    </p:spTree>
    <p:extLst>
      <p:ext uri="{BB962C8B-B14F-4D97-AF65-F5344CB8AC3E}">
        <p14:creationId xmlns:p14="http://schemas.microsoft.com/office/powerpoint/2010/main" xmlns="" val="2414699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39999" y="66777"/>
            <a:ext cx="8418471" cy="400110"/>
          </a:xfrm>
          <a:prstGeom prst="rect">
            <a:avLst/>
          </a:prstGeom>
          <a:noFill/>
        </p:spPr>
        <p:txBody>
          <a:bodyPr wrap="square" rtlCol="0" anchor="ctr" anchorCtr="0">
            <a:spAutoFit/>
          </a:bodyPr>
          <a:lstStyle/>
          <a:p>
            <a:pPr lvl="0" defTabSz="914400">
              <a:defRPr/>
            </a:pPr>
            <a:r>
              <a:rPr lang="tr-TR" sz="2000" dirty="0">
                <a:solidFill>
                  <a:schemeClr val="bg1"/>
                </a:solidFill>
                <a:latin typeface="Cambria" panose="02040503050406030204" pitchFamily="18" charset="0"/>
              </a:rPr>
              <a:t>HASTANE AFET VE ACİL DURUM PLANI (HAP) HAZIRLAMA KILAVUZU</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xmlns=""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9" name="Metin kutusu 8">
            <a:extLst>
              <a:ext uri="{FF2B5EF4-FFF2-40B4-BE49-F238E27FC236}">
                <a16:creationId xmlns:a16="http://schemas.microsoft.com/office/drawing/2014/main" xmlns="" id="{CC4376BD-797B-4D29-AE77-192C7FE33552}"/>
              </a:ext>
            </a:extLst>
          </p:cNvPr>
          <p:cNvSpPr txBox="1"/>
          <p:nvPr/>
        </p:nvSpPr>
        <p:spPr>
          <a:xfrm>
            <a:off x="1" y="765236"/>
            <a:ext cx="9143999" cy="2400657"/>
          </a:xfrm>
          <a:prstGeom prst="rect">
            <a:avLst/>
          </a:prstGeom>
          <a:noFill/>
        </p:spPr>
        <p:txBody>
          <a:bodyPr wrap="square" rtlCol="0">
            <a:spAutoFit/>
          </a:bodyPr>
          <a:lstStyle/>
          <a:p>
            <a:endParaRPr lang="tr-TR" sz="2000" dirty="0">
              <a:solidFill>
                <a:srgbClr val="284985"/>
              </a:solidFill>
            </a:endParaRPr>
          </a:p>
          <a:p>
            <a:pPr marL="342900" indent="-342900">
              <a:buFont typeface="Wingdings" panose="05000000000000000000" pitchFamily="2" charset="2"/>
              <a:buChar char="Ø"/>
            </a:pPr>
            <a:endParaRPr lang="tr-TR" sz="2000" dirty="0">
              <a:solidFill>
                <a:srgbClr val="284985"/>
              </a:solidFill>
            </a:endParaRPr>
          </a:p>
          <a:p>
            <a:endParaRPr lang="tr-TR" sz="2000" dirty="0">
              <a:solidFill>
                <a:srgbClr val="284985"/>
              </a:solidFill>
            </a:endParaRPr>
          </a:p>
          <a:p>
            <a:r>
              <a:rPr lang="tr-TR" dirty="0">
                <a:solidFill>
                  <a:srgbClr val="284985"/>
                </a:solidFill>
              </a:rPr>
              <a:t>        </a:t>
            </a: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4" name="Rectangle 1">
            <a:extLst>
              <a:ext uri="{FF2B5EF4-FFF2-40B4-BE49-F238E27FC236}">
                <a16:creationId xmlns:a16="http://schemas.microsoft.com/office/drawing/2014/main" xmlns="" id="{FA7E4597-D5C9-49C5-9111-3332347CAFAB}"/>
              </a:ext>
            </a:extLst>
          </p:cNvPr>
          <p:cNvSpPr>
            <a:spLocks noChangeArrowheads="1"/>
          </p:cNvSpPr>
          <p:nvPr/>
        </p:nvSpPr>
        <p:spPr bwMode="auto">
          <a:xfrm>
            <a:off x="5430915" y="3116110"/>
            <a:ext cx="223138" cy="2616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xmlns="" id="{00345369-535F-4785-9991-7E503E8A2462}"/>
              </a:ext>
            </a:extLst>
          </p:cNvPr>
          <p:cNvSpPr txBox="1"/>
          <p:nvPr/>
        </p:nvSpPr>
        <p:spPr>
          <a:xfrm>
            <a:off x="-2" y="533665"/>
            <a:ext cx="9144000" cy="4801314"/>
          </a:xfrm>
          <a:prstGeom prst="rect">
            <a:avLst/>
          </a:prstGeom>
          <a:noFill/>
        </p:spPr>
        <p:txBody>
          <a:bodyPr wrap="square" rtlCol="0">
            <a:spAutoFit/>
          </a:bodyPr>
          <a:lstStyle/>
          <a:p>
            <a:r>
              <a:rPr lang="tr-TR" b="1" dirty="0">
                <a:solidFill>
                  <a:srgbClr val="264885"/>
                </a:solidFill>
              </a:rPr>
              <a:t>HAP Hazırlama Komisyonu</a:t>
            </a:r>
            <a:endParaRPr lang="tr-TR" dirty="0">
              <a:solidFill>
                <a:srgbClr val="264885"/>
              </a:solidFill>
            </a:endParaRPr>
          </a:p>
          <a:p>
            <a:r>
              <a:rPr lang="tr-TR" b="1" dirty="0">
                <a:solidFill>
                  <a:srgbClr val="264885"/>
                </a:solidFill>
              </a:rPr>
              <a:t> </a:t>
            </a:r>
            <a:endParaRPr lang="tr-TR" dirty="0">
              <a:solidFill>
                <a:srgbClr val="264885"/>
              </a:solidFill>
            </a:endParaRPr>
          </a:p>
          <a:p>
            <a:r>
              <a:rPr lang="tr-TR" dirty="0">
                <a:solidFill>
                  <a:srgbClr val="264885"/>
                </a:solidFill>
              </a:rPr>
              <a:t>............................ Hastanesi için</a:t>
            </a:r>
            <a:r>
              <a:rPr lang="tr-TR" b="1" dirty="0">
                <a:solidFill>
                  <a:srgbClr val="264885"/>
                </a:solidFill>
              </a:rPr>
              <a:t> </a:t>
            </a:r>
            <a:r>
              <a:rPr lang="tr-TR" dirty="0">
                <a:solidFill>
                  <a:srgbClr val="264885"/>
                </a:solidFill>
              </a:rPr>
              <a:t>HAP Hazırlama Komisyonu aşağıda belirtilen personelden oluşmaktadır.</a:t>
            </a:r>
          </a:p>
          <a:p>
            <a:r>
              <a:rPr lang="tr-TR" b="1" dirty="0">
                <a:solidFill>
                  <a:srgbClr val="264885"/>
                </a:solidFill>
              </a:rPr>
              <a:t> </a:t>
            </a:r>
            <a:endParaRPr lang="tr-TR" dirty="0">
              <a:solidFill>
                <a:srgbClr val="264885"/>
              </a:solidFill>
            </a:endParaRPr>
          </a:p>
          <a:p>
            <a:r>
              <a:rPr lang="tr-TR" dirty="0">
                <a:solidFill>
                  <a:srgbClr val="264885"/>
                </a:solidFill>
              </a:rPr>
              <a:t>…………………-BAŞHEKİM/ MESUL MÜDÜR</a:t>
            </a:r>
          </a:p>
          <a:p>
            <a:r>
              <a:rPr lang="tr-TR" dirty="0">
                <a:solidFill>
                  <a:srgbClr val="264885"/>
                </a:solidFill>
              </a:rPr>
              <a:t>………………….- BAŞHEKİM YARDIMCISI</a:t>
            </a:r>
          </a:p>
          <a:p>
            <a:r>
              <a:rPr lang="tr-TR" dirty="0">
                <a:solidFill>
                  <a:srgbClr val="264885"/>
                </a:solidFill>
              </a:rPr>
              <a:t>………………-BAŞHEMŞİRE</a:t>
            </a:r>
          </a:p>
          <a:p>
            <a:r>
              <a:rPr lang="tr-TR" dirty="0">
                <a:solidFill>
                  <a:srgbClr val="264885"/>
                </a:solidFill>
              </a:rPr>
              <a:t>…………………-HASTANE MÜDÜRÜ</a:t>
            </a:r>
          </a:p>
          <a:p>
            <a:r>
              <a:rPr lang="tr-TR" dirty="0">
                <a:solidFill>
                  <a:srgbClr val="264885"/>
                </a:solidFill>
              </a:rPr>
              <a:t>………………….- ACİL SERVİS/ÜNİTE SORUMLUSU</a:t>
            </a:r>
          </a:p>
          <a:p>
            <a:r>
              <a:rPr lang="tr-TR" dirty="0">
                <a:solidFill>
                  <a:srgbClr val="264885"/>
                </a:solidFill>
              </a:rPr>
              <a:t>……………………..- GÜVENLİK SORUMLUSU</a:t>
            </a:r>
          </a:p>
          <a:p>
            <a:r>
              <a:rPr lang="tr-TR" dirty="0">
                <a:solidFill>
                  <a:srgbClr val="264885"/>
                </a:solidFill>
              </a:rPr>
              <a:t>………………..- AMELİYATHANE SORUMLUSU</a:t>
            </a:r>
          </a:p>
          <a:p>
            <a:r>
              <a:rPr lang="tr-TR" dirty="0">
                <a:solidFill>
                  <a:srgbClr val="264885"/>
                </a:solidFill>
              </a:rPr>
              <a:t>…………………….- LABORATUAR SORUMLUSU</a:t>
            </a:r>
          </a:p>
          <a:p>
            <a:r>
              <a:rPr lang="tr-TR" dirty="0">
                <a:solidFill>
                  <a:srgbClr val="264885"/>
                </a:solidFill>
              </a:rPr>
              <a:t>…………………….. KALİTE TEMSİLCİSİ</a:t>
            </a:r>
          </a:p>
          <a:p>
            <a:r>
              <a:rPr lang="tr-TR" dirty="0">
                <a:solidFill>
                  <a:srgbClr val="264885"/>
                </a:solidFill>
              </a:rPr>
              <a:t>………………………- İŞ GÜVENLİĞİ UZMANI</a:t>
            </a:r>
          </a:p>
          <a:p>
            <a:r>
              <a:rPr lang="tr-TR" dirty="0"/>
              <a:t> </a:t>
            </a:r>
          </a:p>
          <a:p>
            <a:endParaRPr lang="tr-TR" dirty="0"/>
          </a:p>
        </p:txBody>
      </p:sp>
    </p:spTree>
    <p:extLst>
      <p:ext uri="{BB962C8B-B14F-4D97-AF65-F5344CB8AC3E}">
        <p14:creationId xmlns:p14="http://schemas.microsoft.com/office/powerpoint/2010/main" xmlns="" val="1544504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39999" y="66777"/>
            <a:ext cx="8418471" cy="400110"/>
          </a:xfrm>
          <a:prstGeom prst="rect">
            <a:avLst/>
          </a:prstGeom>
          <a:noFill/>
        </p:spPr>
        <p:txBody>
          <a:bodyPr wrap="square" rtlCol="0" anchor="ctr" anchorCtr="0">
            <a:spAutoFit/>
          </a:bodyPr>
          <a:lstStyle/>
          <a:p>
            <a:pPr lvl="0" defTabSz="914400">
              <a:defRPr/>
            </a:pPr>
            <a:r>
              <a:rPr lang="tr-TR" sz="2000" dirty="0">
                <a:solidFill>
                  <a:schemeClr val="bg1"/>
                </a:solidFill>
                <a:latin typeface="Cambria" panose="02040503050406030204" pitchFamily="18" charset="0"/>
              </a:rPr>
              <a:t>HASTANE AFET VE ACİL DURUM PLANI (HAP) HAZIRLAMA KILAVUZU</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xmlns=""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9" name="Metin kutusu 8">
            <a:extLst>
              <a:ext uri="{FF2B5EF4-FFF2-40B4-BE49-F238E27FC236}">
                <a16:creationId xmlns:a16="http://schemas.microsoft.com/office/drawing/2014/main" xmlns="" id="{CC4376BD-797B-4D29-AE77-192C7FE33552}"/>
              </a:ext>
            </a:extLst>
          </p:cNvPr>
          <p:cNvSpPr txBox="1"/>
          <p:nvPr/>
        </p:nvSpPr>
        <p:spPr>
          <a:xfrm>
            <a:off x="1" y="765236"/>
            <a:ext cx="9143999" cy="2400657"/>
          </a:xfrm>
          <a:prstGeom prst="rect">
            <a:avLst/>
          </a:prstGeom>
          <a:noFill/>
        </p:spPr>
        <p:txBody>
          <a:bodyPr wrap="square" rtlCol="0">
            <a:spAutoFit/>
          </a:bodyPr>
          <a:lstStyle/>
          <a:p>
            <a:endParaRPr lang="tr-TR" sz="2000" dirty="0">
              <a:solidFill>
                <a:srgbClr val="284985"/>
              </a:solidFill>
            </a:endParaRPr>
          </a:p>
          <a:p>
            <a:pPr marL="342900" indent="-342900">
              <a:buFont typeface="Wingdings" panose="05000000000000000000" pitchFamily="2" charset="2"/>
              <a:buChar char="Ø"/>
            </a:pPr>
            <a:endParaRPr lang="tr-TR" sz="2000" dirty="0">
              <a:solidFill>
                <a:srgbClr val="284985"/>
              </a:solidFill>
            </a:endParaRPr>
          </a:p>
          <a:p>
            <a:endParaRPr lang="tr-TR" sz="2000" dirty="0">
              <a:solidFill>
                <a:srgbClr val="284985"/>
              </a:solidFill>
            </a:endParaRPr>
          </a:p>
          <a:p>
            <a:r>
              <a:rPr lang="tr-TR" dirty="0">
                <a:solidFill>
                  <a:srgbClr val="284985"/>
                </a:solidFill>
              </a:rPr>
              <a:t>        </a:t>
            </a: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4" name="Rectangle 1">
            <a:extLst>
              <a:ext uri="{FF2B5EF4-FFF2-40B4-BE49-F238E27FC236}">
                <a16:creationId xmlns:a16="http://schemas.microsoft.com/office/drawing/2014/main" xmlns="" id="{FA7E4597-D5C9-49C5-9111-3332347CAFAB}"/>
              </a:ext>
            </a:extLst>
          </p:cNvPr>
          <p:cNvSpPr>
            <a:spLocks noChangeArrowheads="1"/>
          </p:cNvSpPr>
          <p:nvPr/>
        </p:nvSpPr>
        <p:spPr bwMode="auto">
          <a:xfrm>
            <a:off x="5430915" y="3116110"/>
            <a:ext cx="223138" cy="2616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xmlns="" id="{00345369-535F-4785-9991-7E503E8A2462}"/>
              </a:ext>
            </a:extLst>
          </p:cNvPr>
          <p:cNvSpPr txBox="1"/>
          <p:nvPr/>
        </p:nvSpPr>
        <p:spPr>
          <a:xfrm>
            <a:off x="-2" y="533665"/>
            <a:ext cx="9144000" cy="6740307"/>
          </a:xfrm>
          <a:prstGeom prst="rect">
            <a:avLst/>
          </a:prstGeom>
          <a:noFill/>
        </p:spPr>
        <p:txBody>
          <a:bodyPr wrap="square" rtlCol="0">
            <a:spAutoFit/>
          </a:bodyPr>
          <a:lstStyle/>
          <a:p>
            <a:r>
              <a:rPr lang="tr-TR" b="1" dirty="0">
                <a:solidFill>
                  <a:srgbClr val="264885"/>
                </a:solidFill>
              </a:rPr>
              <a:t>HAP’ </a:t>
            </a:r>
            <a:r>
              <a:rPr lang="tr-TR" b="1" dirty="0" err="1">
                <a:solidFill>
                  <a:srgbClr val="264885"/>
                </a:solidFill>
              </a:rPr>
              <a:t>ın</a:t>
            </a:r>
            <a:r>
              <a:rPr lang="tr-TR" b="1" dirty="0">
                <a:solidFill>
                  <a:srgbClr val="264885"/>
                </a:solidFill>
              </a:rPr>
              <a:t> Güncelleme Periyodu ve Yöntemi</a:t>
            </a:r>
            <a:endParaRPr lang="tr-TR" dirty="0">
              <a:solidFill>
                <a:srgbClr val="264885"/>
              </a:solidFill>
            </a:endParaRPr>
          </a:p>
          <a:p>
            <a:r>
              <a:rPr lang="tr-TR" dirty="0">
                <a:solidFill>
                  <a:srgbClr val="264885"/>
                </a:solidFill>
              </a:rPr>
              <a:t>Başhekim başkanlığında HAP hazırlama komisyonunu oluşturulmaktadır. Oluşturulan komisyon  her yılın ocak ayında hastanenin yıllık HAP eylem planını hazırlamakta/ güncellemektedir. HAP hazırlama komisyonu tarafından hazırlanan planlar HAP başkanı tarafından onaylanarak ilgili yönetmelikte belirtilen HAP’ </a:t>
            </a:r>
            <a:r>
              <a:rPr lang="tr-TR" dirty="0" err="1">
                <a:solidFill>
                  <a:srgbClr val="264885"/>
                </a:solidFill>
              </a:rPr>
              <a:t>ın</a:t>
            </a:r>
            <a:r>
              <a:rPr lang="tr-TR" dirty="0">
                <a:solidFill>
                  <a:srgbClr val="264885"/>
                </a:solidFill>
              </a:rPr>
              <a:t> incelenmesinden sorumlu makama gönderilmektedir. İncelemeden sorumlu makam uygun gördüğü planları onaylanmak üzere 1 Şubat tarihine kadar İl Sağlık Müdürlüğüne göndermektedir. </a:t>
            </a:r>
          </a:p>
          <a:p>
            <a:r>
              <a:rPr lang="tr-TR" b="1" dirty="0">
                <a:solidFill>
                  <a:srgbClr val="264885"/>
                </a:solidFill>
              </a:rPr>
              <a:t> </a:t>
            </a:r>
            <a:endParaRPr lang="tr-TR" dirty="0">
              <a:solidFill>
                <a:srgbClr val="264885"/>
              </a:solidFill>
            </a:endParaRPr>
          </a:p>
          <a:p>
            <a:r>
              <a:rPr lang="tr-TR" b="1" cap="all" dirty="0" err="1">
                <a:solidFill>
                  <a:srgbClr val="264885"/>
                </a:solidFill>
              </a:rPr>
              <a:t>HAP’ı</a:t>
            </a:r>
            <a:r>
              <a:rPr lang="tr-TR" b="1" dirty="0" err="1">
                <a:solidFill>
                  <a:srgbClr val="264885"/>
                </a:solidFill>
              </a:rPr>
              <a:t>n</a:t>
            </a:r>
            <a:r>
              <a:rPr lang="tr-TR" b="1" dirty="0">
                <a:solidFill>
                  <a:srgbClr val="264885"/>
                </a:solidFill>
              </a:rPr>
              <a:t> Diğer Paydaşlar ile İlişkisi ve Paylaşımı</a:t>
            </a:r>
            <a:endParaRPr lang="tr-TR" dirty="0">
              <a:solidFill>
                <a:srgbClr val="264885"/>
              </a:solidFill>
            </a:endParaRPr>
          </a:p>
          <a:p>
            <a:r>
              <a:rPr lang="tr-TR" dirty="0">
                <a:solidFill>
                  <a:srgbClr val="264885"/>
                </a:solidFill>
              </a:rPr>
              <a:t>……………………. Hastanesi’nin diğer hastane ve kurumlarla işbirliği yapması hastanenin afet ve acil durumlarda sağlık hizmeti sunumunu devam ettirebilmesi ve  kapasitesi için önemlidir.</a:t>
            </a:r>
          </a:p>
          <a:p>
            <a:r>
              <a:rPr lang="tr-TR" dirty="0" err="1">
                <a:solidFill>
                  <a:srgbClr val="264885"/>
                </a:solidFill>
              </a:rPr>
              <a:t>HAP’ta</a:t>
            </a:r>
            <a:r>
              <a:rPr lang="tr-TR" dirty="0">
                <a:solidFill>
                  <a:srgbClr val="264885"/>
                </a:solidFill>
              </a:rPr>
              <a:t> yer alanlar  diğer hastaneler ve kurumlarla plan onaylandıktan sonra ilgili bölümler paylaşılmaktadır.</a:t>
            </a:r>
          </a:p>
          <a:p>
            <a:r>
              <a:rPr lang="tr-TR" dirty="0">
                <a:solidFill>
                  <a:srgbClr val="264885"/>
                </a:solidFill>
              </a:rPr>
              <a:t>……………… Hastanesi Afet Koordinasyon Merkezi sahada yerleşmiş olup tüm faaliyetlerin planlanmasını, koordinasyonunu ve yeniden organizasyonunu sağlayan, ayrıca tüm operasyonu dikkatle, aşama </a:t>
            </a:r>
            <a:r>
              <a:rPr lang="tr-TR" dirty="0" err="1">
                <a:solidFill>
                  <a:srgbClr val="264885"/>
                </a:solidFill>
              </a:rPr>
              <a:t>aşama</a:t>
            </a:r>
            <a:r>
              <a:rPr lang="tr-TR" dirty="0">
                <a:solidFill>
                  <a:srgbClr val="264885"/>
                </a:solidFill>
              </a:rPr>
              <a:t> takip eden emir komuta zincirinin en üst halkasıdır. ……………… Hastanesi Afet Koordinasyon Merkezi olarak, Ana Bina  1.Kat’ta yer alan Hastane Başhekimliği Odası belirlenmiştir.</a:t>
            </a:r>
          </a:p>
          <a:p>
            <a:r>
              <a:rPr lang="tr-TR" dirty="0">
                <a:solidFill>
                  <a:srgbClr val="264885"/>
                </a:solidFill>
              </a:rPr>
              <a:t>Hastane Başhekimliği Odasının afet esnasında zarar görmesi halinde; Hastane Ana Binası </a:t>
            </a:r>
            <a:r>
              <a:rPr lang="tr-TR" dirty="0" err="1">
                <a:solidFill>
                  <a:srgbClr val="264885"/>
                </a:solidFill>
              </a:rPr>
              <a:t>Girişi’nde</a:t>
            </a:r>
            <a:r>
              <a:rPr lang="tr-TR" dirty="0">
                <a:solidFill>
                  <a:srgbClr val="264885"/>
                </a:solidFill>
              </a:rPr>
              <a:t> (Zemin Kat) yer alan Halkla İlişkiler Birimi, Afet Koordinasyon Merkezi olarak kullanılacaktır. Her iki kapalı alanın zarar görmesi durumunda ise; hastane toplanma bölgesi olan otopark alanına, afet sahasının dışında bir Afet Koordinasyon Merkezi kurulacaktır.</a:t>
            </a:r>
          </a:p>
          <a:p>
            <a:r>
              <a:rPr lang="tr-TR" dirty="0"/>
              <a:t> </a:t>
            </a:r>
          </a:p>
          <a:p>
            <a:endParaRPr lang="tr-TR" dirty="0"/>
          </a:p>
        </p:txBody>
      </p:sp>
    </p:spTree>
    <p:extLst>
      <p:ext uri="{BB962C8B-B14F-4D97-AF65-F5344CB8AC3E}">
        <p14:creationId xmlns:p14="http://schemas.microsoft.com/office/powerpoint/2010/main" xmlns="" val="1237995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39999" y="66777"/>
            <a:ext cx="8418471" cy="400110"/>
          </a:xfrm>
          <a:prstGeom prst="rect">
            <a:avLst/>
          </a:prstGeom>
          <a:noFill/>
        </p:spPr>
        <p:txBody>
          <a:bodyPr wrap="square" rtlCol="0" anchor="ctr" anchorCtr="0">
            <a:spAutoFit/>
          </a:bodyPr>
          <a:lstStyle/>
          <a:p>
            <a:pPr lvl="0" defTabSz="914400">
              <a:defRPr/>
            </a:pPr>
            <a:r>
              <a:rPr lang="tr-TR" sz="2000" dirty="0">
                <a:solidFill>
                  <a:schemeClr val="bg1"/>
                </a:solidFill>
                <a:latin typeface="Cambria" panose="02040503050406030204" pitchFamily="18" charset="0"/>
              </a:rPr>
              <a:t>HASTANE AFET VE ACİL DURUM PLANI (HAP) HAZIRLAMA KILAVUZU</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xmlns=""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9" name="Metin kutusu 8">
            <a:extLst>
              <a:ext uri="{FF2B5EF4-FFF2-40B4-BE49-F238E27FC236}">
                <a16:creationId xmlns:a16="http://schemas.microsoft.com/office/drawing/2014/main" xmlns="" id="{CC4376BD-797B-4D29-AE77-192C7FE33552}"/>
              </a:ext>
            </a:extLst>
          </p:cNvPr>
          <p:cNvSpPr txBox="1"/>
          <p:nvPr/>
        </p:nvSpPr>
        <p:spPr>
          <a:xfrm>
            <a:off x="1" y="765236"/>
            <a:ext cx="9143999" cy="2400657"/>
          </a:xfrm>
          <a:prstGeom prst="rect">
            <a:avLst/>
          </a:prstGeom>
          <a:noFill/>
        </p:spPr>
        <p:txBody>
          <a:bodyPr wrap="square" rtlCol="0">
            <a:spAutoFit/>
          </a:bodyPr>
          <a:lstStyle/>
          <a:p>
            <a:endParaRPr lang="tr-TR" sz="2000" dirty="0">
              <a:solidFill>
                <a:srgbClr val="284985"/>
              </a:solidFill>
            </a:endParaRPr>
          </a:p>
          <a:p>
            <a:pPr marL="342900" indent="-342900">
              <a:buFont typeface="Wingdings" panose="05000000000000000000" pitchFamily="2" charset="2"/>
              <a:buChar char="Ø"/>
            </a:pPr>
            <a:endParaRPr lang="tr-TR" sz="2000" dirty="0">
              <a:solidFill>
                <a:srgbClr val="284985"/>
              </a:solidFill>
            </a:endParaRPr>
          </a:p>
          <a:p>
            <a:endParaRPr lang="tr-TR" sz="2000" dirty="0">
              <a:solidFill>
                <a:srgbClr val="284985"/>
              </a:solidFill>
            </a:endParaRPr>
          </a:p>
          <a:p>
            <a:r>
              <a:rPr lang="tr-TR" dirty="0">
                <a:solidFill>
                  <a:srgbClr val="284985"/>
                </a:solidFill>
              </a:rPr>
              <a:t>        </a:t>
            </a: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4" name="Rectangle 1">
            <a:extLst>
              <a:ext uri="{FF2B5EF4-FFF2-40B4-BE49-F238E27FC236}">
                <a16:creationId xmlns:a16="http://schemas.microsoft.com/office/drawing/2014/main" xmlns="" id="{FA7E4597-D5C9-49C5-9111-3332347CAFAB}"/>
              </a:ext>
            </a:extLst>
          </p:cNvPr>
          <p:cNvSpPr>
            <a:spLocks noChangeArrowheads="1"/>
          </p:cNvSpPr>
          <p:nvPr/>
        </p:nvSpPr>
        <p:spPr bwMode="auto">
          <a:xfrm>
            <a:off x="5430915" y="3116110"/>
            <a:ext cx="223138" cy="2616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xmlns="" id="{00345369-535F-4785-9991-7E503E8A2462}"/>
              </a:ext>
            </a:extLst>
          </p:cNvPr>
          <p:cNvSpPr txBox="1"/>
          <p:nvPr/>
        </p:nvSpPr>
        <p:spPr>
          <a:xfrm>
            <a:off x="-2" y="533665"/>
            <a:ext cx="9144000" cy="5078313"/>
          </a:xfrm>
          <a:prstGeom prst="rect">
            <a:avLst/>
          </a:prstGeom>
          <a:noFill/>
        </p:spPr>
        <p:txBody>
          <a:bodyPr wrap="square" rtlCol="0">
            <a:spAutoFit/>
          </a:bodyPr>
          <a:lstStyle/>
          <a:p>
            <a:r>
              <a:rPr lang="tr-TR" b="1" dirty="0">
                <a:solidFill>
                  <a:srgbClr val="264885"/>
                </a:solidFill>
              </a:rPr>
              <a:t>Diğer Hastanelerle İşbirliği:</a:t>
            </a:r>
            <a:r>
              <a:rPr lang="tr-TR" dirty="0">
                <a:solidFill>
                  <a:srgbClr val="264885"/>
                </a:solidFill>
              </a:rPr>
              <a:t> Hastanemizin diğer hastanelerle işbirliği yapması hastane kapasitesi için önemlidir. Hastane dışında yapılacak tahliyelerde İL-SAP yönergesine uygun olarak kurum boşaltılacaktır. Kurumun boşaltılması, destek hizmetler, hastane genelinde afet durumlarında ise diğer paydaşlar olarak belirttiğimiz ………………….a Hastanesi’nde  Afet Koordinasyon Merkezi kurulacaktır.</a:t>
            </a:r>
          </a:p>
          <a:p>
            <a:r>
              <a:rPr lang="tr-TR" dirty="0">
                <a:solidFill>
                  <a:srgbClr val="264885"/>
                </a:solidFill>
              </a:rPr>
              <a:t>……………………… Hastanesi ile işbirliği karar verilerek planlamasının yapılması gerekmektedir. Diğer hastaneler ile işbirliği planlanırken, kapasitenin etkin kullanımını sağlamak için İL-SAP kapsamında yaklaşmak gerekmektedir</a:t>
            </a:r>
          </a:p>
          <a:p>
            <a:endParaRPr lang="tr-TR" dirty="0">
              <a:solidFill>
                <a:srgbClr val="264885"/>
              </a:solidFill>
            </a:endParaRPr>
          </a:p>
          <a:p>
            <a:r>
              <a:rPr lang="tr-TR" b="1" dirty="0">
                <a:solidFill>
                  <a:srgbClr val="264885"/>
                </a:solidFill>
              </a:rPr>
              <a:t>Planın paylaşımı iki kademede düşünülmelidir:</a:t>
            </a:r>
            <a:endParaRPr lang="tr-TR" dirty="0">
              <a:solidFill>
                <a:srgbClr val="264885"/>
              </a:solidFill>
            </a:endParaRPr>
          </a:p>
          <a:p>
            <a:r>
              <a:rPr lang="tr-TR" b="1" dirty="0">
                <a:solidFill>
                  <a:srgbClr val="264885"/>
                </a:solidFill>
              </a:rPr>
              <a:t> </a:t>
            </a:r>
            <a:endParaRPr lang="tr-TR" dirty="0">
              <a:solidFill>
                <a:srgbClr val="264885"/>
              </a:solidFill>
            </a:endParaRPr>
          </a:p>
          <a:p>
            <a:r>
              <a:rPr lang="tr-TR" b="1" dirty="0">
                <a:solidFill>
                  <a:srgbClr val="264885"/>
                </a:solidFill>
              </a:rPr>
              <a:t>• İç Paylaşım:</a:t>
            </a:r>
            <a:r>
              <a:rPr lang="tr-TR" dirty="0">
                <a:solidFill>
                  <a:srgbClr val="264885"/>
                </a:solidFill>
              </a:rPr>
              <a:t> Planın güncellenmiş hali her yıl 1 Şubat tarihine kadar resmi yazı ve CD ye kaydedilerek İl Sağlık Müdürlüğüne gönderilecektir. </a:t>
            </a:r>
          </a:p>
          <a:p>
            <a:r>
              <a:rPr lang="tr-TR" dirty="0">
                <a:solidFill>
                  <a:srgbClr val="264885"/>
                </a:solidFill>
              </a:rPr>
              <a:t>• Dış Kurumlarla Paylaşım: </a:t>
            </a:r>
            <a:r>
              <a:rPr lang="tr-TR" dirty="0" err="1">
                <a:solidFill>
                  <a:srgbClr val="264885"/>
                </a:solidFill>
              </a:rPr>
              <a:t>HAP’ta</a:t>
            </a:r>
            <a:r>
              <a:rPr lang="tr-TR" dirty="0">
                <a:solidFill>
                  <a:srgbClr val="264885"/>
                </a:solidFill>
              </a:rPr>
              <a:t> yer alan diğer hastaneler ve kurumlarla plan onaylandıktan sonra ………………. Hastanesi HAP Birimi ile paylaşılır.</a:t>
            </a:r>
          </a:p>
          <a:p>
            <a:endParaRPr lang="tr-TR" dirty="0">
              <a:solidFill>
                <a:srgbClr val="264885"/>
              </a:solidFill>
            </a:endParaRPr>
          </a:p>
          <a:p>
            <a:r>
              <a:rPr lang="tr-TR" dirty="0">
                <a:solidFill>
                  <a:srgbClr val="264885"/>
                </a:solidFill>
              </a:rPr>
              <a:t> </a:t>
            </a:r>
          </a:p>
          <a:p>
            <a:endParaRPr lang="tr-TR" dirty="0"/>
          </a:p>
        </p:txBody>
      </p:sp>
    </p:spTree>
    <p:extLst>
      <p:ext uri="{BB962C8B-B14F-4D97-AF65-F5344CB8AC3E}">
        <p14:creationId xmlns:p14="http://schemas.microsoft.com/office/powerpoint/2010/main" xmlns="" val="6825784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39999" y="66777"/>
            <a:ext cx="8418471" cy="400110"/>
          </a:xfrm>
          <a:prstGeom prst="rect">
            <a:avLst/>
          </a:prstGeom>
          <a:noFill/>
        </p:spPr>
        <p:txBody>
          <a:bodyPr wrap="square" rtlCol="0" anchor="ctr" anchorCtr="0">
            <a:spAutoFit/>
          </a:bodyPr>
          <a:lstStyle/>
          <a:p>
            <a:pPr lvl="0" defTabSz="914400">
              <a:defRPr/>
            </a:pPr>
            <a:r>
              <a:rPr lang="tr-TR" sz="2000" dirty="0">
                <a:solidFill>
                  <a:schemeClr val="bg1"/>
                </a:solidFill>
                <a:latin typeface="Cambria" panose="02040503050406030204" pitchFamily="18" charset="0"/>
              </a:rPr>
              <a:t>HASTANE AFET VE ACİL DURUM PLANI (HAP) HAZIRLAMA KILAVUZU</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xmlns=""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9" name="Metin kutusu 8">
            <a:extLst>
              <a:ext uri="{FF2B5EF4-FFF2-40B4-BE49-F238E27FC236}">
                <a16:creationId xmlns:a16="http://schemas.microsoft.com/office/drawing/2014/main" xmlns="" id="{CC4376BD-797B-4D29-AE77-192C7FE33552}"/>
              </a:ext>
            </a:extLst>
          </p:cNvPr>
          <p:cNvSpPr txBox="1"/>
          <p:nvPr/>
        </p:nvSpPr>
        <p:spPr>
          <a:xfrm>
            <a:off x="1" y="765236"/>
            <a:ext cx="9143999" cy="2400657"/>
          </a:xfrm>
          <a:prstGeom prst="rect">
            <a:avLst/>
          </a:prstGeom>
          <a:noFill/>
        </p:spPr>
        <p:txBody>
          <a:bodyPr wrap="square" rtlCol="0">
            <a:spAutoFit/>
          </a:bodyPr>
          <a:lstStyle/>
          <a:p>
            <a:endParaRPr lang="tr-TR" sz="2000" dirty="0">
              <a:solidFill>
                <a:srgbClr val="284985"/>
              </a:solidFill>
            </a:endParaRPr>
          </a:p>
          <a:p>
            <a:pPr marL="342900" indent="-342900">
              <a:buFont typeface="Wingdings" panose="05000000000000000000" pitchFamily="2" charset="2"/>
              <a:buChar char="Ø"/>
            </a:pPr>
            <a:endParaRPr lang="tr-TR" sz="2000" dirty="0">
              <a:solidFill>
                <a:srgbClr val="284985"/>
              </a:solidFill>
            </a:endParaRPr>
          </a:p>
          <a:p>
            <a:endParaRPr lang="tr-TR" sz="2000" dirty="0">
              <a:solidFill>
                <a:srgbClr val="284985"/>
              </a:solidFill>
            </a:endParaRPr>
          </a:p>
          <a:p>
            <a:r>
              <a:rPr lang="tr-TR" dirty="0">
                <a:solidFill>
                  <a:srgbClr val="284985"/>
                </a:solidFill>
              </a:rPr>
              <a:t>        </a:t>
            </a: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4" name="Rectangle 1">
            <a:extLst>
              <a:ext uri="{FF2B5EF4-FFF2-40B4-BE49-F238E27FC236}">
                <a16:creationId xmlns:a16="http://schemas.microsoft.com/office/drawing/2014/main" xmlns="" id="{FA7E4597-D5C9-49C5-9111-3332347CAFAB}"/>
              </a:ext>
            </a:extLst>
          </p:cNvPr>
          <p:cNvSpPr>
            <a:spLocks noChangeArrowheads="1"/>
          </p:cNvSpPr>
          <p:nvPr/>
        </p:nvSpPr>
        <p:spPr bwMode="auto">
          <a:xfrm>
            <a:off x="5430915" y="3116110"/>
            <a:ext cx="223138" cy="2616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xmlns="" id="{00345369-535F-4785-9991-7E503E8A2462}"/>
              </a:ext>
            </a:extLst>
          </p:cNvPr>
          <p:cNvSpPr txBox="1"/>
          <p:nvPr/>
        </p:nvSpPr>
        <p:spPr>
          <a:xfrm>
            <a:off x="-2" y="533665"/>
            <a:ext cx="9144000" cy="4247317"/>
          </a:xfrm>
          <a:prstGeom prst="rect">
            <a:avLst/>
          </a:prstGeom>
          <a:noFill/>
        </p:spPr>
        <p:txBody>
          <a:bodyPr wrap="square" rtlCol="0">
            <a:spAutoFit/>
          </a:bodyPr>
          <a:lstStyle/>
          <a:p>
            <a:r>
              <a:rPr lang="tr-TR" b="1" dirty="0">
                <a:solidFill>
                  <a:srgbClr val="264885"/>
                </a:solidFill>
              </a:rPr>
              <a:t>HAP Konusunda Toplumun Bilgilendirilmesi</a:t>
            </a:r>
          </a:p>
          <a:p>
            <a:endParaRPr lang="tr-TR" dirty="0">
              <a:solidFill>
                <a:srgbClr val="264885"/>
              </a:solidFill>
            </a:endParaRPr>
          </a:p>
          <a:p>
            <a:r>
              <a:rPr lang="tr-TR" dirty="0">
                <a:solidFill>
                  <a:srgbClr val="264885"/>
                </a:solidFill>
              </a:rPr>
              <a:t>Hastanemiz, Temel Afet Bilinci ve Afet ile ilgili afişler (ilk 72 saat Yetişkin broşürü, vs.) AFAD ve İl Sağlık Müdürlüğünden temin edilerek acil ve poliklinik ve Hastane girişlerindeki panolara asılarak afet bilincine dikkat çekilmektedir. Ayrıca hastane personeline yönelik yapılan eğitimlerle halkın bilinçlendirilmesi ve topluma yaygınlaştırılmasına katkı sağlanmaktadır. Böylesi bir bilgilendirme toplumun plana destek olması ve uygun davranması açısından önemlidir. Toplum, afet güvenliği konusunda hastanede yaşanabilecek afet ve olağan dışı durumlarda yapılacak işler konusunda bilgilendirilebilecektir.(Hastanenin toplanma alanları, acil giriş-çıkışların nasıl kullanacağı, olası yangına müdahale gibi).Kurumumuzda topluma yönelik düzenli bilgilendirme yapılıp Hastane Afet Planı kurumumuzun web sayfasında revize edilerek paylaşılmaktadır. Ancak toplum ile paylaşılmayacak bilgiler hususunda özen gösterilmelidir. Kurumumuza her yatan hastaya acil çıkış kapıları ve acil durumlarda riayet edilmesi gereken kurallar yazılı ve sözlü olarak anlatılmaktadır.</a:t>
            </a:r>
          </a:p>
          <a:p>
            <a:r>
              <a:rPr lang="tr-TR" dirty="0">
                <a:solidFill>
                  <a:srgbClr val="264885"/>
                </a:solidFill>
              </a:rPr>
              <a:t> </a:t>
            </a:r>
          </a:p>
          <a:p>
            <a:endParaRPr lang="tr-TR" dirty="0"/>
          </a:p>
        </p:txBody>
      </p:sp>
    </p:spTree>
    <p:extLst>
      <p:ext uri="{BB962C8B-B14F-4D97-AF65-F5344CB8AC3E}">
        <p14:creationId xmlns:p14="http://schemas.microsoft.com/office/powerpoint/2010/main" xmlns="" val="5475127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39999" y="66777"/>
            <a:ext cx="8418471" cy="400110"/>
          </a:xfrm>
          <a:prstGeom prst="rect">
            <a:avLst/>
          </a:prstGeom>
          <a:noFill/>
        </p:spPr>
        <p:txBody>
          <a:bodyPr wrap="square" rtlCol="0" anchor="ctr" anchorCtr="0">
            <a:spAutoFit/>
          </a:bodyPr>
          <a:lstStyle/>
          <a:p>
            <a:pPr lvl="0" defTabSz="914400">
              <a:defRPr/>
            </a:pPr>
            <a:r>
              <a:rPr lang="tr-TR" sz="2000" dirty="0">
                <a:solidFill>
                  <a:schemeClr val="bg1"/>
                </a:solidFill>
                <a:latin typeface="Cambria" panose="02040503050406030204" pitchFamily="18" charset="0"/>
              </a:rPr>
              <a:t>HASTANE AFET VE ACİL DURUM PLANI (HAP) HAZIRLAMA KILAVUZU</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xmlns=""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9" name="Metin kutusu 8">
            <a:extLst>
              <a:ext uri="{FF2B5EF4-FFF2-40B4-BE49-F238E27FC236}">
                <a16:creationId xmlns:a16="http://schemas.microsoft.com/office/drawing/2014/main" xmlns="" id="{CC4376BD-797B-4D29-AE77-192C7FE33552}"/>
              </a:ext>
            </a:extLst>
          </p:cNvPr>
          <p:cNvSpPr txBox="1"/>
          <p:nvPr/>
        </p:nvSpPr>
        <p:spPr>
          <a:xfrm>
            <a:off x="1" y="765236"/>
            <a:ext cx="9143999" cy="2400657"/>
          </a:xfrm>
          <a:prstGeom prst="rect">
            <a:avLst/>
          </a:prstGeom>
          <a:noFill/>
        </p:spPr>
        <p:txBody>
          <a:bodyPr wrap="square" rtlCol="0">
            <a:spAutoFit/>
          </a:bodyPr>
          <a:lstStyle/>
          <a:p>
            <a:endParaRPr lang="tr-TR" sz="2000" dirty="0">
              <a:solidFill>
                <a:srgbClr val="284985"/>
              </a:solidFill>
            </a:endParaRPr>
          </a:p>
          <a:p>
            <a:pPr marL="342900" indent="-342900">
              <a:buFont typeface="Wingdings" panose="05000000000000000000" pitchFamily="2" charset="2"/>
              <a:buChar char="Ø"/>
            </a:pPr>
            <a:endParaRPr lang="tr-TR" sz="2000" dirty="0">
              <a:solidFill>
                <a:srgbClr val="284985"/>
              </a:solidFill>
            </a:endParaRPr>
          </a:p>
          <a:p>
            <a:endParaRPr lang="tr-TR" sz="2000" dirty="0">
              <a:solidFill>
                <a:srgbClr val="284985"/>
              </a:solidFill>
            </a:endParaRPr>
          </a:p>
          <a:p>
            <a:r>
              <a:rPr lang="tr-TR" dirty="0">
                <a:solidFill>
                  <a:srgbClr val="284985"/>
                </a:solidFill>
              </a:rPr>
              <a:t>        </a:t>
            </a: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4" name="Rectangle 1">
            <a:extLst>
              <a:ext uri="{FF2B5EF4-FFF2-40B4-BE49-F238E27FC236}">
                <a16:creationId xmlns:a16="http://schemas.microsoft.com/office/drawing/2014/main" xmlns="" id="{FA7E4597-D5C9-49C5-9111-3332347CAFAB}"/>
              </a:ext>
            </a:extLst>
          </p:cNvPr>
          <p:cNvSpPr>
            <a:spLocks noChangeArrowheads="1"/>
          </p:cNvSpPr>
          <p:nvPr/>
        </p:nvSpPr>
        <p:spPr bwMode="auto">
          <a:xfrm>
            <a:off x="5430915" y="3116110"/>
            <a:ext cx="223138" cy="2616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xmlns="" id="{00345369-535F-4785-9991-7E503E8A2462}"/>
              </a:ext>
            </a:extLst>
          </p:cNvPr>
          <p:cNvSpPr txBox="1"/>
          <p:nvPr/>
        </p:nvSpPr>
        <p:spPr>
          <a:xfrm>
            <a:off x="-2" y="533665"/>
            <a:ext cx="9144000" cy="5632311"/>
          </a:xfrm>
          <a:prstGeom prst="rect">
            <a:avLst/>
          </a:prstGeom>
          <a:noFill/>
        </p:spPr>
        <p:txBody>
          <a:bodyPr wrap="square" rtlCol="0">
            <a:spAutoFit/>
          </a:bodyPr>
          <a:lstStyle/>
          <a:p>
            <a:r>
              <a:rPr lang="tr-TR" b="1" dirty="0">
                <a:solidFill>
                  <a:srgbClr val="264885"/>
                </a:solidFill>
              </a:rPr>
              <a:t>HAP EĞİTİMLERİ VE TATBİKATLARI </a:t>
            </a:r>
            <a:endParaRPr lang="tr-TR" dirty="0">
              <a:solidFill>
                <a:srgbClr val="264885"/>
              </a:solidFill>
            </a:endParaRPr>
          </a:p>
          <a:p>
            <a:r>
              <a:rPr lang="tr-TR" b="1" dirty="0">
                <a:solidFill>
                  <a:srgbClr val="264885"/>
                </a:solidFill>
              </a:rPr>
              <a:t> </a:t>
            </a:r>
            <a:endParaRPr lang="tr-TR" dirty="0">
              <a:solidFill>
                <a:srgbClr val="264885"/>
              </a:solidFill>
            </a:endParaRPr>
          </a:p>
          <a:p>
            <a:r>
              <a:rPr lang="tr-TR" b="1" dirty="0">
                <a:solidFill>
                  <a:srgbClr val="264885"/>
                </a:solidFill>
              </a:rPr>
              <a:t>HAP Eğitimleri </a:t>
            </a:r>
            <a:endParaRPr lang="tr-TR" dirty="0">
              <a:solidFill>
                <a:srgbClr val="264885"/>
              </a:solidFill>
            </a:endParaRPr>
          </a:p>
          <a:p>
            <a:r>
              <a:rPr lang="tr-TR" dirty="0">
                <a:solidFill>
                  <a:srgbClr val="264885"/>
                </a:solidFill>
              </a:rPr>
              <a:t>HAP uygulayıcı eğitimleri İl Sağlık Müdürlüğü Afetlerde Sağlık Hizmetleri Şubesi /Acil ve Afetlerde Sağlık Hizmetleri Şubesi tarafından düzenlenmektedir. ……………………….. Hastanesi olarak HAP uygulayıcı eğitimlerine başvurulmuştur, ancak Afet Şube Müdürlüğü’nden eğitim alınamamıştır. …………………….. Hastanesi’nde HAP biriminde bulunan sorumlu kişilerin ve ekiplerin kurum içi eğitimleri yapılmaktadır. Kurum içi yıllık eğitim planında HAP ve Acil Durum ve Afet yönetimi eğitimleri her yıl yılda 2 kez olacak şekilde planlanmış olup eğitimler kurum çalışanlarına verilmektedir.</a:t>
            </a:r>
          </a:p>
          <a:p>
            <a:r>
              <a:rPr lang="tr-TR" dirty="0">
                <a:solidFill>
                  <a:srgbClr val="264885"/>
                </a:solidFill>
              </a:rPr>
              <a:t> </a:t>
            </a:r>
          </a:p>
          <a:p>
            <a:r>
              <a:rPr lang="tr-TR" b="1" dirty="0">
                <a:solidFill>
                  <a:srgbClr val="264885"/>
                </a:solidFill>
              </a:rPr>
              <a:t>HAP Tatbikatları  </a:t>
            </a:r>
            <a:endParaRPr lang="tr-TR" dirty="0">
              <a:solidFill>
                <a:srgbClr val="264885"/>
              </a:solidFill>
            </a:endParaRPr>
          </a:p>
          <a:p>
            <a:r>
              <a:rPr lang="tr-TR" dirty="0">
                <a:solidFill>
                  <a:srgbClr val="264885"/>
                </a:solidFill>
              </a:rPr>
              <a:t>2016 Yılı içerisinde şubat ayının 3.haftasında yangın tatbikatı, mayıs ayının ilk haftası deprem tatbikatı yapılmıştır. 2017 yılı tatbikatları aynı zamanlarda yapılmak üzere planlanmıştır. Her tatbikat rapor ile kayıt altına alınmaktadır. Tatbikat yapmadan önce HAP kapsamında önerilen eğitimler gerçekleştirilir. Tatbikat tarihi ve saati, en az bir hafta önce personele ve ilgili birimlere duyurulmaktadır. Hastane çalışanları davet edildikleri tatbikata katılmak zorundadır. Tatbikatlara HAP hazırlama komisyonu üyeleri katılmalıdır. </a:t>
            </a:r>
          </a:p>
          <a:p>
            <a:r>
              <a:rPr lang="tr-TR" dirty="0">
                <a:solidFill>
                  <a:srgbClr val="264885"/>
                </a:solidFill>
              </a:rPr>
              <a:t> </a:t>
            </a:r>
          </a:p>
          <a:p>
            <a:endParaRPr lang="tr-TR" dirty="0"/>
          </a:p>
        </p:txBody>
      </p:sp>
    </p:spTree>
    <p:extLst>
      <p:ext uri="{BB962C8B-B14F-4D97-AF65-F5344CB8AC3E}">
        <p14:creationId xmlns:p14="http://schemas.microsoft.com/office/powerpoint/2010/main" xmlns="" val="617637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3" name="Metin kutusu 2">
            <a:extLst>
              <a:ext uri="{FF2B5EF4-FFF2-40B4-BE49-F238E27FC236}">
                <a16:creationId xmlns:a16="http://schemas.microsoft.com/office/drawing/2014/main" xmlns="" id="{F53A05C0-84DF-4BDA-8B18-686892AE3790}"/>
              </a:ext>
            </a:extLst>
          </p:cNvPr>
          <p:cNvSpPr txBox="1"/>
          <p:nvPr/>
        </p:nvSpPr>
        <p:spPr>
          <a:xfrm>
            <a:off x="0" y="1854578"/>
            <a:ext cx="9143999" cy="3939540"/>
          </a:xfrm>
          <a:prstGeom prst="rect">
            <a:avLst/>
          </a:prstGeom>
          <a:noFill/>
        </p:spPr>
        <p:txBody>
          <a:bodyPr wrap="square" rtlCol="0">
            <a:spAutoFit/>
          </a:bodyPr>
          <a:lstStyle/>
          <a:p>
            <a:r>
              <a:rPr lang="tr-TR" sz="2000" b="1" dirty="0">
                <a:solidFill>
                  <a:srgbClr val="284985"/>
                </a:solidFill>
              </a:rPr>
              <a:t>HAP planı devamının incelenme linki aşağıdadır. </a:t>
            </a:r>
          </a:p>
          <a:p>
            <a:endParaRPr lang="tr-TR" sz="2000" b="1" dirty="0">
              <a:solidFill>
                <a:srgbClr val="284985"/>
              </a:solidFill>
            </a:endParaRPr>
          </a:p>
          <a:p>
            <a:r>
              <a:rPr lang="tr-TR" sz="2000" b="1" dirty="0">
                <a:solidFill>
                  <a:srgbClr val="284985"/>
                </a:solidFill>
              </a:rPr>
              <a:t>İlgili dosyaya: </a:t>
            </a:r>
            <a:r>
              <a:rPr lang="tr-TR" sz="2000" dirty="0">
                <a:solidFill>
                  <a:srgbClr val="284985"/>
                </a:solidFill>
                <a:hlinkClick r:id="rId3"/>
              </a:rPr>
              <a:t>https://s2.dosya.tc/server10/k2w0rt/Hastane_Afet_Plani.docx.html</a:t>
            </a:r>
            <a:endParaRPr lang="tr-TR" sz="2000" dirty="0">
              <a:solidFill>
                <a:srgbClr val="284985"/>
              </a:solidFill>
            </a:endParaRPr>
          </a:p>
          <a:p>
            <a:endParaRPr lang="tr-TR" sz="2000" dirty="0">
              <a:solidFill>
                <a:srgbClr val="284985"/>
              </a:solidFill>
            </a:endParaRPr>
          </a:p>
          <a:p>
            <a:pPr algn="ctr"/>
            <a:r>
              <a:rPr lang="tr-TR" sz="2000" dirty="0">
                <a:solidFill>
                  <a:srgbClr val="284985"/>
                </a:solidFill>
              </a:rPr>
              <a:t>Adresinden ulaşabilirsiniz. </a:t>
            </a:r>
          </a:p>
          <a:p>
            <a:endParaRPr lang="tr-TR" sz="2000" dirty="0">
              <a:solidFill>
                <a:srgbClr val="284985"/>
              </a:solidFill>
            </a:endParaRPr>
          </a:p>
          <a:p>
            <a:pPr marL="342900" indent="-342900">
              <a:buFont typeface="Wingdings" panose="05000000000000000000" pitchFamily="2" charset="2"/>
              <a:buChar char="Ø"/>
            </a:pPr>
            <a:endParaRPr lang="tr-TR" sz="2000" dirty="0">
              <a:solidFill>
                <a:srgbClr val="284985"/>
              </a:solidFill>
            </a:endParaRPr>
          </a:p>
          <a:p>
            <a:endParaRPr lang="tr-TR" sz="2000" dirty="0">
              <a:solidFill>
                <a:srgbClr val="284985"/>
              </a:solidFill>
            </a:endParaRPr>
          </a:p>
          <a:p>
            <a:r>
              <a:rPr lang="tr-TR" dirty="0">
                <a:solidFill>
                  <a:srgbClr val="284985"/>
                </a:solidFill>
              </a:rPr>
              <a:t>        </a:t>
            </a: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8" name="Metin kutusu 7">
            <a:extLst>
              <a:ext uri="{FF2B5EF4-FFF2-40B4-BE49-F238E27FC236}">
                <a16:creationId xmlns:a16="http://schemas.microsoft.com/office/drawing/2014/main" xmlns=""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9" name="Metin kutusu 8">
            <a:extLst>
              <a:ext uri="{FF2B5EF4-FFF2-40B4-BE49-F238E27FC236}">
                <a16:creationId xmlns:a16="http://schemas.microsoft.com/office/drawing/2014/main" xmlns="" id="{8093512E-3E05-4812-A5F4-6A660FA571BF}"/>
              </a:ext>
            </a:extLst>
          </p:cNvPr>
          <p:cNvSpPr txBox="1"/>
          <p:nvPr/>
        </p:nvSpPr>
        <p:spPr>
          <a:xfrm>
            <a:off x="539999" y="66777"/>
            <a:ext cx="8418471" cy="400110"/>
          </a:xfrm>
          <a:prstGeom prst="rect">
            <a:avLst/>
          </a:prstGeom>
          <a:noFill/>
        </p:spPr>
        <p:txBody>
          <a:bodyPr wrap="square" rtlCol="0" anchor="ctr" anchorCtr="0">
            <a:spAutoFit/>
          </a:bodyPr>
          <a:lstStyle/>
          <a:p>
            <a:pPr lvl="0" defTabSz="914400">
              <a:defRPr/>
            </a:pPr>
            <a:r>
              <a:rPr lang="tr-TR" sz="2000" dirty="0">
                <a:solidFill>
                  <a:schemeClr val="bg1"/>
                </a:solidFill>
                <a:latin typeface="Cambria" panose="02040503050406030204" pitchFamily="18" charset="0"/>
              </a:rPr>
              <a:t>HASTANE AFET VE ACİL DURUM PLANI (HAP) HAZIRLAMA KILAVUZU</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Tree>
    <p:extLst>
      <p:ext uri="{BB962C8B-B14F-4D97-AF65-F5344CB8AC3E}">
        <p14:creationId xmlns:p14="http://schemas.microsoft.com/office/powerpoint/2010/main" xmlns="" val="3126544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40000" y="66777"/>
            <a:ext cx="69923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Giriş</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xmlns=""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pic>
        <p:nvPicPr>
          <p:cNvPr id="14338" name="Picture 2" descr="hap hazÄ±rlama kÄ±lavuzu ile ilgili gÃ¶rsel sonucu">
            <a:extLst>
              <a:ext uri="{FF2B5EF4-FFF2-40B4-BE49-F238E27FC236}">
                <a16:creationId xmlns:a16="http://schemas.microsoft.com/office/drawing/2014/main" xmlns="" id="{26BDB99E-4E1A-4D12-9E0B-A9835846E5EA}"/>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400461" y="682514"/>
            <a:ext cx="3906699" cy="551939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086134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40000" y="66777"/>
            <a:ext cx="699230" cy="400110"/>
          </a:xfrm>
          <a:prstGeom prst="rect">
            <a:avLst/>
          </a:prstGeom>
          <a:noFill/>
        </p:spPr>
        <p:txBody>
          <a:bodyPr wrap="none" rtlCol="0" anchor="ctr" anchorCtr="0">
            <a:spAutoFit/>
          </a:bodyPr>
          <a:lstStyle/>
          <a:p>
            <a:pPr lvl="0" defTabSz="914400">
              <a:defRPr/>
            </a:pPr>
            <a:r>
              <a:rPr kumimoji="0" lang="tr-TR" sz="2000" b="0" i="0" u="none" strike="noStrike" kern="1200" cap="none" spc="0" normalizeH="0" baseline="0" noProof="0" dirty="0">
                <a:ln>
                  <a:noFill/>
                </a:ln>
                <a:solidFill>
                  <a:schemeClr val="bg1"/>
                </a:solidFill>
                <a:effectLst/>
                <a:uLnTx/>
                <a:uFillTx/>
                <a:latin typeface="Cambria" panose="02040503050406030204" pitchFamily="18" charset="0"/>
                <a:ea typeface="+mn-ea"/>
                <a:cs typeface="+mn-cs"/>
              </a:rPr>
              <a:t>Giriş</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xmlns=""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pic>
        <p:nvPicPr>
          <p:cNvPr id="19460" name="Picture 4" descr="alevler bÃ¼tÃ¼n hastaneyi sardÄ± ile ilgili gÃ¶rsel sonucu">
            <a:extLst>
              <a:ext uri="{FF2B5EF4-FFF2-40B4-BE49-F238E27FC236}">
                <a16:creationId xmlns:a16="http://schemas.microsoft.com/office/drawing/2014/main" xmlns="" id="{2BE34E99-B1B5-4C9B-8F40-2B05E1984E38}"/>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2947" y="612315"/>
            <a:ext cx="9166946" cy="5623893"/>
          </a:xfrm>
          <a:prstGeom prst="rect">
            <a:avLst/>
          </a:prstGeom>
          <a:noFill/>
          <a:extLst>
            <a:ext uri="{909E8E84-426E-40DD-AFC4-6F175D3DCCD1}">
              <a14:hiddenFill xmlns:a14="http://schemas.microsoft.com/office/drawing/2010/main" xmlns="">
                <a:solidFill>
                  <a:srgbClr val="FFFFFF"/>
                </a:solidFill>
              </a14:hiddenFill>
            </a:ext>
          </a:extLst>
        </p:spPr>
      </p:pic>
      <p:sp>
        <p:nvSpPr>
          <p:cNvPr id="4" name="Metin kutusu 3">
            <a:extLst>
              <a:ext uri="{FF2B5EF4-FFF2-40B4-BE49-F238E27FC236}">
                <a16:creationId xmlns:a16="http://schemas.microsoft.com/office/drawing/2014/main" xmlns="" id="{D1D19044-5CA8-4FA2-AFEE-E7F99D5D304D}"/>
              </a:ext>
            </a:extLst>
          </p:cNvPr>
          <p:cNvSpPr txBox="1"/>
          <p:nvPr/>
        </p:nvSpPr>
        <p:spPr>
          <a:xfrm>
            <a:off x="3467310" y="6245685"/>
            <a:ext cx="2186432" cy="369332"/>
          </a:xfrm>
          <a:prstGeom prst="rect">
            <a:avLst/>
          </a:prstGeom>
          <a:noFill/>
        </p:spPr>
        <p:txBody>
          <a:bodyPr wrap="none" rtlCol="0">
            <a:spAutoFit/>
          </a:bodyPr>
          <a:lstStyle/>
          <a:p>
            <a:r>
              <a:rPr lang="tr-TR" dirty="0"/>
              <a:t>Kaynak: Yurt Gazetesi</a:t>
            </a:r>
          </a:p>
        </p:txBody>
      </p:sp>
    </p:spTree>
    <p:extLst>
      <p:ext uri="{BB962C8B-B14F-4D97-AF65-F5344CB8AC3E}">
        <p14:creationId xmlns:p14="http://schemas.microsoft.com/office/powerpoint/2010/main" xmlns="" val="441036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39999" y="66777"/>
            <a:ext cx="8418471" cy="400110"/>
          </a:xfrm>
          <a:prstGeom prst="rect">
            <a:avLst/>
          </a:prstGeom>
          <a:noFill/>
        </p:spPr>
        <p:txBody>
          <a:bodyPr wrap="square" rtlCol="0" anchor="ctr" anchorCtr="0">
            <a:spAutoFit/>
          </a:bodyPr>
          <a:lstStyle/>
          <a:p>
            <a:pPr lvl="0" defTabSz="914400">
              <a:defRPr/>
            </a:pPr>
            <a:r>
              <a:rPr lang="tr-TR" sz="2000" dirty="0">
                <a:solidFill>
                  <a:schemeClr val="bg1"/>
                </a:solidFill>
                <a:latin typeface="Cambria" panose="02040503050406030204" pitchFamily="18" charset="0"/>
              </a:rPr>
              <a:t>Acil Durum Kodları</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xmlns=""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pic>
        <p:nvPicPr>
          <p:cNvPr id="7" name="Resim 6">
            <a:extLst>
              <a:ext uri="{FF2B5EF4-FFF2-40B4-BE49-F238E27FC236}">
                <a16:creationId xmlns:a16="http://schemas.microsoft.com/office/drawing/2014/main" xmlns="" id="{5C31E690-C35B-4C52-93A9-77519D078909}"/>
              </a:ext>
            </a:extLst>
          </p:cNvPr>
          <p:cNvPicPr>
            <a:picLocks noChangeAspect="1"/>
          </p:cNvPicPr>
          <p:nvPr/>
        </p:nvPicPr>
        <p:blipFill>
          <a:blip r:embed="rId3"/>
          <a:stretch>
            <a:fillRect/>
          </a:stretch>
        </p:blipFill>
        <p:spPr>
          <a:xfrm>
            <a:off x="628648" y="868989"/>
            <a:ext cx="8077959" cy="5160065"/>
          </a:xfrm>
          <a:prstGeom prst="rect">
            <a:avLst/>
          </a:prstGeom>
        </p:spPr>
      </p:pic>
    </p:spTree>
    <p:extLst>
      <p:ext uri="{BB962C8B-B14F-4D97-AF65-F5344CB8AC3E}">
        <p14:creationId xmlns:p14="http://schemas.microsoft.com/office/powerpoint/2010/main" xmlns="" val="1556780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39999" y="66777"/>
            <a:ext cx="8418471" cy="400110"/>
          </a:xfrm>
          <a:prstGeom prst="rect">
            <a:avLst/>
          </a:prstGeom>
          <a:noFill/>
        </p:spPr>
        <p:txBody>
          <a:bodyPr wrap="square" rtlCol="0" anchor="ctr" anchorCtr="0">
            <a:spAutoFit/>
          </a:bodyPr>
          <a:lstStyle/>
          <a:p>
            <a:pPr lvl="0" defTabSz="914400">
              <a:defRPr/>
            </a:pPr>
            <a:r>
              <a:rPr lang="tr-TR" sz="2000" dirty="0">
                <a:solidFill>
                  <a:schemeClr val="bg1"/>
                </a:solidFill>
                <a:latin typeface="Cambria" panose="02040503050406030204" pitchFamily="18" charset="0"/>
              </a:rPr>
              <a:t>HASTANE AFET VE ACİL DURUM PLANI (HAP) HAZIRLAMA KILAVUZU</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xmlns=""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9" name="Metin kutusu 8">
            <a:extLst>
              <a:ext uri="{FF2B5EF4-FFF2-40B4-BE49-F238E27FC236}">
                <a16:creationId xmlns:a16="http://schemas.microsoft.com/office/drawing/2014/main" xmlns="" id="{CC4376BD-797B-4D29-AE77-192C7FE33552}"/>
              </a:ext>
            </a:extLst>
          </p:cNvPr>
          <p:cNvSpPr txBox="1"/>
          <p:nvPr/>
        </p:nvSpPr>
        <p:spPr>
          <a:xfrm>
            <a:off x="1" y="765236"/>
            <a:ext cx="9143999" cy="5847755"/>
          </a:xfrm>
          <a:prstGeom prst="rect">
            <a:avLst/>
          </a:prstGeom>
          <a:noFill/>
        </p:spPr>
        <p:txBody>
          <a:bodyPr wrap="square" rtlCol="0">
            <a:spAutoFit/>
          </a:bodyPr>
          <a:lstStyle/>
          <a:p>
            <a:r>
              <a:rPr lang="tr-TR" sz="2800" b="1" dirty="0">
                <a:solidFill>
                  <a:srgbClr val="264885"/>
                </a:solidFill>
              </a:rPr>
              <a:t>HAP (HASTANE AFET VE ACİL DURUM PLANI): </a:t>
            </a:r>
            <a:r>
              <a:rPr lang="tr-TR" sz="2800" dirty="0">
                <a:solidFill>
                  <a:srgbClr val="264885"/>
                </a:solidFill>
              </a:rPr>
              <a:t>Ulusal sağlık sisteminin merkez ve il düzeyinde (İL-SAP) afet yönetiminin tüm evrelerini kapsayan planları çerçevesinde, hastanelerde afet ve acil durum yönetimini geliştirmek, hastanelerin fiziksel ve fonksiyonel olarak afete hazırlıklı ve dayanıklı olmasını, afet halinde zamanında, hızlı ve etkili müdahaleyi sağlamak amacıyla Sağlık Bakanlığı tarafından geliştirilen, standart çerçeveye ve kılavuza sahip planlardır</a:t>
            </a:r>
            <a:r>
              <a:rPr lang="tr-TR" dirty="0">
                <a:solidFill>
                  <a:srgbClr val="264885"/>
                </a:solidFill>
              </a:rPr>
              <a:t>. </a:t>
            </a:r>
          </a:p>
          <a:p>
            <a:endParaRPr lang="tr-TR" sz="2000" dirty="0">
              <a:solidFill>
                <a:srgbClr val="284985"/>
              </a:solidFill>
            </a:endParaRPr>
          </a:p>
          <a:p>
            <a:pPr marL="342900" indent="-342900">
              <a:buFont typeface="Wingdings" panose="05000000000000000000" pitchFamily="2" charset="2"/>
              <a:buChar char="Ø"/>
            </a:pPr>
            <a:endParaRPr lang="tr-TR" sz="2000" dirty="0">
              <a:solidFill>
                <a:srgbClr val="284985"/>
              </a:solidFill>
            </a:endParaRPr>
          </a:p>
          <a:p>
            <a:endParaRPr lang="tr-TR" sz="2000" dirty="0">
              <a:solidFill>
                <a:srgbClr val="284985"/>
              </a:solidFill>
            </a:endParaRPr>
          </a:p>
          <a:p>
            <a:r>
              <a:rPr lang="tr-TR" dirty="0">
                <a:solidFill>
                  <a:srgbClr val="284985"/>
                </a:solidFill>
              </a:rPr>
              <a:t>        </a:t>
            </a: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Tree>
    <p:extLst>
      <p:ext uri="{BB962C8B-B14F-4D97-AF65-F5344CB8AC3E}">
        <p14:creationId xmlns:p14="http://schemas.microsoft.com/office/powerpoint/2010/main" xmlns="" val="2535357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39999" y="66777"/>
            <a:ext cx="8418471" cy="400110"/>
          </a:xfrm>
          <a:prstGeom prst="rect">
            <a:avLst/>
          </a:prstGeom>
          <a:noFill/>
        </p:spPr>
        <p:txBody>
          <a:bodyPr wrap="square" rtlCol="0" anchor="ctr" anchorCtr="0">
            <a:spAutoFit/>
          </a:bodyPr>
          <a:lstStyle/>
          <a:p>
            <a:pPr lvl="0" defTabSz="914400">
              <a:defRPr/>
            </a:pPr>
            <a:r>
              <a:rPr lang="tr-TR" sz="2000" dirty="0">
                <a:solidFill>
                  <a:schemeClr val="bg1"/>
                </a:solidFill>
                <a:latin typeface="Cambria" panose="02040503050406030204" pitchFamily="18" charset="0"/>
              </a:rPr>
              <a:t>HASTANE AFET VE ACİL DURUM PLANI (HAP) HAZIRLAMA KILAVUZU</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xmlns=""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9" name="Metin kutusu 8">
            <a:extLst>
              <a:ext uri="{FF2B5EF4-FFF2-40B4-BE49-F238E27FC236}">
                <a16:creationId xmlns:a16="http://schemas.microsoft.com/office/drawing/2014/main" xmlns="" id="{CC4376BD-797B-4D29-AE77-192C7FE33552}"/>
              </a:ext>
            </a:extLst>
          </p:cNvPr>
          <p:cNvSpPr txBox="1"/>
          <p:nvPr/>
        </p:nvSpPr>
        <p:spPr>
          <a:xfrm>
            <a:off x="1" y="765236"/>
            <a:ext cx="9143999" cy="2400657"/>
          </a:xfrm>
          <a:prstGeom prst="rect">
            <a:avLst/>
          </a:prstGeom>
          <a:noFill/>
        </p:spPr>
        <p:txBody>
          <a:bodyPr wrap="square" rtlCol="0">
            <a:spAutoFit/>
          </a:bodyPr>
          <a:lstStyle/>
          <a:p>
            <a:endParaRPr lang="tr-TR" sz="2000" dirty="0">
              <a:solidFill>
                <a:srgbClr val="284985"/>
              </a:solidFill>
            </a:endParaRPr>
          </a:p>
          <a:p>
            <a:pPr marL="342900" indent="-342900">
              <a:buFont typeface="Wingdings" panose="05000000000000000000" pitchFamily="2" charset="2"/>
              <a:buChar char="Ø"/>
            </a:pPr>
            <a:endParaRPr lang="tr-TR" sz="2000" dirty="0">
              <a:solidFill>
                <a:srgbClr val="284985"/>
              </a:solidFill>
            </a:endParaRPr>
          </a:p>
          <a:p>
            <a:endParaRPr lang="tr-TR" sz="2000" dirty="0">
              <a:solidFill>
                <a:srgbClr val="284985"/>
              </a:solidFill>
            </a:endParaRPr>
          </a:p>
          <a:p>
            <a:r>
              <a:rPr lang="tr-TR" dirty="0">
                <a:solidFill>
                  <a:srgbClr val="284985"/>
                </a:solidFill>
              </a:rPr>
              <a:t>        </a:t>
            </a: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graphicFrame>
        <p:nvGraphicFramePr>
          <p:cNvPr id="3" name="Tablo 2">
            <a:extLst>
              <a:ext uri="{FF2B5EF4-FFF2-40B4-BE49-F238E27FC236}">
                <a16:creationId xmlns:a16="http://schemas.microsoft.com/office/drawing/2014/main" xmlns="" id="{E23211C0-FCFE-49E7-8541-CF336AF826F8}"/>
              </a:ext>
            </a:extLst>
          </p:cNvPr>
          <p:cNvGraphicFramePr>
            <a:graphicFrameLocks noGrp="1"/>
          </p:cNvGraphicFramePr>
          <p:nvPr/>
        </p:nvGraphicFramePr>
        <p:xfrm>
          <a:off x="1338831" y="742014"/>
          <a:ext cx="6029960" cy="1623060"/>
        </p:xfrm>
        <a:graphic>
          <a:graphicData uri="http://schemas.openxmlformats.org/drawingml/2006/table">
            <a:tbl>
              <a:tblPr firstRow="1" firstCol="1" bandRow="1">
                <a:tableStyleId>{5C22544A-7EE6-4342-B048-85BDC9FD1C3A}</a:tableStyleId>
              </a:tblPr>
              <a:tblGrid>
                <a:gridCol w="2009775">
                  <a:extLst>
                    <a:ext uri="{9D8B030D-6E8A-4147-A177-3AD203B41FA5}">
                      <a16:colId xmlns:a16="http://schemas.microsoft.com/office/drawing/2014/main" xmlns="" val="3409085913"/>
                    </a:ext>
                  </a:extLst>
                </a:gridCol>
                <a:gridCol w="2009775">
                  <a:extLst>
                    <a:ext uri="{9D8B030D-6E8A-4147-A177-3AD203B41FA5}">
                      <a16:colId xmlns:a16="http://schemas.microsoft.com/office/drawing/2014/main" xmlns="" val="4122245359"/>
                    </a:ext>
                  </a:extLst>
                </a:gridCol>
                <a:gridCol w="2010410">
                  <a:extLst>
                    <a:ext uri="{9D8B030D-6E8A-4147-A177-3AD203B41FA5}">
                      <a16:colId xmlns:a16="http://schemas.microsoft.com/office/drawing/2014/main" xmlns="" val="2465895438"/>
                    </a:ext>
                  </a:extLst>
                </a:gridCol>
              </a:tblGrid>
              <a:tr h="0">
                <a:tc gridSpan="3">
                  <a:txBody>
                    <a:bodyPr/>
                    <a:lstStyle/>
                    <a:p>
                      <a:pPr algn="ctr">
                        <a:lnSpc>
                          <a:spcPct val="150000"/>
                        </a:lnSpc>
                        <a:spcAft>
                          <a:spcPts val="0"/>
                        </a:spcAft>
                      </a:pPr>
                      <a:r>
                        <a:rPr lang="tr-TR" sz="1600" dirty="0">
                          <a:effectLst/>
                        </a:rPr>
                        <a:t>HASTANE AFET VE ACİL DURUM PLANI (HAP)</a:t>
                      </a:r>
                      <a:endParaRPr lang="tr-TR" sz="1100" dirty="0">
                        <a:solidFill>
                          <a:srgbClr val="685C54"/>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58860761"/>
                  </a:ext>
                </a:extLst>
              </a:tr>
              <a:tr h="0">
                <a:tc gridSpan="3">
                  <a:txBody>
                    <a:bodyPr/>
                    <a:lstStyle/>
                    <a:p>
                      <a:pPr algn="ctr">
                        <a:lnSpc>
                          <a:spcPct val="150000"/>
                        </a:lnSpc>
                        <a:spcAft>
                          <a:spcPts val="0"/>
                        </a:spcAft>
                      </a:pPr>
                      <a:r>
                        <a:rPr lang="tr-TR" sz="1100">
                          <a:effectLst/>
                        </a:rPr>
                        <a:t>AFET RİSK DEĞERLENDİRME</a:t>
                      </a:r>
                    </a:p>
                    <a:p>
                      <a:pPr algn="ctr">
                        <a:lnSpc>
                          <a:spcPct val="150000"/>
                        </a:lnSpc>
                        <a:spcAft>
                          <a:spcPts val="0"/>
                        </a:spcAft>
                      </a:pPr>
                      <a:r>
                        <a:rPr lang="tr-TR" sz="1100">
                          <a:effectLst/>
                        </a:rPr>
                        <a:t>(Tüm Süreç ve Bileşenlerde)</a:t>
                      </a:r>
                      <a:endParaRPr lang="tr-TR" sz="1100">
                        <a:solidFill>
                          <a:srgbClr val="685C54"/>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465849043"/>
                  </a:ext>
                </a:extLst>
              </a:tr>
              <a:tr h="0">
                <a:tc>
                  <a:txBody>
                    <a:bodyPr/>
                    <a:lstStyle/>
                    <a:p>
                      <a:pPr algn="l">
                        <a:lnSpc>
                          <a:spcPct val="150000"/>
                        </a:lnSpc>
                        <a:spcAft>
                          <a:spcPts val="0"/>
                        </a:spcAft>
                      </a:pPr>
                      <a:r>
                        <a:rPr lang="tr-TR" sz="1100">
                          <a:effectLst/>
                        </a:rPr>
                        <a:t>Önleme/Zarar</a:t>
                      </a:r>
                    </a:p>
                    <a:p>
                      <a:pPr algn="l">
                        <a:lnSpc>
                          <a:spcPct val="150000"/>
                        </a:lnSpc>
                        <a:spcAft>
                          <a:spcPts val="0"/>
                        </a:spcAft>
                      </a:pPr>
                      <a:r>
                        <a:rPr lang="tr-TR" sz="1100">
                          <a:effectLst/>
                        </a:rPr>
                        <a:t>Azaltma ve</a:t>
                      </a:r>
                    </a:p>
                    <a:p>
                      <a:pPr algn="l">
                        <a:lnSpc>
                          <a:spcPct val="150000"/>
                        </a:lnSpc>
                        <a:spcAft>
                          <a:spcPts val="0"/>
                        </a:spcAft>
                      </a:pPr>
                      <a:r>
                        <a:rPr lang="tr-TR" sz="1100">
                          <a:effectLst/>
                        </a:rPr>
                        <a:t>Hazırlık</a:t>
                      </a:r>
                      <a:endParaRPr lang="tr-TR" sz="1100">
                        <a:solidFill>
                          <a:srgbClr val="685C54"/>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50000"/>
                        </a:lnSpc>
                        <a:spcAft>
                          <a:spcPts val="0"/>
                        </a:spcAft>
                      </a:pPr>
                      <a:r>
                        <a:rPr lang="tr-TR" sz="1100">
                          <a:effectLst/>
                        </a:rPr>
                        <a:t>Müdahale</a:t>
                      </a:r>
                    </a:p>
                    <a:p>
                      <a:pPr algn="l">
                        <a:lnSpc>
                          <a:spcPct val="150000"/>
                        </a:lnSpc>
                        <a:spcAft>
                          <a:spcPts val="0"/>
                        </a:spcAft>
                      </a:pPr>
                      <a:r>
                        <a:rPr lang="tr-TR" sz="1100">
                          <a:effectLst/>
                        </a:rPr>
                        <a:t>(Acil Müdahale Planı, Olay Eylem Planı,Olaya Özel Özel Planlar)</a:t>
                      </a:r>
                      <a:endParaRPr lang="tr-TR" sz="1100">
                        <a:solidFill>
                          <a:srgbClr val="685C54"/>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50000"/>
                        </a:lnSpc>
                        <a:spcAft>
                          <a:spcPts val="0"/>
                        </a:spcAft>
                      </a:pPr>
                      <a:r>
                        <a:rPr lang="tr-TR" sz="1100" dirty="0">
                          <a:effectLst/>
                        </a:rPr>
                        <a:t> Rehabilitasyon/</a:t>
                      </a:r>
                    </a:p>
                    <a:p>
                      <a:pPr algn="l">
                        <a:lnSpc>
                          <a:spcPct val="150000"/>
                        </a:lnSpc>
                        <a:spcAft>
                          <a:spcPts val="0"/>
                        </a:spcAft>
                      </a:pPr>
                      <a:r>
                        <a:rPr lang="tr-TR" sz="1100" dirty="0">
                          <a:effectLst/>
                        </a:rPr>
                        <a:t> İyileştirme</a:t>
                      </a:r>
                      <a:endParaRPr lang="tr-TR" sz="1100" dirty="0">
                        <a:solidFill>
                          <a:srgbClr val="685C54"/>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717509541"/>
                  </a:ext>
                </a:extLst>
              </a:tr>
            </a:tbl>
          </a:graphicData>
        </a:graphic>
      </p:graphicFrame>
      <p:sp>
        <p:nvSpPr>
          <p:cNvPr id="4" name="Rectangle 1">
            <a:extLst>
              <a:ext uri="{FF2B5EF4-FFF2-40B4-BE49-F238E27FC236}">
                <a16:creationId xmlns:a16="http://schemas.microsoft.com/office/drawing/2014/main" xmlns="" id="{FA7E4597-D5C9-49C5-9111-3332347CAFAB}"/>
              </a:ext>
            </a:extLst>
          </p:cNvPr>
          <p:cNvSpPr>
            <a:spLocks noChangeArrowheads="1"/>
          </p:cNvSpPr>
          <p:nvPr/>
        </p:nvSpPr>
        <p:spPr bwMode="auto">
          <a:xfrm>
            <a:off x="5430915" y="3116110"/>
            <a:ext cx="223138" cy="2616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xmlns="" id="{00345369-535F-4785-9991-7E503E8A2462}"/>
              </a:ext>
            </a:extLst>
          </p:cNvPr>
          <p:cNvSpPr txBox="1"/>
          <p:nvPr/>
        </p:nvSpPr>
        <p:spPr>
          <a:xfrm>
            <a:off x="0" y="2497676"/>
            <a:ext cx="9144000" cy="4524315"/>
          </a:xfrm>
          <a:prstGeom prst="rect">
            <a:avLst/>
          </a:prstGeom>
          <a:noFill/>
        </p:spPr>
        <p:txBody>
          <a:bodyPr wrap="square" rtlCol="0">
            <a:spAutoFit/>
          </a:bodyPr>
          <a:lstStyle/>
          <a:p>
            <a:r>
              <a:rPr lang="tr-TR" dirty="0">
                <a:solidFill>
                  <a:srgbClr val="264885"/>
                </a:solidFill>
              </a:rPr>
              <a:t>Bu çerçevede hazırlanan  HAP, Hastanemizde  afet ve acil durum yönetimini geliştirmek, fiziksel ve fonksiyonel olarak afete hazırlıklı ve dayanıklı olmasını sağlamak üzere;</a:t>
            </a:r>
          </a:p>
          <a:p>
            <a:r>
              <a:rPr lang="tr-TR" dirty="0">
                <a:solidFill>
                  <a:srgbClr val="264885"/>
                </a:solidFill>
              </a:rPr>
              <a:t> </a:t>
            </a:r>
          </a:p>
          <a:p>
            <a:r>
              <a:rPr lang="tr-TR" dirty="0">
                <a:solidFill>
                  <a:srgbClr val="264885"/>
                </a:solidFill>
              </a:rPr>
              <a:t>• Afet ve acil durum yönetiminin hastane işleyiş, görev ve faaliyetleriyle olabildiğince bütünleştirilmesi, tüm çalışanların bilgilendirilmesi ve katılımının sağlanması ile,</a:t>
            </a:r>
          </a:p>
          <a:p>
            <a:r>
              <a:rPr lang="tr-TR" dirty="0">
                <a:solidFill>
                  <a:srgbClr val="264885"/>
                </a:solidFill>
              </a:rPr>
              <a:t>• Hastanenin kurulu bulunduğu yerleşimin mevcut ve yeni afet tehlikelerinin belirlenmesi ile,</a:t>
            </a:r>
          </a:p>
          <a:p>
            <a:r>
              <a:rPr lang="tr-TR" dirty="0">
                <a:solidFill>
                  <a:srgbClr val="264885"/>
                </a:solidFill>
              </a:rPr>
              <a:t>• Hastane afet risk değerlendirmesi, mevcut risklerin azaltılması ve yeni risklerin önlenmesi ile,</a:t>
            </a:r>
          </a:p>
          <a:p>
            <a:r>
              <a:rPr lang="tr-TR" dirty="0">
                <a:solidFill>
                  <a:srgbClr val="264885"/>
                </a:solidFill>
              </a:rPr>
              <a:t>• Afetin etki, kayıp ve zararlarını azaltmak üzere etkili müdahale için hazırlık yapılması ile,</a:t>
            </a:r>
          </a:p>
          <a:p>
            <a:r>
              <a:rPr lang="tr-TR" dirty="0">
                <a:solidFill>
                  <a:srgbClr val="264885"/>
                </a:solidFill>
              </a:rPr>
              <a:t>• Müdahale planlarının afet türünü, ortamın ihtiyaç ve özelliklerini dikkate alması ile,</a:t>
            </a:r>
          </a:p>
          <a:p>
            <a:r>
              <a:rPr lang="tr-TR" dirty="0">
                <a:solidFill>
                  <a:srgbClr val="264885"/>
                </a:solidFill>
              </a:rPr>
              <a:t>• Afet sonrası iyileştirme amaçlı geçici ve sürekli önlem ve uygulamaların önceden planlanması ile dikkat çekmektedir.</a:t>
            </a:r>
          </a:p>
          <a:p>
            <a:r>
              <a:rPr lang="tr-TR" dirty="0">
                <a:solidFill>
                  <a:srgbClr val="264885"/>
                </a:solidFill>
              </a:rPr>
              <a:t> </a:t>
            </a:r>
          </a:p>
          <a:p>
            <a:r>
              <a:rPr lang="tr-TR" dirty="0">
                <a:solidFill>
                  <a:srgbClr val="264885"/>
                </a:solidFill>
              </a:rPr>
              <a:t>HAP, hastanenin çatı planıdır. Kendi içinde üç ayrı plana daha sahiptir. Bunlar </a:t>
            </a:r>
            <a:r>
              <a:rPr lang="tr-TR" b="1" dirty="0">
                <a:solidFill>
                  <a:srgbClr val="264885"/>
                </a:solidFill>
              </a:rPr>
              <a:t>Acil Müdahale Planı, Olay Eylem Planı ve Olaya Özel </a:t>
            </a:r>
            <a:r>
              <a:rPr lang="tr-TR" b="1" dirty="0" err="1">
                <a:solidFill>
                  <a:srgbClr val="264885"/>
                </a:solidFill>
              </a:rPr>
              <a:t>Planlar’dır</a:t>
            </a:r>
            <a:r>
              <a:rPr lang="tr-TR" b="1" dirty="0">
                <a:solidFill>
                  <a:srgbClr val="264885"/>
                </a:solidFill>
              </a:rPr>
              <a:t>.</a:t>
            </a:r>
            <a:r>
              <a:rPr lang="tr-TR" dirty="0">
                <a:solidFill>
                  <a:srgbClr val="264885"/>
                </a:solidFill>
              </a:rPr>
              <a:t> Bu alt planların özellikleri ve içerikleri kılavuzun sonraki sayfalarında açıklanmaktadır.</a:t>
            </a:r>
          </a:p>
          <a:p>
            <a:endParaRPr lang="tr-TR" dirty="0"/>
          </a:p>
        </p:txBody>
      </p:sp>
    </p:spTree>
    <p:extLst>
      <p:ext uri="{BB962C8B-B14F-4D97-AF65-F5344CB8AC3E}">
        <p14:creationId xmlns:p14="http://schemas.microsoft.com/office/powerpoint/2010/main" xmlns="" val="3938467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39999" y="66777"/>
            <a:ext cx="8418471" cy="400110"/>
          </a:xfrm>
          <a:prstGeom prst="rect">
            <a:avLst/>
          </a:prstGeom>
          <a:noFill/>
        </p:spPr>
        <p:txBody>
          <a:bodyPr wrap="square" rtlCol="0" anchor="ctr" anchorCtr="0">
            <a:spAutoFit/>
          </a:bodyPr>
          <a:lstStyle/>
          <a:p>
            <a:pPr lvl="0" defTabSz="914400">
              <a:defRPr/>
            </a:pPr>
            <a:r>
              <a:rPr lang="tr-TR" sz="2000" dirty="0">
                <a:solidFill>
                  <a:schemeClr val="bg1"/>
                </a:solidFill>
                <a:latin typeface="Cambria" panose="02040503050406030204" pitchFamily="18" charset="0"/>
              </a:rPr>
              <a:t>HASTANE AFET VE ACİL DURUM PLANI (HAP) HAZIRLAMA KILAVUZU</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xmlns=""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9" name="Metin kutusu 8">
            <a:extLst>
              <a:ext uri="{FF2B5EF4-FFF2-40B4-BE49-F238E27FC236}">
                <a16:creationId xmlns:a16="http://schemas.microsoft.com/office/drawing/2014/main" xmlns="" id="{CC4376BD-797B-4D29-AE77-192C7FE33552}"/>
              </a:ext>
            </a:extLst>
          </p:cNvPr>
          <p:cNvSpPr txBox="1"/>
          <p:nvPr/>
        </p:nvSpPr>
        <p:spPr>
          <a:xfrm>
            <a:off x="1" y="765236"/>
            <a:ext cx="9143999" cy="2400657"/>
          </a:xfrm>
          <a:prstGeom prst="rect">
            <a:avLst/>
          </a:prstGeom>
          <a:noFill/>
        </p:spPr>
        <p:txBody>
          <a:bodyPr wrap="square" rtlCol="0">
            <a:spAutoFit/>
          </a:bodyPr>
          <a:lstStyle/>
          <a:p>
            <a:endParaRPr lang="tr-TR" sz="2000" dirty="0">
              <a:solidFill>
                <a:srgbClr val="284985"/>
              </a:solidFill>
            </a:endParaRPr>
          </a:p>
          <a:p>
            <a:pPr marL="342900" indent="-342900">
              <a:buFont typeface="Wingdings" panose="05000000000000000000" pitchFamily="2" charset="2"/>
              <a:buChar char="Ø"/>
            </a:pPr>
            <a:endParaRPr lang="tr-TR" sz="2000" dirty="0">
              <a:solidFill>
                <a:srgbClr val="284985"/>
              </a:solidFill>
            </a:endParaRPr>
          </a:p>
          <a:p>
            <a:endParaRPr lang="tr-TR" sz="2000" dirty="0">
              <a:solidFill>
                <a:srgbClr val="284985"/>
              </a:solidFill>
            </a:endParaRPr>
          </a:p>
          <a:p>
            <a:r>
              <a:rPr lang="tr-TR" dirty="0">
                <a:solidFill>
                  <a:srgbClr val="284985"/>
                </a:solidFill>
              </a:rPr>
              <a:t>        </a:t>
            </a: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4" name="Rectangle 1">
            <a:extLst>
              <a:ext uri="{FF2B5EF4-FFF2-40B4-BE49-F238E27FC236}">
                <a16:creationId xmlns:a16="http://schemas.microsoft.com/office/drawing/2014/main" xmlns="" id="{FA7E4597-D5C9-49C5-9111-3332347CAFAB}"/>
              </a:ext>
            </a:extLst>
          </p:cNvPr>
          <p:cNvSpPr>
            <a:spLocks noChangeArrowheads="1"/>
          </p:cNvSpPr>
          <p:nvPr/>
        </p:nvSpPr>
        <p:spPr bwMode="auto">
          <a:xfrm>
            <a:off x="5430915" y="3116110"/>
            <a:ext cx="223138" cy="2616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xmlns="" id="{00345369-535F-4785-9991-7E503E8A2462}"/>
              </a:ext>
            </a:extLst>
          </p:cNvPr>
          <p:cNvSpPr txBox="1"/>
          <p:nvPr/>
        </p:nvSpPr>
        <p:spPr>
          <a:xfrm>
            <a:off x="-2" y="533665"/>
            <a:ext cx="9144000" cy="6740307"/>
          </a:xfrm>
          <a:prstGeom prst="rect">
            <a:avLst/>
          </a:prstGeom>
          <a:noFill/>
        </p:spPr>
        <p:txBody>
          <a:bodyPr wrap="square" rtlCol="0">
            <a:spAutoFit/>
          </a:bodyPr>
          <a:lstStyle/>
          <a:p>
            <a:r>
              <a:rPr lang="tr-TR" b="1" dirty="0">
                <a:solidFill>
                  <a:srgbClr val="264885"/>
                </a:solidFill>
              </a:rPr>
              <a:t>HAP AMACI, HUKUKİ DAYANAĞI VE KAPSAMI</a:t>
            </a:r>
            <a:endParaRPr lang="tr-TR" dirty="0">
              <a:solidFill>
                <a:srgbClr val="264885"/>
              </a:solidFill>
            </a:endParaRPr>
          </a:p>
          <a:p>
            <a:r>
              <a:rPr lang="tr-TR" b="1" dirty="0">
                <a:solidFill>
                  <a:srgbClr val="264885"/>
                </a:solidFill>
              </a:rPr>
              <a:t> </a:t>
            </a:r>
            <a:endParaRPr lang="tr-TR" dirty="0">
              <a:solidFill>
                <a:srgbClr val="264885"/>
              </a:solidFill>
            </a:endParaRPr>
          </a:p>
          <a:p>
            <a:r>
              <a:rPr lang="tr-TR" b="1" dirty="0">
                <a:solidFill>
                  <a:srgbClr val="264885"/>
                </a:solidFill>
              </a:rPr>
              <a:t>HAP Amacı</a:t>
            </a:r>
            <a:endParaRPr lang="tr-TR" dirty="0">
              <a:solidFill>
                <a:srgbClr val="264885"/>
              </a:solidFill>
            </a:endParaRPr>
          </a:p>
          <a:p>
            <a:r>
              <a:rPr lang="tr-TR" b="1" dirty="0">
                <a:solidFill>
                  <a:srgbClr val="264885"/>
                </a:solidFill>
              </a:rPr>
              <a:t> </a:t>
            </a:r>
            <a:endParaRPr lang="tr-TR" dirty="0">
              <a:solidFill>
                <a:srgbClr val="264885"/>
              </a:solidFill>
            </a:endParaRPr>
          </a:p>
          <a:p>
            <a:r>
              <a:rPr lang="tr-TR" dirty="0">
                <a:solidFill>
                  <a:srgbClr val="264885"/>
                </a:solidFill>
              </a:rPr>
              <a:t>HAP hastanemizde afet ve acil durumlara ilişkin risklerini önlemeyi ve azaltmayı, afet ve acil durumlara karşı hazırlıklı kılmayı amaçlamaktadır. Bu amaç doğrultusunda </a:t>
            </a:r>
            <a:r>
              <a:rPr lang="tr-TR" dirty="0" err="1">
                <a:solidFill>
                  <a:srgbClr val="264885"/>
                </a:solidFill>
              </a:rPr>
              <a:t>HAP’ın</a:t>
            </a:r>
            <a:r>
              <a:rPr lang="tr-TR" dirty="0">
                <a:solidFill>
                  <a:srgbClr val="264885"/>
                </a:solidFill>
              </a:rPr>
              <a:t> temel hedefleri şöyle sıralanabilir:</a:t>
            </a:r>
          </a:p>
          <a:p>
            <a:r>
              <a:rPr lang="tr-TR" dirty="0">
                <a:solidFill>
                  <a:srgbClr val="264885"/>
                </a:solidFill>
              </a:rPr>
              <a:t> Hastanelerin afet tehlikeleri karşısında zarar görebilirliğini azaltarak, personelin, hasta ve hasta yakınlarının can güvenliğini korumak, yatırım ve donanımın zarar görmesini önlemek.</a:t>
            </a:r>
          </a:p>
          <a:p>
            <a:pPr lvl="0"/>
            <a:r>
              <a:rPr lang="tr-TR" dirty="0">
                <a:solidFill>
                  <a:srgbClr val="264885"/>
                </a:solidFill>
              </a:rPr>
              <a:t>Afete hazırlık çerçevesinde:</a:t>
            </a:r>
          </a:p>
          <a:p>
            <a:r>
              <a:rPr lang="tr-TR" dirty="0">
                <a:solidFill>
                  <a:srgbClr val="264885"/>
                </a:solidFill>
              </a:rPr>
              <a:t>- Afetlerde kullanılacak açık ve anlaşılır komuta ve kontrol mekanizmalarını, standart işleyiş ve uygulama kurallarını oluşturmak,</a:t>
            </a:r>
          </a:p>
          <a:p>
            <a:r>
              <a:rPr lang="tr-TR" dirty="0">
                <a:solidFill>
                  <a:srgbClr val="264885"/>
                </a:solidFill>
              </a:rPr>
              <a:t>- Tüm paydaş kişi ve kurumların afet ve acil durum görev ve sorumluluklarını tanımlamak</a:t>
            </a:r>
          </a:p>
          <a:p>
            <a:r>
              <a:rPr lang="tr-TR" dirty="0">
                <a:solidFill>
                  <a:srgbClr val="264885"/>
                </a:solidFill>
              </a:rPr>
              <a:t>- Afet durumlarında hastanelerin ilk 72 saat kendilerine yetebilmeleri için gerekli düzenlemeleri gerçekleştirmek,</a:t>
            </a:r>
          </a:p>
          <a:p>
            <a:r>
              <a:rPr lang="tr-TR" dirty="0">
                <a:solidFill>
                  <a:srgbClr val="264885"/>
                </a:solidFill>
              </a:rPr>
              <a:t>- Eğitim ve tatbikatlar ile afete hazırlık düzeyini sürekli artırmak.</a:t>
            </a:r>
          </a:p>
          <a:p>
            <a:r>
              <a:rPr lang="tr-TR" dirty="0">
                <a:solidFill>
                  <a:srgbClr val="264885"/>
                </a:solidFill>
              </a:rPr>
              <a:t>• Afet halinde:</a:t>
            </a:r>
          </a:p>
          <a:p>
            <a:r>
              <a:rPr lang="tr-TR" dirty="0">
                <a:solidFill>
                  <a:srgbClr val="264885"/>
                </a:solidFill>
              </a:rPr>
              <a:t>- Hızlı, uygun ve etkili müdahale gerçekleştirmek,</a:t>
            </a:r>
          </a:p>
          <a:p>
            <a:r>
              <a:rPr lang="tr-TR" dirty="0">
                <a:solidFill>
                  <a:srgbClr val="264885"/>
                </a:solidFill>
              </a:rPr>
              <a:t>- Rutin hizmetlerin aksamamasını, kritik hizmetlerin kesintisiz sürdürülmesini sağlamak,</a:t>
            </a:r>
          </a:p>
          <a:p>
            <a:r>
              <a:rPr lang="tr-TR" dirty="0">
                <a:solidFill>
                  <a:srgbClr val="264885"/>
                </a:solidFill>
              </a:rPr>
              <a:t>- Kaynakları en iyi ve etkin şekilde kullanmak,</a:t>
            </a:r>
          </a:p>
          <a:p>
            <a:r>
              <a:rPr lang="tr-TR" dirty="0">
                <a:solidFill>
                  <a:srgbClr val="264885"/>
                </a:solidFill>
              </a:rPr>
              <a:t>- Gerektiğinde kapasitenin artırılmasını sağlamak.</a:t>
            </a:r>
          </a:p>
          <a:p>
            <a:r>
              <a:rPr lang="tr-TR" dirty="0">
                <a:solidFill>
                  <a:srgbClr val="264885"/>
                </a:solidFill>
              </a:rPr>
              <a:t>• Genel sağlık müdahalesine ve halk sağlığını korumaya yönelik temel çalışmalara katkıda bulunmaktır.</a:t>
            </a:r>
          </a:p>
          <a:p>
            <a:endParaRPr lang="tr-TR" dirty="0"/>
          </a:p>
        </p:txBody>
      </p:sp>
    </p:spTree>
    <p:extLst>
      <p:ext uri="{BB962C8B-B14F-4D97-AF65-F5344CB8AC3E}">
        <p14:creationId xmlns:p14="http://schemas.microsoft.com/office/powerpoint/2010/main" xmlns="" val="4287034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39999" y="66777"/>
            <a:ext cx="8418471" cy="400110"/>
          </a:xfrm>
          <a:prstGeom prst="rect">
            <a:avLst/>
          </a:prstGeom>
          <a:noFill/>
        </p:spPr>
        <p:txBody>
          <a:bodyPr wrap="square" rtlCol="0" anchor="ctr" anchorCtr="0">
            <a:spAutoFit/>
          </a:bodyPr>
          <a:lstStyle/>
          <a:p>
            <a:pPr lvl="0" defTabSz="914400">
              <a:defRPr/>
            </a:pPr>
            <a:r>
              <a:rPr lang="tr-TR" sz="2000" dirty="0">
                <a:solidFill>
                  <a:schemeClr val="bg1"/>
                </a:solidFill>
                <a:latin typeface="Cambria" panose="02040503050406030204" pitchFamily="18" charset="0"/>
              </a:rPr>
              <a:t>HASTANE AFET VE ACİL DURUM PLANI (HAP) HAZIRLAMA KILAVUZU</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xmlns=""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9" name="Metin kutusu 8">
            <a:extLst>
              <a:ext uri="{FF2B5EF4-FFF2-40B4-BE49-F238E27FC236}">
                <a16:creationId xmlns:a16="http://schemas.microsoft.com/office/drawing/2014/main" xmlns="" id="{CC4376BD-797B-4D29-AE77-192C7FE33552}"/>
              </a:ext>
            </a:extLst>
          </p:cNvPr>
          <p:cNvSpPr txBox="1"/>
          <p:nvPr/>
        </p:nvSpPr>
        <p:spPr>
          <a:xfrm>
            <a:off x="1" y="765236"/>
            <a:ext cx="9143999" cy="2400657"/>
          </a:xfrm>
          <a:prstGeom prst="rect">
            <a:avLst/>
          </a:prstGeom>
          <a:noFill/>
        </p:spPr>
        <p:txBody>
          <a:bodyPr wrap="square" rtlCol="0">
            <a:spAutoFit/>
          </a:bodyPr>
          <a:lstStyle/>
          <a:p>
            <a:endParaRPr lang="tr-TR" sz="2000" dirty="0">
              <a:solidFill>
                <a:srgbClr val="284985"/>
              </a:solidFill>
            </a:endParaRPr>
          </a:p>
          <a:p>
            <a:pPr marL="342900" indent="-342900">
              <a:buFont typeface="Wingdings" panose="05000000000000000000" pitchFamily="2" charset="2"/>
              <a:buChar char="Ø"/>
            </a:pPr>
            <a:endParaRPr lang="tr-TR" sz="2000" dirty="0">
              <a:solidFill>
                <a:srgbClr val="284985"/>
              </a:solidFill>
            </a:endParaRPr>
          </a:p>
          <a:p>
            <a:endParaRPr lang="tr-TR" sz="2000" dirty="0">
              <a:solidFill>
                <a:srgbClr val="284985"/>
              </a:solidFill>
            </a:endParaRPr>
          </a:p>
          <a:p>
            <a:r>
              <a:rPr lang="tr-TR" dirty="0">
                <a:solidFill>
                  <a:srgbClr val="284985"/>
                </a:solidFill>
              </a:rPr>
              <a:t>        </a:t>
            </a: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4" name="Rectangle 1">
            <a:extLst>
              <a:ext uri="{FF2B5EF4-FFF2-40B4-BE49-F238E27FC236}">
                <a16:creationId xmlns:a16="http://schemas.microsoft.com/office/drawing/2014/main" xmlns="" id="{FA7E4597-D5C9-49C5-9111-3332347CAFAB}"/>
              </a:ext>
            </a:extLst>
          </p:cNvPr>
          <p:cNvSpPr>
            <a:spLocks noChangeArrowheads="1"/>
          </p:cNvSpPr>
          <p:nvPr/>
        </p:nvSpPr>
        <p:spPr bwMode="auto">
          <a:xfrm>
            <a:off x="5430915" y="3116110"/>
            <a:ext cx="223138" cy="2616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xmlns="" id="{00345369-535F-4785-9991-7E503E8A2462}"/>
              </a:ext>
            </a:extLst>
          </p:cNvPr>
          <p:cNvSpPr txBox="1"/>
          <p:nvPr/>
        </p:nvSpPr>
        <p:spPr>
          <a:xfrm>
            <a:off x="-2" y="533665"/>
            <a:ext cx="9144000" cy="6555641"/>
          </a:xfrm>
          <a:prstGeom prst="rect">
            <a:avLst/>
          </a:prstGeom>
          <a:noFill/>
        </p:spPr>
        <p:txBody>
          <a:bodyPr wrap="square" rtlCol="0">
            <a:spAutoFit/>
          </a:bodyPr>
          <a:lstStyle/>
          <a:p>
            <a:r>
              <a:rPr lang="tr-TR" sz="1600" b="1" dirty="0"/>
              <a:t>Hukuki Dayanağı</a:t>
            </a:r>
            <a:endParaRPr lang="tr-TR" sz="1600" dirty="0"/>
          </a:p>
          <a:p>
            <a:r>
              <a:rPr lang="tr-TR" sz="1600" b="1" dirty="0"/>
              <a:t> </a:t>
            </a:r>
            <a:endParaRPr lang="tr-TR" sz="1600" dirty="0"/>
          </a:p>
          <a:p>
            <a:r>
              <a:rPr lang="tr-TR" sz="1600" dirty="0"/>
              <a:t>663 sayılı Sağlık Bakanlığı ve Bağlı Kuruluşlarının Teşkilat ve Görevleri Hakkında Kanun Hükmünde Kararnamenin 2 ve 40’ıncı maddeleri Bakanlığa acil durum ve afet hallerinde sağlık hizmetlerini planlama ve yürütme, ayrıca yetki ve sorumluluk alanına giren ve önceden kanunla düzenlenmiş konularda idarî düzenlemeler yapma yetkisi vermiştir. Bu kanunun ilgi maddeleri uyarınca Bakanlık tarafından hazırlanan Hastane Afet ve Acil Durum (HAP) Uygulama Yönetmeliği 20 Mart 2015 tarih ve 29301 sayılı Resmi </a:t>
            </a:r>
            <a:r>
              <a:rPr lang="tr-TR" sz="1600" dirty="0" err="1"/>
              <a:t>Gazete’de</a:t>
            </a:r>
            <a:r>
              <a:rPr lang="tr-TR" sz="1600" dirty="0"/>
              <a:t> yayınlanmıştır Ayrıca, 17927 sayılı Yataklı Tedavi Kurumları İşletme Yönetmeliğinin Olağanüstü Hallerde Yataklı Tedavi Kurumları Hizmetleri Kısmındaki 19. Maddede şöyle belirtilir: Olağanüstü durumlarda, olağanüstü hal ve savaş hazırlıkları genel planı çerçevesinde, il savunma sekreterliği ve ilgili kuruluşlarca hazırlanacak mahalli planlara göre gerekli ilaç ve sıhhi malzeme, baştabibin emri ve baş eczacının sorumluluğu altında kurum mevzuatına uygun olarak sağlanır.</a:t>
            </a:r>
          </a:p>
          <a:p>
            <a:r>
              <a:rPr lang="tr-TR" sz="1600" dirty="0"/>
              <a:t>Bayındırlık ve İskan Bakanlığı tarafından 25947 R.G. Sayılı, 25/09/2005 R.G. Tarihli  AFET HARCAMALARI YÖNETMELİĞİ Madde 16 - Gerek afetlerin vukuu sırasında gerekse her türlü kurtarma, barındırma, yardım, söndürme, sevk ve </a:t>
            </a:r>
            <a:r>
              <a:rPr lang="tr-TR" sz="1600" dirty="0" err="1"/>
              <a:t>tevzii</a:t>
            </a:r>
            <a:r>
              <a:rPr lang="tr-TR" sz="1600" dirty="0"/>
              <a:t> işlerinde çalışanlardan yaralanan veya sakatlanan yahut hastalananlar en yakın hastaneye veya tedavi yerlerine sevk edilirler. Bunları mülkî ve askeri hastane ve tedavi yerleri ile, umumi, katma, hususî bütçeli idarelere, belediyeye ve hakiki ve hükmi şahıslara ait bütün hastane ve tedavi yerleri hemen tedavi etmeye mecburdurlar. Kamu idare ve müesseselerine bağlı hastane ve tedavi evlerinde bulunanlara parasız bakılır. Umumi Hayata Müessir Afetler Dolayısı ile Alınacak Tedbirlerle Yapılacak Yardımlara Dair 7269 sayılı Kanunun İkinci Kısım: Birinci Bölüm : Acil Yardımlara İlişkin Harcamalar Yetkiler: Madde 13 - Afetlerin meydana gelmesinden sonra mahallî mülkî amir: Hiçbir kayda ve merasime tabi olmaksızın tedavi, kurtarma, yedirme, giydirme, barındırma gibi işlerin gerektirdiği acil satın almaları ve kiralamayı yapmaya yetkilidir. Bu yetkinin kullanma süresi, afetin sona ermesinden itibaren 15 gündür. Bu süre gerektiğinde Bakanlıkça uzatılabilir.</a:t>
            </a:r>
          </a:p>
          <a:p>
            <a:r>
              <a:rPr lang="tr-TR" dirty="0"/>
              <a:t> </a:t>
            </a:r>
          </a:p>
          <a:p>
            <a:endParaRPr lang="tr-TR" dirty="0"/>
          </a:p>
        </p:txBody>
      </p:sp>
    </p:spTree>
    <p:extLst>
      <p:ext uri="{BB962C8B-B14F-4D97-AF65-F5344CB8AC3E}">
        <p14:creationId xmlns:p14="http://schemas.microsoft.com/office/powerpoint/2010/main" xmlns="" val="3805397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C072C1A-9E25-4D7E-B7E6-97772712F5FD}"/>
              </a:ext>
            </a:extLst>
          </p:cNvPr>
          <p:cNvSpPr>
            <a:spLocks noGrp="1"/>
          </p:cNvSpPr>
          <p:nvPr>
            <p:ph type="title"/>
          </p:nvPr>
        </p:nvSpPr>
        <p:spPr/>
        <p:txBody>
          <a:bodyPr/>
          <a:lstStyle/>
          <a:p>
            <a:endParaRPr lang="tr-TR"/>
          </a:p>
        </p:txBody>
      </p:sp>
      <p:pic>
        <p:nvPicPr>
          <p:cNvPr id="5" name="İçerik Yer Tutucusu 4">
            <a:extLst>
              <a:ext uri="{FF2B5EF4-FFF2-40B4-BE49-F238E27FC236}">
                <a16:creationId xmlns:a16="http://schemas.microsoft.com/office/drawing/2014/main" xmlns="" id="{572201F0-CD69-4FCE-8B1D-7E3E9456695E}"/>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0" y="-1"/>
            <a:ext cx="9144000" cy="6884429"/>
          </a:xfrm>
        </p:spPr>
      </p:pic>
      <p:sp>
        <p:nvSpPr>
          <p:cNvPr id="6" name="Metin kutusu 5">
            <a:extLst>
              <a:ext uri="{FF2B5EF4-FFF2-40B4-BE49-F238E27FC236}">
                <a16:creationId xmlns:a16="http://schemas.microsoft.com/office/drawing/2014/main" xmlns="" id="{7C11C974-F8DF-4CB9-9CA2-BD53E7E5173A}"/>
              </a:ext>
            </a:extLst>
          </p:cNvPr>
          <p:cNvSpPr txBox="1"/>
          <p:nvPr/>
        </p:nvSpPr>
        <p:spPr>
          <a:xfrm>
            <a:off x="539999" y="66777"/>
            <a:ext cx="8418471" cy="400110"/>
          </a:xfrm>
          <a:prstGeom prst="rect">
            <a:avLst/>
          </a:prstGeom>
          <a:noFill/>
        </p:spPr>
        <p:txBody>
          <a:bodyPr wrap="square" rtlCol="0" anchor="ctr" anchorCtr="0">
            <a:spAutoFit/>
          </a:bodyPr>
          <a:lstStyle/>
          <a:p>
            <a:pPr lvl="0" defTabSz="914400">
              <a:defRPr/>
            </a:pPr>
            <a:r>
              <a:rPr lang="tr-TR" sz="2000" dirty="0">
                <a:solidFill>
                  <a:schemeClr val="bg1"/>
                </a:solidFill>
                <a:latin typeface="Cambria" panose="02040503050406030204" pitchFamily="18" charset="0"/>
              </a:rPr>
              <a:t>HASTANE AFET VE ACİL DURUM PLANI (HAP) HAZIRLAMA KILAVUZU</a:t>
            </a:r>
            <a:endParaRPr kumimoji="0" lang="tr-TR" sz="2000" b="0" i="0" u="none" strike="noStrike" kern="1200" cap="none" spc="0" normalizeH="0" baseline="0" noProof="0" dirty="0">
              <a:ln>
                <a:noFill/>
              </a:ln>
              <a:solidFill>
                <a:srgbClr val="F5F5F5"/>
              </a:solidFill>
              <a:effectLst/>
              <a:uLnTx/>
              <a:uFillTx/>
              <a:latin typeface="Cambria" panose="02040503050406030204" pitchFamily="18" charset="0"/>
              <a:ea typeface="+mn-ea"/>
              <a:cs typeface="+mn-cs"/>
            </a:endParaRPr>
          </a:p>
        </p:txBody>
      </p:sp>
      <p:sp>
        <p:nvSpPr>
          <p:cNvPr id="12" name="Dikdörtgen 11">
            <a:extLst>
              <a:ext uri="{FF2B5EF4-FFF2-40B4-BE49-F238E27FC236}">
                <a16:creationId xmlns:a16="http://schemas.microsoft.com/office/drawing/2014/main" xmlns="" id="{E1375CA3-ECA3-48F5-910B-56B676091C9A}"/>
              </a:ext>
            </a:extLst>
          </p:cNvPr>
          <p:cNvSpPr/>
          <p:nvPr/>
        </p:nvSpPr>
        <p:spPr>
          <a:xfrm>
            <a:off x="628649" y="1027907"/>
            <a:ext cx="7450325" cy="1046440"/>
          </a:xfrm>
          <a:prstGeom prst="rect">
            <a:avLst/>
          </a:prstGeom>
        </p:spPr>
        <p:txBody>
          <a:bodyPr wrap="square">
            <a:spAutoFit/>
          </a:bodyPr>
          <a:lstStyle/>
          <a:p>
            <a:pPr algn="just"/>
            <a:endParaRPr lang="tr-TR" sz="1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a:p>
            <a:pPr algn="just"/>
            <a:endParaRPr lang="tr-TR" sz="2400" dirty="0">
              <a:latin typeface="Tahoma" pitchFamily="34" charset="0"/>
              <a:ea typeface="Tahoma" pitchFamily="34" charset="0"/>
              <a:cs typeface="Tahoma" pitchFamily="34" charset="0"/>
            </a:endParaRPr>
          </a:p>
        </p:txBody>
      </p:sp>
      <p:sp>
        <p:nvSpPr>
          <p:cNvPr id="8" name="Metin kutusu 7">
            <a:extLst>
              <a:ext uri="{FF2B5EF4-FFF2-40B4-BE49-F238E27FC236}">
                <a16:creationId xmlns:a16="http://schemas.microsoft.com/office/drawing/2014/main" xmlns="" id="{854BF1DE-9B43-42EE-BA0C-DD33687D0E24}"/>
              </a:ext>
            </a:extLst>
          </p:cNvPr>
          <p:cNvSpPr txBox="1"/>
          <p:nvPr/>
        </p:nvSpPr>
        <p:spPr>
          <a:xfrm>
            <a:off x="-1" y="6717606"/>
            <a:ext cx="9144000" cy="123111"/>
          </a:xfrm>
          <a:prstGeom prst="rect">
            <a:avLst/>
          </a:prstGeom>
          <a:noFill/>
        </p:spPr>
        <p:txBody>
          <a:bodyPr wrap="square" t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Acil Durum ve Afet </a:t>
            </a:r>
            <a:r>
              <a:rPr lang="tr-TR" sz="800" b="1" dirty="0">
                <a:solidFill>
                  <a:prstClr val="white">
                    <a:lumMod val="50000"/>
                  </a:prstClr>
                </a:solidFill>
                <a:latin typeface="Ubuntu" panose="020B0504030602030204" pitchFamily="34" charset="0"/>
                <a:ea typeface="Tahoma" panose="020B0604030504040204" pitchFamily="34" charset="0"/>
                <a:cs typeface="Tahoma" panose="020B0604030504040204" pitchFamily="34" charset="0"/>
              </a:rPr>
              <a:t>Planlaması</a:t>
            </a:r>
            <a:r>
              <a:rPr kumimoji="0" lang="tr-TR" sz="800" b="1"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a:ln>
                  <a:noFill/>
                </a:ln>
                <a:solidFill>
                  <a:prstClr val="white">
                    <a:lumMod val="50000"/>
                  </a:prstClr>
                </a:solidFill>
                <a:effectLst/>
                <a:uLnTx/>
                <a:uFillTx/>
                <a:latin typeface="Ubuntu" panose="020B0504030602030204" pitchFamily="34" charset="0"/>
                <a:ea typeface="Tahoma" panose="020B0604030504040204" pitchFamily="34" charset="0"/>
                <a:cs typeface="Tahoma" panose="020B0604030504040204" pitchFamily="34" charset="0"/>
              </a:rPr>
              <a:t>– </a:t>
            </a:r>
            <a:r>
              <a:rPr kumimoji="0" lang="tr-TR" sz="800" b="0" i="0" u="none" strike="noStrike" kern="1200" cap="none" spc="0" normalizeH="0" baseline="0" noProof="0" dirty="0" err="1">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Öğr</a:t>
            </a:r>
            <a:r>
              <a:rPr kumimoji="0" lang="tr-TR" sz="800" b="0" i="0" u="none" strike="noStrike" kern="1200" cap="none" spc="0" normalizeH="0" baseline="0" noProof="0" dirty="0">
                <a:ln>
                  <a:noFill/>
                </a:ln>
                <a:solidFill>
                  <a:prstClr val="white">
                    <a:lumMod val="50000"/>
                  </a:prstClr>
                </a:solidFill>
                <a:effectLst/>
                <a:uLnTx/>
                <a:uFillTx/>
                <a:latin typeface="Bahnschrift" panose="020B0502040204020203" pitchFamily="34" charset="0"/>
                <a:ea typeface="Tahoma" panose="020B0604030504040204" pitchFamily="34" charset="0"/>
                <a:cs typeface="Tahoma" panose="020B0604030504040204" pitchFamily="34" charset="0"/>
              </a:rPr>
              <a:t>. Gör. Murat GÖROĞLU</a:t>
            </a:r>
          </a:p>
        </p:txBody>
      </p:sp>
      <p:sp>
        <p:nvSpPr>
          <p:cNvPr id="9" name="Metin kutusu 8">
            <a:extLst>
              <a:ext uri="{FF2B5EF4-FFF2-40B4-BE49-F238E27FC236}">
                <a16:creationId xmlns:a16="http://schemas.microsoft.com/office/drawing/2014/main" xmlns="" id="{CC4376BD-797B-4D29-AE77-192C7FE33552}"/>
              </a:ext>
            </a:extLst>
          </p:cNvPr>
          <p:cNvSpPr txBox="1"/>
          <p:nvPr/>
        </p:nvSpPr>
        <p:spPr>
          <a:xfrm>
            <a:off x="1" y="765236"/>
            <a:ext cx="9143999" cy="2400657"/>
          </a:xfrm>
          <a:prstGeom prst="rect">
            <a:avLst/>
          </a:prstGeom>
          <a:noFill/>
        </p:spPr>
        <p:txBody>
          <a:bodyPr wrap="square" rtlCol="0">
            <a:spAutoFit/>
          </a:bodyPr>
          <a:lstStyle/>
          <a:p>
            <a:endParaRPr lang="tr-TR" sz="2000" dirty="0">
              <a:solidFill>
                <a:srgbClr val="284985"/>
              </a:solidFill>
            </a:endParaRPr>
          </a:p>
          <a:p>
            <a:pPr marL="342900" indent="-342900">
              <a:buFont typeface="Wingdings" panose="05000000000000000000" pitchFamily="2" charset="2"/>
              <a:buChar char="Ø"/>
            </a:pPr>
            <a:endParaRPr lang="tr-TR" sz="2000" dirty="0">
              <a:solidFill>
                <a:srgbClr val="284985"/>
              </a:solidFill>
            </a:endParaRPr>
          </a:p>
          <a:p>
            <a:endParaRPr lang="tr-TR" sz="2000" dirty="0">
              <a:solidFill>
                <a:srgbClr val="284985"/>
              </a:solidFill>
            </a:endParaRPr>
          </a:p>
          <a:p>
            <a:r>
              <a:rPr lang="tr-TR" dirty="0">
                <a:solidFill>
                  <a:srgbClr val="284985"/>
                </a:solidFill>
              </a:rPr>
              <a:t>        </a:t>
            </a:r>
          </a:p>
          <a:p>
            <a:endParaRPr lang="tr-TR" b="1" dirty="0">
              <a:solidFill>
                <a:srgbClr val="284985"/>
              </a:solidFill>
            </a:endParaRPr>
          </a:p>
          <a:p>
            <a:endParaRPr lang="tr-TR" b="1" dirty="0">
              <a:solidFill>
                <a:srgbClr val="284985"/>
              </a:solidFill>
            </a:endParaRPr>
          </a:p>
          <a:p>
            <a:endParaRPr lang="tr-TR" b="1" dirty="0">
              <a:solidFill>
                <a:srgbClr val="284985"/>
              </a:solidFill>
            </a:endParaRPr>
          </a:p>
          <a:p>
            <a:endParaRPr lang="tr-TR" b="1" dirty="0">
              <a:solidFill>
                <a:srgbClr val="284985"/>
              </a:solidFill>
            </a:endParaRPr>
          </a:p>
        </p:txBody>
      </p:sp>
      <p:sp>
        <p:nvSpPr>
          <p:cNvPr id="4" name="Rectangle 1">
            <a:extLst>
              <a:ext uri="{FF2B5EF4-FFF2-40B4-BE49-F238E27FC236}">
                <a16:creationId xmlns:a16="http://schemas.microsoft.com/office/drawing/2014/main" xmlns="" id="{FA7E4597-D5C9-49C5-9111-3332347CAFAB}"/>
              </a:ext>
            </a:extLst>
          </p:cNvPr>
          <p:cNvSpPr>
            <a:spLocks noChangeArrowheads="1"/>
          </p:cNvSpPr>
          <p:nvPr/>
        </p:nvSpPr>
        <p:spPr bwMode="auto">
          <a:xfrm>
            <a:off x="5430915" y="3116110"/>
            <a:ext cx="223138" cy="2616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7" name="Metin kutusu 6">
            <a:extLst>
              <a:ext uri="{FF2B5EF4-FFF2-40B4-BE49-F238E27FC236}">
                <a16:creationId xmlns:a16="http://schemas.microsoft.com/office/drawing/2014/main" xmlns="" id="{00345369-535F-4785-9991-7E503E8A2462}"/>
              </a:ext>
            </a:extLst>
          </p:cNvPr>
          <p:cNvSpPr txBox="1"/>
          <p:nvPr/>
        </p:nvSpPr>
        <p:spPr>
          <a:xfrm>
            <a:off x="-2" y="533665"/>
            <a:ext cx="9144000" cy="6555641"/>
          </a:xfrm>
          <a:prstGeom prst="rect">
            <a:avLst/>
          </a:prstGeom>
          <a:noFill/>
        </p:spPr>
        <p:txBody>
          <a:bodyPr wrap="square" rtlCol="0">
            <a:spAutoFit/>
          </a:bodyPr>
          <a:lstStyle/>
          <a:p>
            <a:r>
              <a:rPr lang="tr-TR" sz="1600" b="1" dirty="0"/>
              <a:t>Hukuki Dayanağı</a:t>
            </a:r>
            <a:endParaRPr lang="tr-TR" sz="1600" dirty="0"/>
          </a:p>
          <a:p>
            <a:r>
              <a:rPr lang="tr-TR" sz="1600" b="1" dirty="0"/>
              <a:t> </a:t>
            </a:r>
            <a:endParaRPr lang="tr-TR" sz="1600" dirty="0"/>
          </a:p>
          <a:p>
            <a:r>
              <a:rPr lang="tr-TR" sz="1600" dirty="0"/>
              <a:t>663 sayılı Sağlık Bakanlığı ve Bağlı Kuruluşlarının Teşkilat ve Görevleri Hakkında Kanun Hükmünde Kararnamenin 2 ve 40’ıncı maddeleri Bakanlığa acil durum ve afet hallerinde sağlık hizmetlerini planlama ve yürütme, ayrıca yetki ve sorumluluk alanına giren ve önceden kanunla düzenlenmiş konularda idarî düzenlemeler yapma yetkisi vermiştir. Bu kanunun ilgi maddeleri uyarınca Bakanlık tarafından hazırlanan Hastane Afet ve Acil Durum (HAP) Uygulama Yönetmeliği 20 Mart 2015 tarih ve 29301 sayılı Resmi </a:t>
            </a:r>
            <a:r>
              <a:rPr lang="tr-TR" sz="1600" dirty="0" err="1"/>
              <a:t>Gazete’de</a:t>
            </a:r>
            <a:r>
              <a:rPr lang="tr-TR" sz="1600" dirty="0"/>
              <a:t> yayınlanmıştır Ayrıca, 17927 sayılı Yataklı Tedavi Kurumları İşletme Yönetmeliğinin Olağanüstü Hallerde Yataklı Tedavi Kurumları Hizmetleri Kısmındaki 19. Maddede şöyle belirtilir: Olağanüstü durumlarda, olağanüstü hal ve savaş hazırlıkları genel planı çerçevesinde, il savunma sekreterliği ve ilgili kuruluşlarca hazırlanacak mahalli planlara göre gerekli ilaç ve sıhhi malzeme, baştabibin emri ve baş eczacının sorumluluğu altında kurum mevzuatına uygun olarak sağlanır.</a:t>
            </a:r>
          </a:p>
          <a:p>
            <a:r>
              <a:rPr lang="tr-TR" sz="1600" dirty="0"/>
              <a:t>Bayındırlık ve İskan Bakanlığı tarafından 25947 R.G. Sayılı, 25/09/2005 R.G. Tarihli  AFET HARCAMALARI YÖNETMELİĞİ Madde 16 - Gerek afetlerin vukuu sırasında gerekse her türlü kurtarma, barındırma, yardım, söndürme, sevk ve </a:t>
            </a:r>
            <a:r>
              <a:rPr lang="tr-TR" sz="1600" dirty="0" err="1"/>
              <a:t>tevzii</a:t>
            </a:r>
            <a:r>
              <a:rPr lang="tr-TR" sz="1600" dirty="0"/>
              <a:t> işlerinde çalışanlardan yaralanan veya sakatlanan yahut hastalananlar en yakın hastaneye veya tedavi yerlerine sevk edilirler. Bunları mülkî ve askeri hastane ve tedavi yerleri ile, umumi, katma, hususî bütçeli idarelere, belediyeye ve hakiki ve hükmi şahıslara ait bütün hastane ve tedavi yerleri hemen tedavi etmeye mecburdurlar. Kamu idare ve müesseselerine bağlı hastane ve tedavi evlerinde bulunanlara parasız bakılır. Umumi Hayata Müessir Afetler Dolayısı ile Alınacak Tedbirlerle Yapılacak Yardımlara Dair 7269 sayılı Kanunun İkinci Kısım: Birinci Bölüm : Acil Yardımlara İlişkin Harcamalar Yetkiler: Madde 13 - Afetlerin meydana gelmesinden sonra mahallî mülkî amir: Hiçbir kayda ve merasime tabi olmaksızın tedavi, kurtarma, yedirme, giydirme, barındırma gibi işlerin gerektirdiği acil satın almaları ve kiralamayı yapmaya yetkilidir. Bu yetkinin kullanma süresi, afetin sona ermesinden itibaren 15 gündür. Bu süre gerektiğinde Bakanlıkça uzatılabilir.</a:t>
            </a:r>
          </a:p>
          <a:p>
            <a:r>
              <a:rPr lang="tr-TR" dirty="0"/>
              <a:t> </a:t>
            </a:r>
          </a:p>
          <a:p>
            <a:endParaRPr lang="tr-TR" dirty="0"/>
          </a:p>
        </p:txBody>
      </p:sp>
    </p:spTree>
    <p:extLst>
      <p:ext uri="{BB962C8B-B14F-4D97-AF65-F5344CB8AC3E}">
        <p14:creationId xmlns:p14="http://schemas.microsoft.com/office/powerpoint/2010/main" xmlns="" val="194566793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845</Words>
  <Application>Microsoft Office PowerPoint</Application>
  <PresentationFormat>Ekran Gösterisi (4:3)</PresentationFormat>
  <Paragraphs>241</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win7</dc:creator>
  <cp:lastModifiedBy>User</cp:lastModifiedBy>
  <cp:revision>3</cp:revision>
  <dcterms:created xsi:type="dcterms:W3CDTF">2019-09-14T18:25:25Z</dcterms:created>
  <dcterms:modified xsi:type="dcterms:W3CDTF">2019-09-14T19:55:03Z</dcterms:modified>
</cp:coreProperties>
</file>