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6F29FB52-4817-4A39-8455-81B01DE84E81}" type="datetimeFigureOut">
              <a:rPr lang="tr-TR" smtClean="0"/>
              <a:pPr/>
              <a:t>12.01.2018</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C41E456C-1601-43E3-9E9C-D6754910FF89}"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6F29FB52-4817-4A39-8455-81B01DE84E81}" type="datetimeFigureOut">
              <a:rPr lang="tr-TR" smtClean="0"/>
              <a:pPr/>
              <a:t>12.01.2018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41E456C-1601-43E3-9E9C-D6754910FF8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6F29FB52-4817-4A39-8455-81B01DE84E81}" type="datetimeFigureOut">
              <a:rPr lang="tr-TR" smtClean="0"/>
              <a:pPr/>
              <a:t>12.01.2018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41E456C-1601-43E3-9E9C-D6754910FF8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6F29FB52-4817-4A39-8455-81B01DE84E81}" type="datetimeFigureOut">
              <a:rPr lang="tr-TR" smtClean="0"/>
              <a:pPr/>
              <a:t>12.01.2018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41E456C-1601-43E3-9E9C-D6754910FF8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6F29FB52-4817-4A39-8455-81B01DE84E81}" type="datetimeFigureOut">
              <a:rPr lang="tr-TR" smtClean="0"/>
              <a:pPr/>
              <a:t>12.01.2018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41E456C-1601-43E3-9E9C-D6754910FF89}"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6F29FB52-4817-4A39-8455-81B01DE84E81}" type="datetimeFigureOut">
              <a:rPr lang="tr-TR" smtClean="0"/>
              <a:pPr/>
              <a:t>12.01.2018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41E456C-1601-43E3-9E9C-D6754910FF8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6F29FB52-4817-4A39-8455-81B01DE84E81}" type="datetimeFigureOut">
              <a:rPr lang="tr-TR" smtClean="0"/>
              <a:pPr/>
              <a:t>12.01.2018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C41E456C-1601-43E3-9E9C-D6754910FF8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6F29FB52-4817-4A39-8455-81B01DE84E81}" type="datetimeFigureOut">
              <a:rPr lang="tr-TR" smtClean="0"/>
              <a:pPr/>
              <a:t>12.01.2018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C41E456C-1601-43E3-9E9C-D6754910FF8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6F29FB52-4817-4A39-8455-81B01DE84E81}" type="datetimeFigureOut">
              <a:rPr lang="tr-TR" smtClean="0"/>
              <a:pPr/>
              <a:t>12.01.2018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C41E456C-1601-43E3-9E9C-D6754910FF89}"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6F29FB52-4817-4A39-8455-81B01DE84E81}" type="datetimeFigureOut">
              <a:rPr lang="tr-TR" smtClean="0"/>
              <a:pPr/>
              <a:t>12.01.2018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41E456C-1601-43E3-9E9C-D6754910FF8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6F29FB52-4817-4A39-8455-81B01DE84E81}" type="datetimeFigureOut">
              <a:rPr lang="tr-TR" smtClean="0"/>
              <a:pPr/>
              <a:t>12.01.2018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41E456C-1601-43E3-9E9C-D6754910FF89}"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F29FB52-4817-4A39-8455-81B01DE84E81}" type="datetimeFigureOut">
              <a:rPr lang="tr-TR" smtClean="0"/>
              <a:pPr/>
              <a:t>12.01.2018</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41E456C-1601-43E3-9E9C-D6754910FF89}"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err="1" smtClean="0"/>
              <a:t>Historical</a:t>
            </a:r>
            <a:r>
              <a:rPr lang="tr-TR" b="1" dirty="0" smtClean="0"/>
              <a:t> </a:t>
            </a:r>
            <a:r>
              <a:rPr lang="tr-TR" b="1" dirty="0" err="1" smtClean="0"/>
              <a:t>method</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en-US" b="1" dirty="0" smtClean="0"/>
              <a:t>Historical method</a:t>
            </a:r>
            <a:r>
              <a:rPr lang="en-US" dirty="0" smtClean="0"/>
              <a:t> comprises the techniques and guidelines by which</a:t>
            </a:r>
            <a:r>
              <a:rPr lang="tr-TR" dirty="0" smtClean="0"/>
              <a:t> </a:t>
            </a:r>
            <a:r>
              <a:rPr lang="tr-TR" dirty="0" err="1" smtClean="0"/>
              <a:t>historians</a:t>
            </a:r>
            <a:r>
              <a:rPr lang="en-US" dirty="0" smtClean="0"/>
              <a:t> use</a:t>
            </a:r>
            <a:r>
              <a:rPr lang="tr-TR" dirty="0" smtClean="0"/>
              <a:t> </a:t>
            </a:r>
            <a:r>
              <a:rPr lang="tr-TR" dirty="0" err="1" smtClean="0"/>
              <a:t>primary</a:t>
            </a:r>
            <a:r>
              <a:rPr lang="en-US" dirty="0" smtClean="0"/>
              <a:t> </a:t>
            </a:r>
            <a:r>
              <a:rPr lang="tr-TR" dirty="0" err="1" smtClean="0"/>
              <a:t>sources</a:t>
            </a:r>
            <a:r>
              <a:rPr lang="tr-TR" dirty="0" smtClean="0"/>
              <a:t> </a:t>
            </a:r>
            <a:r>
              <a:rPr lang="en-US" dirty="0" smtClean="0"/>
              <a:t>and other </a:t>
            </a:r>
            <a:r>
              <a:rPr lang="tr-TR" dirty="0" err="1" smtClean="0"/>
              <a:t>evidence</a:t>
            </a:r>
            <a:r>
              <a:rPr lang="en-US" dirty="0" smtClean="0"/>
              <a:t>, including the evidence of</a:t>
            </a:r>
            <a:r>
              <a:rPr lang="tr-TR" dirty="0" smtClean="0"/>
              <a:t> </a:t>
            </a:r>
            <a:r>
              <a:rPr lang="tr-TR" dirty="0" err="1" smtClean="0"/>
              <a:t>archaeology</a:t>
            </a:r>
            <a:r>
              <a:rPr lang="en-US" dirty="0" smtClean="0"/>
              <a:t>, to research and then to write</a:t>
            </a:r>
            <a:r>
              <a:rPr lang="tr-TR" dirty="0" smtClean="0"/>
              <a:t> </a:t>
            </a:r>
            <a:r>
              <a:rPr lang="tr-TR" dirty="0" err="1" smtClean="0"/>
              <a:t>histories</a:t>
            </a:r>
            <a:r>
              <a:rPr lang="en-US" dirty="0" smtClean="0"/>
              <a:t> in the form of accounts of the past. The question of the nature, and even the possibility, of a sound historical method is raised in the</a:t>
            </a:r>
            <a:r>
              <a:rPr lang="tr-TR" dirty="0" smtClean="0"/>
              <a:t> </a:t>
            </a:r>
            <a:r>
              <a:rPr lang="tr-TR" dirty="0" err="1" smtClean="0"/>
              <a:t>philosophy</a:t>
            </a:r>
            <a:r>
              <a:rPr lang="tr-TR" dirty="0" smtClean="0"/>
              <a:t> of </a:t>
            </a:r>
            <a:r>
              <a:rPr lang="tr-TR" dirty="0" err="1" smtClean="0"/>
              <a:t>history</a:t>
            </a:r>
            <a:r>
              <a:rPr lang="en-US" dirty="0" smtClean="0"/>
              <a:t> as a question of </a:t>
            </a:r>
            <a:r>
              <a:rPr lang="tr-TR" dirty="0" err="1" smtClean="0"/>
              <a:t>epistemology</a:t>
            </a:r>
            <a:r>
              <a:rPr lang="en-US" dirty="0" smtClean="0"/>
              <a:t>. The study of historical method and of different ways of writing history is known as </a:t>
            </a:r>
            <a:r>
              <a:rPr lang="tr-TR" dirty="0" err="1" smtClean="0"/>
              <a:t>historiography</a:t>
            </a:r>
            <a:r>
              <a:rPr lang="tr-TR" dirty="0" smtClean="0"/>
              <a:t>.</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1. </a:t>
            </a:r>
            <a:r>
              <a:rPr lang="tr-TR" dirty="0" err="1" smtClean="0"/>
              <a:t>Source</a:t>
            </a:r>
            <a:r>
              <a:rPr lang="tr-TR" dirty="0" smtClean="0"/>
              <a:t> </a:t>
            </a:r>
            <a:r>
              <a:rPr lang="tr-TR" dirty="0" err="1" smtClean="0"/>
              <a:t>criticism</a:t>
            </a:r>
            <a:r>
              <a:rPr lang="tr-TR" dirty="0" smtClean="0"/>
              <a:t>:</a:t>
            </a:r>
          </a:p>
          <a:p>
            <a:r>
              <a:rPr lang="en-US" dirty="0" smtClean="0"/>
              <a:t>Source criticism (or information evaluation) is the process of evaluating the qualities of an </a:t>
            </a:r>
            <a:r>
              <a:rPr lang="tr-TR" dirty="0" err="1" smtClean="0"/>
              <a:t>information</a:t>
            </a:r>
            <a:r>
              <a:rPr lang="tr-TR" dirty="0" smtClean="0"/>
              <a:t> </a:t>
            </a:r>
            <a:r>
              <a:rPr lang="tr-TR" dirty="0" err="1" smtClean="0"/>
              <a:t>source</a:t>
            </a:r>
            <a:r>
              <a:rPr lang="en-US" dirty="0" smtClean="0"/>
              <a:t>, such as its validity, reliability, and relevance to the subject under investigation.</a:t>
            </a:r>
            <a:endParaRPr lang="tr-TR" dirty="0" smtClean="0"/>
          </a:p>
          <a:p>
            <a:r>
              <a:rPr lang="tr-TR" dirty="0" smtClean="0"/>
              <a:t>2. </a:t>
            </a:r>
            <a:r>
              <a:rPr lang="tr-TR" dirty="0" err="1" smtClean="0"/>
              <a:t>Synthesis</a:t>
            </a:r>
            <a:r>
              <a:rPr lang="tr-TR" dirty="0" smtClean="0"/>
              <a:t>: </a:t>
            </a:r>
            <a:r>
              <a:rPr lang="tr-TR" dirty="0" err="1" smtClean="0"/>
              <a:t>historical</a:t>
            </a:r>
            <a:r>
              <a:rPr lang="tr-TR" dirty="0" smtClean="0"/>
              <a:t> </a:t>
            </a:r>
            <a:r>
              <a:rPr lang="tr-TR" dirty="0" err="1" smtClean="0"/>
              <a:t>reasoning</a:t>
            </a:r>
            <a:r>
              <a:rPr lang="tr-TR" dirty="0" smtClean="0"/>
              <a:t>.</a:t>
            </a:r>
          </a:p>
          <a:p>
            <a:r>
              <a:rPr lang="tr-TR" dirty="0" err="1" smtClean="0"/>
              <a:t>Objectivity</a:t>
            </a:r>
            <a:r>
              <a:rPr lang="tr-TR" dirty="0" smtClean="0"/>
              <a:t>, </a:t>
            </a:r>
            <a:r>
              <a:rPr lang="tr-TR" dirty="0" err="1" smtClean="0"/>
              <a:t>causality</a:t>
            </a:r>
            <a:r>
              <a:rPr lang="tr-TR" dirty="0" smtClean="0"/>
              <a:t>, </a:t>
            </a:r>
            <a:r>
              <a:rPr lang="tr-TR" dirty="0" err="1" smtClean="0"/>
              <a:t>chronology</a:t>
            </a:r>
            <a:r>
              <a:rPr lang="tr-TR" dirty="0" smtClean="0"/>
              <a:t>, </a:t>
            </a:r>
            <a:r>
              <a:rPr lang="tr-TR" dirty="0" err="1" smtClean="0"/>
              <a:t>historical</a:t>
            </a:r>
            <a:r>
              <a:rPr lang="tr-TR" dirty="0" smtClean="0"/>
              <a:t> </a:t>
            </a:r>
            <a:r>
              <a:rPr lang="tr-TR" dirty="0" err="1" smtClean="0"/>
              <a:t>context</a:t>
            </a:r>
            <a:r>
              <a:rPr lang="tr-TR" dirty="0" smtClean="0"/>
              <a:t>.</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en-US" i="1" dirty="0" smtClean="0"/>
              <a:t>When</a:t>
            </a:r>
            <a:r>
              <a:rPr lang="en-US" dirty="0" smtClean="0"/>
              <a:t> was the source, written or unwritten, produced (date)?</a:t>
            </a:r>
          </a:p>
          <a:p>
            <a:r>
              <a:rPr lang="en-US" i="1" dirty="0" smtClean="0"/>
              <a:t>Where</a:t>
            </a:r>
            <a:r>
              <a:rPr lang="en-US" dirty="0" smtClean="0"/>
              <a:t> was it produced (localization)?</a:t>
            </a:r>
          </a:p>
          <a:p>
            <a:r>
              <a:rPr lang="en-US" i="1" dirty="0" smtClean="0"/>
              <a:t>By whom</a:t>
            </a:r>
            <a:r>
              <a:rPr lang="en-US" dirty="0" smtClean="0"/>
              <a:t> was it produced (authorship)?</a:t>
            </a:r>
          </a:p>
          <a:p>
            <a:r>
              <a:rPr lang="en-US" i="1" dirty="0" smtClean="0"/>
              <a:t>From what pre-existing material</a:t>
            </a:r>
            <a:r>
              <a:rPr lang="en-US" dirty="0" smtClean="0"/>
              <a:t> was it produced (analysis)?</a:t>
            </a:r>
          </a:p>
          <a:p>
            <a:r>
              <a:rPr lang="en-US" i="1" dirty="0" smtClean="0"/>
              <a:t>In what original form</a:t>
            </a:r>
            <a:r>
              <a:rPr lang="en-US" dirty="0" smtClean="0"/>
              <a:t> was it produced (integrity)?</a:t>
            </a:r>
          </a:p>
          <a:p>
            <a:r>
              <a:rPr lang="en-US" i="1" dirty="0" smtClean="0"/>
              <a:t>What is the evidential value</a:t>
            </a:r>
            <a:r>
              <a:rPr lang="en-US" dirty="0" smtClean="0"/>
              <a:t> of its contents (credibility)?</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en-US" b="1" dirty="0" smtClean="0"/>
              <a:t>Procedures for contradictory </a:t>
            </a:r>
            <a:r>
              <a:rPr lang="en-US" b="1" dirty="0" smtClean="0"/>
              <a:t>sources</a:t>
            </a:r>
            <a:r>
              <a:rPr lang="tr-TR" b="1" dirty="0" smtClean="0"/>
              <a:t> </a:t>
            </a:r>
          </a:p>
          <a:p>
            <a:r>
              <a:rPr lang="tr-TR" b="1" dirty="0" err="1" smtClean="0"/>
              <a:t>Bernheim</a:t>
            </a:r>
            <a:r>
              <a:rPr lang="tr-TR" b="1" dirty="0" smtClean="0"/>
              <a:t> </a:t>
            </a:r>
            <a:r>
              <a:rPr lang="en-US" dirty="0" smtClean="0"/>
              <a:t>(1889</a:t>
            </a:r>
            <a:r>
              <a:rPr lang="en-US" dirty="0" smtClean="0"/>
              <a:t>) and </a:t>
            </a:r>
            <a:r>
              <a:rPr lang="en-US" dirty="0" err="1" smtClean="0"/>
              <a:t>Langlois</a:t>
            </a:r>
            <a:r>
              <a:rPr lang="en-US" dirty="0" smtClean="0"/>
              <a:t> &amp; </a:t>
            </a:r>
            <a:r>
              <a:rPr lang="en-US" dirty="0" err="1" smtClean="0"/>
              <a:t>Seignobos</a:t>
            </a:r>
            <a:r>
              <a:rPr lang="en-US" dirty="0" smtClean="0"/>
              <a:t> (1898) proposed a seven-step procedure for source criticism in </a:t>
            </a:r>
            <a:r>
              <a:rPr lang="en-US" dirty="0" smtClean="0"/>
              <a:t>history:</a:t>
            </a:r>
            <a:endParaRPr lang="en-US" dirty="0" smtClean="0"/>
          </a:p>
          <a:p>
            <a:r>
              <a:rPr lang="en-US" dirty="0" smtClean="0"/>
              <a:t>If the sources all agree about an event, </a:t>
            </a:r>
            <a:r>
              <a:rPr lang="tr-TR" dirty="0" err="1" smtClean="0"/>
              <a:t>historians</a:t>
            </a:r>
            <a:r>
              <a:rPr lang="en-US" dirty="0" smtClean="0"/>
              <a:t> </a:t>
            </a:r>
            <a:r>
              <a:rPr lang="en-US" dirty="0" smtClean="0"/>
              <a:t>can consider the event proved.</a:t>
            </a:r>
          </a:p>
          <a:p>
            <a:r>
              <a:rPr lang="en-US" dirty="0" smtClean="0"/>
              <a:t>However, majority does not rule; even if most sources relate events in one way, that version will not prevail unless it passes the test of </a:t>
            </a:r>
            <a:r>
              <a:rPr lang="en-US" dirty="0" smtClean="0"/>
              <a:t>critical</a:t>
            </a:r>
            <a:r>
              <a:rPr lang="tr-TR" dirty="0" smtClean="0"/>
              <a:t> </a:t>
            </a:r>
            <a:r>
              <a:rPr lang="tr-TR" dirty="0" err="1" smtClean="0"/>
              <a:t>textual</a:t>
            </a:r>
            <a:r>
              <a:rPr lang="tr-TR" dirty="0" smtClean="0"/>
              <a:t> </a:t>
            </a:r>
            <a:r>
              <a:rPr lang="tr-TR" dirty="0" err="1" smtClean="0"/>
              <a:t>analysis</a:t>
            </a:r>
            <a:r>
              <a:rPr lang="tr-TR" dirty="0" smtClean="0"/>
              <a:t>.</a:t>
            </a:r>
            <a:endParaRPr lang="en-US" dirty="0" smtClean="0"/>
          </a:p>
          <a:p>
            <a:r>
              <a:rPr lang="en-US" dirty="0" smtClean="0"/>
              <a:t>The source whose account can be confirmed by reference to outside authorities in some of its parts can be trusted in its entirety if it is impossible similarly to confirm the entire text.</a:t>
            </a:r>
          </a:p>
          <a:p>
            <a:r>
              <a:rPr lang="en-US" dirty="0" smtClean="0"/>
              <a:t>When two sources disagree on a particular point, the historian will prefer the source with most "authority"—that is the source created by the expert or by the eyewitness.</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r>
              <a:rPr lang="en-US" dirty="0" smtClean="0"/>
              <a:t>Eyewitnesses are, in general, to be preferred especially in circumstances where the ordinary observer could have accurately reported what transpired and, more specifically, when they deal with facts known by most contemporaries.</a:t>
            </a:r>
          </a:p>
          <a:p>
            <a:r>
              <a:rPr lang="en-US" dirty="0" smtClean="0"/>
              <a:t>If two independently created sources agree on a matter, the reliability of each is measurably enhanced.</a:t>
            </a:r>
          </a:p>
          <a:p>
            <a:r>
              <a:rPr lang="en-US" dirty="0" smtClean="0"/>
              <a:t>When two sources disagree and there is no other means of evaluation, then historians take the source which seems to accord best with common sense.</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TotalTime>
  <Words>423</Words>
  <Application>Microsoft Office PowerPoint</Application>
  <PresentationFormat>Ekran Gösterisi (4:3)</PresentationFormat>
  <Paragraphs>21</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Gündönümü</vt:lpstr>
      <vt:lpstr>Historical method</vt:lpstr>
      <vt:lpstr>Slayt 2</vt:lpstr>
      <vt:lpstr>Slayt 3</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Historical method</dc:title>
  <dc:creator>pc</dc:creator>
  <cp:lastModifiedBy>pc</cp:lastModifiedBy>
  <cp:revision>5</cp:revision>
  <dcterms:created xsi:type="dcterms:W3CDTF">2017-03-16T09:33:03Z</dcterms:created>
  <dcterms:modified xsi:type="dcterms:W3CDTF">2018-01-12T15:10:11Z</dcterms:modified>
</cp:coreProperties>
</file>