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35965" y="1826260"/>
            <a:ext cx="10942955" cy="1849120"/>
          </a:xfrm>
        </p:spPr>
        <p:txBody>
          <a:bodyPr/>
          <a:p>
            <a:r>
              <a:rPr lang="en-US" sz="4400" b="1">
                <a:solidFill>
                  <a:schemeClr val="tx1"/>
                </a:solidFill>
                <a:sym typeface="+mn-ea"/>
              </a:rPr>
              <a:t>Konaklama İşletmelerinde Finansal Yönetim</a:t>
            </a:r>
            <a:endParaRPr lang="en-US" sz="4400" b="1">
              <a:solidFill>
                <a:schemeClr val="tx1"/>
              </a:solidFill>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270"/>
            <a:ext cx="12188190" cy="6795770"/>
          </a:xfrm>
        </p:spPr>
        <p:txBody>
          <a:bodyPr/>
          <a:p>
            <a:pPr marL="0" indent="0">
              <a:buNone/>
            </a:pPr>
            <a:r>
              <a:rPr lang="en-US" sz="2400" b="1">
                <a:solidFill>
                  <a:srgbClr val="FF0000"/>
                </a:solidFill>
                <a:latin typeface="Times New Roman" panose="02020603050405020304" charset="0"/>
              </a:rPr>
              <a:t>Borç oranı, işletme varlıklarının ne kadarının borçlanma ile karşılandığını göstermektedir.</a:t>
            </a: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 Toplam Borç Oranı </a:t>
            </a:r>
            <a:r>
              <a:rPr lang="tr-TR" altLang="en-US" sz="2400" b="1">
                <a:solidFill>
                  <a:schemeClr val="tx1"/>
                </a:solidFill>
                <a:latin typeface="Times New Roman" panose="02020603050405020304" charset="0"/>
              </a:rPr>
              <a:t>= </a:t>
            </a:r>
            <a:r>
              <a:rPr lang="tr-TR" altLang="en-US" sz="2400" b="1" u="sng">
                <a:solidFill>
                  <a:schemeClr val="tx1"/>
                </a:solidFill>
                <a:latin typeface="Times New Roman" panose="02020603050405020304" charset="0"/>
              </a:rPr>
              <a:t>Toplam Yabancı Kaynaklar</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Pasif Toplamı</a:t>
            </a:r>
            <a:endParaRPr lang="tr-TR" altLang="en-US" sz="2400" b="1">
              <a:solidFill>
                <a:schemeClr val="tx1"/>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Toplam yabancı kaynaklar, işletmenin kısa ve uzun vadeli olmak üzere borçlarının tamamı göstermektedir. </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İşletmeler ihtiyaç duydukları fonları özkaynaklarından veya yabancı kaynaklardan sağlarlar. İşletmenin yabancı kaynaklara yüksek tutarlarda gerek duyması halinde, faiz denilen finansman giderlerinin karşılanması ve anaparanın geri ödenmesinde sıkıntılar ortaya çıkabilir. </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Ülkemizdeki konaklama işletmelerinde Tablo IV’te de olduğu gibi 1994–2000 yılları arasında finansal kaldıraç oranlarının % 29.27’lerden %41.27’lere yükseldiği görülmektedir. Bu durum, konaklama işletmelerinin toplam varlıklar içerisinde kısa ve uzun vadeli yabancı kaynakların tutarının giderek yükseldiğine işaret etmekte olup; finansal açıdan olumsuz bir görünüm yarattığını ifade etmek mümkündür. </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Turizm sektöründe konaklama işletmelerinin varlıklarının finansman sürecinde kısa vadeli çözümlere başvurulması ve uzun vadeli sürekli finansman açıklarının oluşmasının gerçek nedeni, bu işletmelerdeki özkaynak yetersizliğidir.</a:t>
            </a:r>
            <a:endParaRPr lang="tr-TR" alt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270"/>
            <a:ext cx="12103735" cy="6851650"/>
          </a:xfrm>
        </p:spPr>
        <p:txBody>
          <a:bodyPr/>
          <a:p>
            <a:pPr marL="0" indent="0">
              <a:buNone/>
            </a:pPr>
            <a:r>
              <a:rPr lang="en-US" sz="2400" b="1">
                <a:solidFill>
                  <a:srgbClr val="FF0000"/>
                </a:solidFill>
                <a:latin typeface="Times New Roman" panose="02020603050405020304" charset="0"/>
              </a:rPr>
              <a:t>Toplam borçların özsermayeye oranlaması ile belirlenen Borç– Özsermaye oranı, finansal analizde önemli yöntemlerden biridir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Borç-Özsermaye Oranı = </a:t>
            </a:r>
            <a:r>
              <a:rPr lang="tr-TR" altLang="en-US" sz="2400" b="1" u="sng">
                <a:solidFill>
                  <a:schemeClr val="tx1"/>
                </a:solidFill>
                <a:latin typeface="Times New Roman" panose="02020603050405020304" charset="0"/>
              </a:rPr>
              <a:t>Toplam Yabancı Kaynaklar</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Toplam Özsermaye</a:t>
            </a:r>
            <a:endParaRPr lang="tr-TR" altLang="en-US" sz="2400" b="1">
              <a:solidFill>
                <a:schemeClr val="tx1"/>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Bu oranın yüksek olması, işletmenin önemli ölçüde borçlanmaya ilişkin faiz giderleri ile karşı karşıya bulunduğunu ifade etmektedir. Borç–Özsermaye oranı, borç oranı ile benzerlik göstermekte ve işletmelerin sahipleri ile işletmeye dışarıdan kredi verenler tarafından finanse edilen miktarlar arasındaki ilişkiyi göstermektedir. </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Ülkemizde özsermaye sağlamanın güçlülüğü ve yüksek oranlı enflasyon nedeniyle, bu oranın birden büyük olması normal karşılanabilir.</a:t>
            </a:r>
            <a:endParaRPr lang="tr-TR" altLang="en-US" sz="2400">
              <a:solidFill>
                <a:schemeClr val="tx1"/>
              </a:solidFill>
              <a:latin typeface="Times New Roman" panose="02020603050405020304" charset="0"/>
            </a:endParaRPr>
          </a:p>
          <a:p>
            <a:pPr marL="0" indent="0">
              <a:buNone/>
            </a:pPr>
            <a:endParaRPr lang="tr-TR" altLang="en-US" sz="2400">
              <a:solidFill>
                <a:schemeClr val="tx1"/>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Borçlar/özsermaye oranın yüksekliği, bir yandan riski artırırken, öte yandan koşulların elverişli olması durumunda, finansal kaldıracın olumlu etkisi nedeniyle özsermaye sahiplerinin kârlılığını arttırabilir.</a:t>
            </a:r>
            <a:endParaRPr lang="tr-TR" altLang="en-US" sz="2400" b="1">
              <a:solidFill>
                <a:srgbClr val="FF0000"/>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26035"/>
            <a:ext cx="12173585" cy="6866255"/>
          </a:xfrm>
        </p:spPr>
        <p:txBody>
          <a:bodyPr/>
          <a:p>
            <a:pPr marL="0" indent="0" algn="ctr">
              <a:buNone/>
            </a:pPr>
            <a:r>
              <a:rPr lang="en-US" sz="2800" b="1">
                <a:solidFill>
                  <a:srgbClr val="FF0000"/>
                </a:solidFill>
                <a:latin typeface="Times New Roman" panose="02020603050405020304" charset="0"/>
              </a:rPr>
              <a:t>Faiz Karşılama Oranı </a:t>
            </a:r>
            <a:endParaRPr lang="en-US" sz="2800" b="1">
              <a:solidFill>
                <a:srgbClr val="FF0000"/>
              </a:solidFill>
              <a:latin typeface="Times New Roman" panose="02020603050405020304" charset="0"/>
            </a:endParaRPr>
          </a:p>
          <a:p>
            <a:pPr marL="0" indent="0" algn="ctr">
              <a:buNone/>
            </a:pPr>
            <a:r>
              <a:rPr lang="en-US" sz="2400">
                <a:latin typeface="Times New Roman" panose="02020603050405020304" charset="0"/>
              </a:rPr>
              <a:t>İşletmenin gerek duymuş oldukları yabancı kaynaklara başvurmanın en önemli sonucu, işletme tarafından ödenmesi gereken bir finansman gideri olarak da ifade edilen faiz yükümlülüğüdür.</a:t>
            </a:r>
            <a:endParaRPr lang="en-US" sz="2400">
              <a:latin typeface="Times New Roman" panose="02020603050405020304" charset="0"/>
            </a:endParaRPr>
          </a:p>
          <a:p>
            <a:pPr marL="0" indent="0" algn="ctr">
              <a:buNone/>
            </a:pPr>
            <a:endParaRPr lang="en-US" sz="2400">
              <a:latin typeface="Times New Roman" panose="02020603050405020304" charset="0"/>
            </a:endParaRPr>
          </a:p>
          <a:p>
            <a:pPr marL="0" indent="0" algn="l">
              <a:buNone/>
            </a:pPr>
            <a:r>
              <a:rPr lang="en-US" sz="2400" b="1">
                <a:latin typeface="Times New Roman" panose="02020603050405020304" charset="0"/>
              </a:rPr>
              <a:t>Faiz karşılama oranı,</a:t>
            </a:r>
            <a:r>
              <a:rPr lang="en-US" sz="2400" b="1">
                <a:solidFill>
                  <a:srgbClr val="FF0000"/>
                </a:solidFill>
                <a:latin typeface="Times New Roman" panose="02020603050405020304" charset="0"/>
              </a:rPr>
              <a:t> işletmelerin yabancı kaynaklar için ödedikleri faiz ve komisyon giderleri ile elde ettikleri kârlar arasındaki ilişkiyi ölçmektedir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lgn="l">
              <a:buNone/>
            </a:pPr>
            <a:endParaRPr lang="tr-TR" altLang="en-US" sz="2400" b="1">
              <a:solidFill>
                <a:srgbClr val="FF0000"/>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Faiz Karşılama Oranı = </a:t>
            </a:r>
            <a:r>
              <a:rPr lang="tr-TR" altLang="en-US" sz="2400" b="1" u="sng">
                <a:solidFill>
                  <a:schemeClr val="tx1"/>
                </a:solidFill>
                <a:latin typeface="Times New Roman" panose="02020603050405020304" charset="0"/>
              </a:rPr>
              <a:t>Faiz ve Vergi Öncesi Kar</a:t>
            </a:r>
            <a:endParaRPr lang="tr-TR" altLang="en-US" sz="2400" b="1" u="sng">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                                                         Faiz</a:t>
            </a:r>
            <a:endParaRPr lang="tr-TR" altLang="en-US" sz="2400" b="1">
              <a:solidFill>
                <a:schemeClr val="tx1"/>
              </a:solidFill>
              <a:latin typeface="Times New Roman" panose="02020603050405020304" charset="0"/>
            </a:endParaRPr>
          </a:p>
          <a:p>
            <a:pPr marL="0" indent="0" algn="ctr">
              <a:buNone/>
            </a:pPr>
            <a:r>
              <a:rPr lang="tr-TR" altLang="en-US" sz="2800" b="1">
                <a:solidFill>
                  <a:srgbClr val="FF0000"/>
                </a:solidFill>
                <a:latin typeface="Times New Roman" panose="02020603050405020304" charset="0"/>
              </a:rPr>
              <a:t>Kârlılık Oranları</a:t>
            </a:r>
            <a:endParaRPr lang="tr-TR" altLang="en-US" sz="2800" b="1">
              <a:solidFill>
                <a:srgbClr val="FF0000"/>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 Kârlılık oranları, bir işletmenin finansal yönetimdeki başarıyı belirleyen yatırım ve finansman kararlarının işletme açısından elde edilen sonuçlarını değerlendirmek için kullanılan bir yöntemdir.</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İşletme tarafından gerçekleştirilen faaliyetler sonucunda elde edilen kârın analiz edilmesinde göz önüne alınması gereken bazı faktörler bulunmaktadır. </a:t>
            </a:r>
            <a:endParaRPr lang="tr-TR" altLang="en-US" sz="2400">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1905"/>
            <a:ext cx="12159615" cy="6851650"/>
          </a:xfrm>
        </p:spPr>
        <p:txBody>
          <a:bodyPr/>
          <a:p>
            <a:pPr marL="0" indent="0">
              <a:buNone/>
            </a:pPr>
            <a:r>
              <a:rPr lang="en-US" sz="2400">
                <a:latin typeface="Times New Roman" panose="02020603050405020304" charset="0"/>
              </a:rPr>
              <a:t> Bu faktörler aşağıdaki gibidir:</a:t>
            </a:r>
            <a:endParaRPr lang="en-US" sz="2400">
              <a:latin typeface="Times New Roman" panose="02020603050405020304" charset="0"/>
            </a:endParaRPr>
          </a:p>
          <a:p>
            <a:pPr marL="0" indent="0">
              <a:buNone/>
            </a:pPr>
            <a:r>
              <a:rPr lang="en-US" sz="2400">
                <a:latin typeface="Times New Roman" panose="02020603050405020304" charset="0"/>
              </a:rPr>
              <a:t> • Sermayenin alternatif getirisi, </a:t>
            </a:r>
            <a:endParaRPr lang="en-US" sz="2400">
              <a:latin typeface="Times New Roman" panose="02020603050405020304" charset="0"/>
            </a:endParaRPr>
          </a:p>
          <a:p>
            <a:pPr marL="0" indent="0">
              <a:buNone/>
            </a:pPr>
            <a:r>
              <a:rPr lang="en-US" sz="2400">
                <a:latin typeface="Times New Roman" panose="02020603050405020304" charset="0"/>
              </a:rPr>
              <a:t>• Ulusal ve uluslararası düzeyde ekonomilerde yaşanan her türlü gelişmeler (Örneğin küresel kriz), • Turizm sektöründe bulunan diğer konaklama işletmelerin kârlılıkları, </a:t>
            </a:r>
            <a:endParaRPr lang="en-US" sz="2400">
              <a:latin typeface="Times New Roman" panose="02020603050405020304" charset="0"/>
            </a:endParaRPr>
          </a:p>
          <a:p>
            <a:pPr marL="0" indent="0">
              <a:buNone/>
            </a:pPr>
            <a:r>
              <a:rPr lang="en-US" sz="2400">
                <a:latin typeface="Times New Roman" panose="02020603050405020304" charset="0"/>
              </a:rPr>
              <a:t>• İşletmenin geçmiş yıllarda elde etmiş olduğu kârlar, </a:t>
            </a:r>
            <a:endParaRPr lang="en-US" sz="2400">
              <a:latin typeface="Times New Roman" panose="02020603050405020304" charset="0"/>
            </a:endParaRPr>
          </a:p>
          <a:p>
            <a:pPr marL="0" indent="0">
              <a:buNone/>
            </a:pPr>
            <a:r>
              <a:rPr lang="en-US" sz="2400">
                <a:latin typeface="Times New Roman" panose="02020603050405020304" charset="0"/>
              </a:rPr>
              <a:t>• İşletmenin geleceğe yönelik kâr hedefleri, </a:t>
            </a:r>
            <a:endParaRPr lang="en-US" sz="2400">
              <a:latin typeface="Times New Roman" panose="02020603050405020304" charset="0"/>
            </a:endParaRPr>
          </a:p>
          <a:p>
            <a:pPr marL="0" indent="0">
              <a:buNone/>
            </a:pPr>
            <a:r>
              <a:rPr lang="en-US" sz="2400">
                <a:latin typeface="Times New Roman" panose="02020603050405020304" charset="0"/>
              </a:rPr>
              <a:t>• Turizm sektöründe uluslararası düzeyde oluşan rekabet şartları, </a:t>
            </a:r>
            <a:endParaRPr lang="en-US" sz="2400">
              <a:latin typeface="Times New Roman" panose="02020603050405020304" charset="0"/>
            </a:endParaRPr>
          </a:p>
          <a:p>
            <a:pPr marL="0" indent="0">
              <a:buNone/>
            </a:pPr>
            <a:r>
              <a:rPr lang="en-US" sz="2400">
                <a:latin typeface="Times New Roman" panose="02020603050405020304" charset="0"/>
              </a:rPr>
              <a:t>• Turizm sektöründe sağlanan teşvikler ve kredi olanakları.</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Konaklama işletmelerinin belirli bir yıl itibariyle elde etmiş olduğu kârların miktarından çok, bu sonucun bir şekilde turizm sektörünü etkileyen ve yukarıda sayılanlar da dâhil olmak üzere birçok faktör ile birlikte değerlendirilmesi gerekmektedir. Örneğin uluslararası düzeyde ortaya çıkan finansal krizlerin konaklama işletmelerinin kârlılıkları üzerinde (ekonomide diğer işletmelerde de olduğu gibi) olumsuz etkiler yaratması kaçınılmaz bir sonuçtur.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Kârlılık; işletmelerin satışları, özsermayesi ya da varlıkları itibariyle hesaplanabilir.</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7780" y="15875"/>
            <a:ext cx="12172950" cy="6810375"/>
          </a:xfrm>
        </p:spPr>
        <p:txBody>
          <a:bodyPr/>
          <a:p>
            <a:pPr marL="0" indent="0">
              <a:buNone/>
            </a:pPr>
            <a:r>
              <a:rPr lang="en-US" sz="2400" b="1">
                <a:latin typeface="Times New Roman" panose="02020603050405020304" charset="0"/>
              </a:rPr>
              <a:t>Net kâr marjı,</a:t>
            </a:r>
            <a:r>
              <a:rPr lang="en-US" sz="2400" b="1">
                <a:solidFill>
                  <a:srgbClr val="FF0000"/>
                </a:solidFill>
                <a:latin typeface="Times New Roman" panose="02020603050405020304" charset="0"/>
              </a:rPr>
              <a:t> işletmelerin faaliyetlerinin değerlendirilmesinde kullanılan bir kârlılık oranıdır.</a:t>
            </a:r>
            <a:endParaRPr lang="en-US" sz="2400" b="1">
              <a:solidFill>
                <a:srgbClr val="FF0000"/>
              </a:solidFill>
              <a:latin typeface="Times New Roman" panose="02020603050405020304" charset="0"/>
            </a:endParaRPr>
          </a:p>
          <a:p>
            <a:pPr marL="0" indent="0">
              <a:lnSpc>
                <a:spcPct val="90000"/>
              </a:lnSpc>
              <a:buNone/>
            </a:pPr>
            <a:endParaRPr 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Net Kar Marjı = </a:t>
            </a:r>
            <a:r>
              <a:rPr lang="tr-TR" altLang="en-US" sz="2400" b="1" u="sng">
                <a:solidFill>
                  <a:schemeClr val="tx1"/>
                </a:solidFill>
                <a:latin typeface="Times New Roman" panose="02020603050405020304" charset="0"/>
              </a:rPr>
              <a:t>  Net Kar  </a:t>
            </a:r>
            <a:endParaRPr lang="tr-TR" altLang="en-US" sz="2400" b="1" u="sng">
              <a:solidFill>
                <a:schemeClr val="tx1"/>
              </a:solidFill>
              <a:latin typeface="Times New Roman" panose="02020603050405020304" charset="0"/>
            </a:endParaRPr>
          </a:p>
          <a:p>
            <a:pPr marL="0" indent="0">
              <a:lnSpc>
                <a:spcPct val="90000"/>
              </a:lnSpc>
              <a:buNone/>
            </a:pPr>
            <a:r>
              <a:rPr lang="tr-TR" altLang="en-US" sz="2400" b="1">
                <a:solidFill>
                  <a:schemeClr val="tx1"/>
                </a:solidFill>
                <a:latin typeface="Times New Roman" panose="02020603050405020304" charset="0"/>
              </a:rPr>
              <a:t>                             Net Satışlar</a:t>
            </a:r>
            <a:endParaRPr lang="tr-TR" altLang="en-US" sz="2400" b="1">
              <a:solidFill>
                <a:schemeClr val="tx1"/>
              </a:solidFill>
              <a:latin typeface="Times New Roman" panose="02020603050405020304" charset="0"/>
            </a:endParaRPr>
          </a:p>
          <a:p>
            <a:pPr marL="0" indent="0">
              <a:lnSpc>
                <a:spcPct val="20000"/>
              </a:lnSpc>
              <a:buNone/>
            </a:pP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Bu oran ile işletmenin yapmış olduğu her birimlik satıştan ne kadar kâr elde edeceği belirlenmektedir. Bir işletmede net kâr marjının yüksek olması söz konusu işletmenin kârlılık durumunun iyi olduğunun bir göstergesidir. Başka bir ifade ile işletmenin elde etmiş olduğu satış gelirlerinden kâr edilmektedir.</a:t>
            </a:r>
            <a:endParaRPr lang="tr-TR" altLang="en-US" sz="2400">
              <a:solidFill>
                <a:schemeClr val="tx1"/>
              </a:solidFill>
              <a:latin typeface="Times New Roman" panose="02020603050405020304" charset="0"/>
            </a:endParaRPr>
          </a:p>
          <a:p>
            <a:pPr marL="0" indent="0">
              <a:lnSpc>
                <a:spcPct val="60000"/>
              </a:lnSpc>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Kârlılığın belirlenmesinde kullanılan bir başka yöntem ise yatırımlarla ilgilidir. Yatırımlarla ilgili kârlılık oranları, işletmenin elde ettiği kâr ile kullanılan kaynaklar arasındaki ilişkiyi göstermektedir.</a:t>
            </a:r>
            <a:endParaRPr lang="tr-TR" alt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Özsermaye Karlılığı =  </a:t>
            </a:r>
            <a:r>
              <a:rPr lang="tr-TR" altLang="en-US" sz="2400" b="1" u="sng">
                <a:solidFill>
                  <a:schemeClr val="tx1"/>
                </a:solidFill>
                <a:latin typeface="Times New Roman" panose="02020603050405020304" charset="0"/>
              </a:rPr>
              <a:t>    Net Kar</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Özsermaye</a:t>
            </a:r>
            <a:endParaRPr lang="tr-TR" altLang="en-US" sz="2400" b="1">
              <a:solidFill>
                <a:schemeClr val="tx1"/>
              </a:solidFill>
              <a:latin typeface="Times New Roman" panose="02020603050405020304" charset="0"/>
            </a:endParaRPr>
          </a:p>
          <a:p>
            <a:pPr marL="0" indent="0">
              <a:lnSpc>
                <a:spcPct val="90000"/>
              </a:lnSpc>
              <a:buNone/>
            </a:pPr>
            <a:r>
              <a:rPr lang="tr-TR" altLang="en-US" sz="2400">
                <a:solidFill>
                  <a:schemeClr val="tx1"/>
                </a:solidFill>
                <a:latin typeface="Times New Roman" panose="02020603050405020304" charset="0"/>
              </a:rPr>
              <a:t>Özsermaye kârlılığı oranı ile ortakların işletmeye getirmiş oldukları sermaye üzerinden elde edilen kâr belirlenmektedir.</a:t>
            </a:r>
            <a:endParaRPr lang="tr-TR" altLang="en-US" sz="2400">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a:t>
            </a:r>
            <a:endParaRPr lang="tr-TR" altLang="en-US" sz="2400" b="1">
              <a:solidFill>
                <a:schemeClr val="tx1"/>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270"/>
            <a:ext cx="12159615" cy="6795770"/>
          </a:xfrm>
        </p:spPr>
        <p:txBody>
          <a:bodyPr/>
          <a:p>
            <a:pPr marL="0" indent="0" algn="ctr">
              <a:buNone/>
            </a:pPr>
            <a:r>
              <a:rPr lang="en-US" sz="2800" b="1">
                <a:solidFill>
                  <a:srgbClr val="FF0000"/>
                </a:solidFill>
                <a:latin typeface="Times New Roman" panose="02020603050405020304" charset="0"/>
              </a:rPr>
              <a:t>Borsa Performans Oranları</a:t>
            </a:r>
            <a:endParaRPr lang="en-US" sz="28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Fiyat Kazanç Oranı, hisse senedinin borsa değerinin, hisse basına gelire oranlaması ile hesaplanır.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b="1">
                <a:solidFill>
                  <a:schemeClr val="tx1"/>
                </a:solidFill>
                <a:latin typeface="Times New Roman" panose="02020603050405020304" charset="0"/>
              </a:rPr>
              <a:t>F</a:t>
            </a:r>
            <a:r>
              <a:rPr lang="tr-TR" altLang="en-US" sz="2400" b="1">
                <a:solidFill>
                  <a:schemeClr val="tx1"/>
                </a:solidFill>
                <a:latin typeface="Times New Roman" panose="02020603050405020304" charset="0"/>
              </a:rPr>
              <a:t>i</a:t>
            </a:r>
            <a:r>
              <a:rPr lang="en-US" sz="2400" b="1">
                <a:solidFill>
                  <a:schemeClr val="tx1"/>
                </a:solidFill>
                <a:latin typeface="Times New Roman" panose="02020603050405020304" charset="0"/>
              </a:rPr>
              <a:t>yat Kazanç Oranı </a:t>
            </a:r>
            <a:r>
              <a:rPr lang="tr-TR" altLang="en-US" sz="2400" b="1">
                <a:solidFill>
                  <a:schemeClr val="tx1"/>
                </a:solidFill>
                <a:latin typeface="Times New Roman" panose="02020603050405020304" charset="0"/>
              </a:rPr>
              <a:t>=</a:t>
            </a:r>
            <a:r>
              <a:rPr lang="tr-TR" altLang="en-US" sz="2400" b="1" u="sng">
                <a:solidFill>
                  <a:schemeClr val="tx1"/>
                </a:solidFill>
                <a:latin typeface="Times New Roman" panose="02020603050405020304" charset="0"/>
              </a:rPr>
              <a:t>  Hisse Başı Pazar Fiyatı  </a:t>
            </a:r>
            <a:endParaRPr lang="tr-TR" altLang="en-US" sz="2400" b="1" u="sng">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                                           Hisse Başı Kazanç</a:t>
            </a:r>
            <a:endParaRPr lang="tr-TR" altLang="en-US" sz="2400" b="1">
              <a:solidFill>
                <a:schemeClr val="tx1"/>
              </a:solidFill>
              <a:latin typeface="Times New Roman" panose="02020603050405020304" charset="0"/>
            </a:endParaRPr>
          </a:p>
          <a:p>
            <a:pPr marL="0" indent="0" algn="l">
              <a:buNone/>
            </a:pPr>
            <a:endParaRPr lang="tr-TR" altLang="en-US" sz="2400" b="1">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Fiyat kazanç oranı, işletmenin riski ile bağlantılı olup, işletmenin riskine ne kadar azalırsa o oranda yükselir.</a:t>
            </a:r>
            <a:endParaRPr lang="tr-TR" altLang="en-US" sz="2400">
              <a:solidFill>
                <a:schemeClr val="tx1"/>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rPr>
              <a:t>Piyasa–Defter Değeri Oranı ise, işletmenin borsa değerinin işletmenin özkaynaklarının kaç katı olduğunu göstermekte olup; işletmenin verimi arttıkça söz konusu oran da artmaktadır.</a:t>
            </a:r>
            <a:endParaRPr lang="tr-TR" altLang="en-US" sz="2400" b="1">
              <a:solidFill>
                <a:srgbClr val="FF0000"/>
              </a:solidFill>
              <a:latin typeface="Times New Roman" panose="02020603050405020304" charset="0"/>
            </a:endParaRPr>
          </a:p>
          <a:p>
            <a:pPr marL="0" indent="0" algn="l">
              <a:buNone/>
            </a:pPr>
            <a:endParaRPr lang="tr-TR" altLang="en-US" sz="2400" b="1">
              <a:solidFill>
                <a:srgbClr val="FF0000"/>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P iyasa-Defter Değeri Oranı = </a:t>
            </a:r>
            <a:r>
              <a:rPr lang="tr-TR" altLang="en-US" sz="2400" b="1" u="sng">
                <a:solidFill>
                  <a:schemeClr val="tx1"/>
                </a:solidFill>
                <a:latin typeface="Times New Roman" panose="02020603050405020304" charset="0"/>
              </a:rPr>
              <a:t>   Hisse Başı Piyasa Değeri  </a:t>
            </a:r>
            <a:endParaRPr lang="tr-TR" altLang="en-US" sz="2400" b="1" u="sng">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                                                       Hisse Başı Defter Değeri</a:t>
            </a:r>
            <a:endParaRPr lang="tr-TR" altLang="en-US" sz="2400" b="1">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875"/>
            <a:ext cx="12173585" cy="6795770"/>
          </a:xfrm>
        </p:spPr>
        <p:txBody>
          <a:bodyPr/>
          <a:p>
            <a:pPr marL="0" indent="0">
              <a:buNone/>
            </a:pPr>
            <a:r>
              <a:rPr lang="en-US" sz="2400">
                <a:latin typeface="Times New Roman" panose="02020603050405020304" charset="0"/>
              </a:rPr>
              <a:t>Oran analizinde kullanılan yöntemler oldukça farklı özelliklere sahip olup; her bir oranın işletmenin finansal analizinde ayrı bir önemi bulunmaktadır. </a:t>
            </a:r>
            <a:endParaRPr lang="en-US" sz="2400">
              <a:latin typeface="Times New Roman" panose="02020603050405020304" charset="0"/>
            </a:endParaRPr>
          </a:p>
          <a:p>
            <a:pPr marL="0" indent="0">
              <a:buNone/>
            </a:pPr>
            <a:r>
              <a:rPr lang="en-US" sz="2400">
                <a:latin typeface="Times New Roman" panose="02020603050405020304" charset="0"/>
              </a:rPr>
              <a:t>Oran analizi yaparken dikkat edilmesi gereken nokta, finansal sonuçlara varabilmek için kullanılacak tekniklerin mutlaka birden fazla olmasıdır. Ancak bu şekilde işletme için yararlı olacak değerlendirmelerin yapılması mümkün bulunmaktadır.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Dikey Yüzdeler Yöntemi ile Analiz </a:t>
            </a:r>
            <a:endParaRPr lang="en-US" sz="2800" b="1">
              <a:solidFill>
                <a:srgbClr val="FF0000"/>
              </a:solidFill>
              <a:latin typeface="Times New Roman" panose="02020603050405020304" charset="0"/>
            </a:endParaRPr>
          </a:p>
          <a:p>
            <a:pPr marL="0" indent="0" algn="l">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rPr>
              <a:t>Dikey Analiz olarak da tanımlanan bu yöntem, finansal tablolarda (bilanço ve gelir tablosu) yer alan her bir kalemin toplam olarak veya grup içindeki oransal büyüklüğünün analiz edilmesi esasına dayanmaktadır. Bu yöntemde gelir tablosu ya da bilançoda bulunan her kalemin ait olduğu grup veya genel toplam 100 olarak kabul edilir ve her kalemin toplam içindeki yüzdesi hesaplanır.</a:t>
            </a:r>
            <a:endParaRPr lang="en-US" sz="2400" b="1">
              <a:solidFill>
                <a:srgbClr val="FF0000"/>
              </a:solidFill>
              <a:latin typeface="Times New Roman" panose="02020603050405020304" charset="0"/>
            </a:endParaRPr>
          </a:p>
          <a:p>
            <a:pPr marL="0" indent="0" algn="l">
              <a:buNone/>
            </a:pPr>
            <a:endParaRPr lang="en-US" sz="2400">
              <a:solidFill>
                <a:srgbClr val="FF0000"/>
              </a:solidFill>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7465" y="-12065"/>
            <a:ext cx="12202160" cy="6896735"/>
          </a:xfrm>
        </p:spPr>
        <p:txBody>
          <a:bodyPr/>
          <a:p>
            <a:pPr marL="0" indent="0">
              <a:buNone/>
            </a:pPr>
            <a:r>
              <a:rPr lang="en-US" sz="2400">
                <a:latin typeface="Times New Roman" panose="02020603050405020304" charset="0"/>
              </a:rPr>
              <a:t>Örneğin bir konaklama işletmesinin bilançosunda işletmenin aktif toplamı 925 birim iken dönen varlıklar içinde yer alan bankaların 225 birim olması durumunda; toplam aktifler içinde bir değerleme yapılacak ise bankanın yüzde olarak değeri 24.32 (=225/925) olacaktır. Bu yöntemde, banka kaleminin toplam aktifler içinde nispi önemi bulunmaktadır. Bu hesaplama, banka hesabının sadece dönen varlıklar içindeki nispi öneminin hesaplanmasına yönelik olarak da yapılması mümkündür.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Konaklama işletmelerinin emek yoğun işletmeler olması nedeniyle bu işletmelerde işçilik giderlerinin satışlara oranlanması suretiyle, işçilik verimliliğinin belirlenmesi için yapılan analizlere sıklıkla rastlanılmaktadır. Buna göre,</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Ücret Verimliliği (%</a:t>
            </a:r>
            <a:r>
              <a:rPr lang="tr-TR" altLang="en-US" sz="2400" b="1">
                <a:solidFill>
                  <a:schemeClr val="tx1"/>
                </a:solidFill>
                <a:latin typeface="Times New Roman" panose="02020603050405020304" charset="0"/>
              </a:rPr>
              <a:t>) = </a:t>
            </a:r>
            <a:r>
              <a:rPr lang="tr-TR" altLang="en-US" sz="2400" b="1" u="sng">
                <a:solidFill>
                  <a:schemeClr val="tx1"/>
                </a:solidFill>
                <a:latin typeface="Times New Roman" panose="02020603050405020304" charset="0"/>
              </a:rPr>
              <a:t>  Ücret Giderleri</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Toplam Satışlar</a:t>
            </a:r>
            <a:endParaRPr lang="tr-TR" altLang="en-US" sz="2400" b="1">
              <a:solidFill>
                <a:schemeClr val="tx1"/>
              </a:solidFill>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3020" y="15240"/>
            <a:ext cx="12230100" cy="6851650"/>
          </a:xfrm>
        </p:spPr>
        <p:txBody>
          <a:bodyPr/>
          <a:p>
            <a:pPr marL="0" indent="0">
              <a:buNone/>
            </a:pPr>
            <a:r>
              <a:rPr lang="en-US" sz="2400">
                <a:latin typeface="Times New Roman" panose="02020603050405020304" charset="0"/>
              </a:rPr>
              <a:t>Bu şekilde yapılacak hesaplamalar sonucunda elde edilecek oranların ve bu oranlardaki değişmelerin izlenmesi, konaklama işletmeleri için önemlidir. Örneğin söz konusu oranının geçmiş yılda % 50 iken, cari yılda % 40’a düşmesi durumunda, yapılacak analizde bunun nedenlerinin araştırılması gerekmektedir. Bu düşüşün nedeni işçilik verimliliğindeki artıştan kaynaklanabileceği gibi, sadece satış hacminde herhangi bir değişme olmadığı halde ekonomide yaşanan gelişmeler sonucunda meydana gelmiş de olabilir. Bunun dışında daha az kalifiye personelin çalıştırılması durumunda elde edilecek sonuçların değişmesi gibi durumların dikkate alınması gerekmektedir.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İşçilik giderleri ile yapılacak yüzde analizinde konaklama işletmelerinde bulunan farklı departmanlar (odalar, yiyecek, resepsiyon gibi) itibarıyla oranlar hesaplanmalı ve bu şekilde her departman için oluşturulan işçilik gideri, o departmanda elde edilen gelire oranlanmak suretiyle belirlenmelidir. Bu durumda departmanlar itibariyle işçilik verimliliklerinin karşılaştırılması sağlanmış olur.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065"/>
            <a:ext cx="12151360" cy="6837680"/>
          </a:xfrm>
        </p:spPr>
        <p:txBody>
          <a:bodyPr/>
          <a:p>
            <a:pPr marL="0" indent="0">
              <a:buNone/>
            </a:pPr>
            <a:r>
              <a:rPr lang="en-US" sz="2400" b="1">
                <a:solidFill>
                  <a:schemeClr val="tx1"/>
                </a:solidFill>
                <a:latin typeface="Times New Roman" panose="02020603050405020304" charset="0"/>
              </a:rPr>
              <a:t>Dikey Yüzdeler Yöntemi,</a:t>
            </a:r>
            <a:r>
              <a:rPr lang="en-US" sz="2400" b="1">
                <a:solidFill>
                  <a:srgbClr val="FF0000"/>
                </a:solidFill>
                <a:latin typeface="Times New Roman" panose="02020603050405020304" charset="0"/>
              </a:rPr>
              <a:t> konaklama işletmelerini içinde bulunduğu turizm sektöründe yer alan diğer işletmeler ile karışlaştırma yapılmasına olanak vermesi yönü ile de faydalı bir yöntemdir. Konaklama işletmelerine ait turizm sektörü ortalamalarının bulunması, işletmeler arası karşılaştırmalar yapılmasına olanak vermektedir. Bir işletmenin, sektörel ortalama değerlerin üzerinde ve altında bulunması nedenlerinin araştırılmasını gerektirmektedir. Bu tür analizlerin diğer finansal analiz teknikleri ile desteklenmesi, bu işletmeleri daha sağlıklı sonuçlara götürecektir.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Karşılaştırma Yöntemi ile Analiz</a:t>
            </a:r>
            <a:endParaRPr lang="en-US" sz="2800" b="1">
              <a:solidFill>
                <a:srgbClr val="FF0000"/>
              </a:solidFill>
              <a:latin typeface="Times New Roman" panose="02020603050405020304" charset="0"/>
            </a:endParaRPr>
          </a:p>
          <a:p>
            <a:pPr marL="0" indent="0" algn="l">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Karşılaştırma yöntemi ile analizde bir konaklama işletmenin en az iki dönemine ilişkin finansal tablolarının (bilanço ve gelir tablosu olmak üzere) zaman içinde göstermiş olduğu değişiklerinin değerlendirilmesi yapılmaktadır. Bu değişiklikler yüzde olarak veya mutlak değerleri ile karşılaştırılmaktadır.</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 Karşılaştırma yönteminde birden fazla dönemde oluşan değişikliklerin izlenebilmesi için bu dönemlerden birinin esas alınması gerekmektedir. Belirlenen bu döneme göre oluşan değişiklikler izlenmelidir.</a:t>
            </a:r>
            <a:endParaRPr lang="en-US" sz="2400">
              <a:solidFill>
                <a:schemeClr val="tx1"/>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0005" y="-40005"/>
            <a:ext cx="12272010" cy="6880225"/>
          </a:xfrm>
        </p:spPr>
        <p:txBody>
          <a:bodyPr/>
          <a:p>
            <a:pPr marL="0" indent="0">
              <a:buNone/>
            </a:pPr>
            <a:r>
              <a:rPr lang="en-US" sz="2400">
                <a:latin typeface="Times New Roman" panose="02020603050405020304" charset="0"/>
              </a:rPr>
              <a:t>İşletmelerin bilançolarının aktifinde yer alan kısa vadeli dönen varlıklar ile pasifinde yer alan kısa vadeli yabancı kaynaklar kolaylıkla değişikliklere uğrayabilen değerler olduğu için işletmelerin sadece likidite oranlarına bakılmak suretiyle yapılacak analizlerin yeterli olmayacağını belirtmek gerekir. Bu nedenle likidite oranları ile yapılan analizler, diğer analiz teknikleri ile desteklenmelidir.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Cari oranının yüksek olması, işletmenin kısa vadeli borçlarını ödeyebilme gücünün iyi olduğunu göstermektedir. Bu değerin, 1.5 ila 2.0 arasında olmasının işletme için uygun olduğu düşünülmektedir.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Örneğin bir işletmede cari oranın 2 olması, bu işletmenin 1 liralık kısa vadeli borcuna karşılık 2 liralık dönen varlığa sahip olduğu anlamına gelmektedir. Bu oranın konaklama işletmesinin içinde bulunduğu turizm sektörünün ortalamasından düşük olması o işletmenin likidite durumunun kötü olduğu göstermez. Çünkü aynı bölgede faaliyet gösteren iki farklı otel işletmesinin aynı oranlara sahip olması da beklenmemelidir. Öte yandan likidite oranın yüksek olması, kârlılık oranının da yüksek olmasını gerektirmemektedir. </a:t>
            </a:r>
            <a:endParaRPr lang="en-US" sz="2400">
              <a:solidFill>
                <a:schemeClr val="tx1"/>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905"/>
            <a:ext cx="12117705" cy="6810375"/>
          </a:xfrm>
        </p:spPr>
        <p:txBody>
          <a:bodyPr/>
          <a:p>
            <a:pPr marL="0" indent="0">
              <a:buNone/>
            </a:pPr>
            <a:r>
              <a:rPr lang="en-US" sz="2800" b="1">
                <a:solidFill>
                  <a:srgbClr val="FF0000"/>
                </a:solidFill>
                <a:latin typeface="Times New Roman" panose="02020603050405020304" charset="0"/>
              </a:rPr>
              <a:t>Karşılaştırma yönetim ile analizde işletmenin finansal tablolarında oluşan değişmeler yine işletmenin kendisi ile karşılaştırılmakta olup; turizm sektöründe faaliyet gösteren diğer işletmelerin durumu göz önüne alınmamaktadır.</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Analiz sonucunda, değişiklik gösteren finansal tablo kalemlerinin nedenleri araştırılmalıdır.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lgn="ctr">
              <a:buNone/>
            </a:pPr>
            <a:r>
              <a:rPr lang="en-US" sz="2800" b="1">
                <a:solidFill>
                  <a:srgbClr val="FF0000"/>
                </a:solidFill>
                <a:latin typeface="Times New Roman" panose="02020603050405020304" charset="0"/>
              </a:rPr>
              <a:t>Eğilim (Trend) Yöntemi ile Analiz</a:t>
            </a: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İşletmelerin finansal tablolarındaki değişimleri izleyebilmek ve bu yönde oluşan trendini belirleyebilmek için, karşılaştırma yönetim ile yapılan analizden daha uzun süreli olarak yapılacak bir analize gerek bulunmaktadır. İşletmelerin 5 ila 10 yıllık dönemleri kapsayan bir zaman içinde değerlendirilmesine olanak sağlayan analiz yöntemi, “eğilim (trend) yöntemi”dir.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Eğilim (trend) yöntemi, birbirini takip eden dönemlere ait finansal tablolarda yer alan hesap kalemlerinin esas alınan bir yıldaki finansal tablodaki değerlerine göre göstermiş olduğu değişikliklerin (artış veya azalışların), yüzde olarak hesaplanması esasına dayanmaktadır: </a:t>
            </a:r>
            <a:endParaRPr lang="en-US" sz="2400">
              <a:solidFill>
                <a:schemeClr val="tx1"/>
              </a:solidFill>
              <a:latin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1905"/>
            <a:ext cx="12145645" cy="6824345"/>
          </a:xfrm>
        </p:spPr>
        <p:txBody>
          <a:bodyPr/>
          <a:p>
            <a:pPr marL="0" indent="0">
              <a:buNone/>
            </a:pPr>
            <a:r>
              <a:rPr lang="en-US" sz="2400">
                <a:latin typeface="Times New Roman" panose="02020603050405020304" charset="0"/>
              </a:rPr>
              <a:t>Bu yöntemde değişikliklerin izleneceği (baz olarak alınan) yılın seçiminin önemli olduğu ifade etmek gerekmektedir. Çünkü herhangi bir şekilde bu yılın doğru olarak seçilmemesi durumunda bu yöntemden elden edilecek sonuçlar son derece olumsuz olarak etkilenebilir. Örneğin salgın bir hastalığın olduğu bir yılın baz yıl olarak alınması durumunda, bunun sonucunun turizm gelirlerinde azalış yaratacağından bu şekilde yapılan bir trend analizinde anlamlı sonuçlar alınması beklenmemelidir.</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Konaklama işletmelerinde uygulanacak eğilim yönteminde, finansal tablolarda oluşan değişim oranlarının ne olduğu değil, bu oranların zaman içinde göstermiş olduğu trendler ile turizm sektöründe yer alan diğer işletmelerin oranlarına bakılması önemlidir. Turizm sektöründe yer alan işletmeler itibariyle oluşan oranların eğilimi ile karşılaştırma yapılmalıdır.</a:t>
            </a:r>
            <a:endParaRPr lang="en-US" sz="2400" b="1">
              <a:solidFill>
                <a:srgbClr val="FF0000"/>
              </a:solidFill>
              <a:latin typeface="Times New Roman" panose="02020603050405020304" charset="0"/>
            </a:endParaRPr>
          </a:p>
          <a:p>
            <a:pPr marL="0" indent="0">
              <a:lnSpc>
                <a:spcPct val="70000"/>
              </a:lnSpc>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Turizm sektöründe faaliyet gösteren işletmelerin trend analizlerinde kullanılabilecek finansal tablo kalemlerinden, maddi duran varlıklar ile satışlar veya özkaynakların karşılaştırılması önemlidir. Çünkü bu işletmelerde sabit varlıklar, toplam aktif varlıkları içinde büyük bir paya sahip bulunmaktadır. Yine konaklama işletmelerinin emek yoğun işletmeler olması nedeniyle kâr ile faaliyet giderlerinin özellikle de işçilik giderlerinin trendlerinin izlenmesi faydalı olacaktır.</a:t>
            </a:r>
            <a:endParaRPr lang="en-US" sz="2400">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a:t>
            </a:r>
            <a:endParaRPr lang="en-US" sz="2400" b="1">
              <a:solidFill>
                <a:srgbClr val="FF0000"/>
              </a:solidFill>
              <a:latin typeface="Times New Roman" panose="020206030504050203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43180"/>
            <a:ext cx="12188190" cy="6768465"/>
          </a:xfrm>
        </p:spPr>
        <p:txBody>
          <a:bodyPr/>
          <a:p>
            <a:pPr marL="0" indent="0">
              <a:buNone/>
            </a:pPr>
            <a:r>
              <a:rPr lang="en-US" sz="2400">
                <a:latin typeface="Times New Roman" panose="02020603050405020304" charset="0"/>
              </a:rPr>
              <a:t>Turizm sektörü ile ilgili olarak ülkemizde konaklama işletmelerinde yapılan bir araştırma sonucunda 1994–2000 yılları itibariyle aşağıdaki tabloda yer alan sonuçlar elde edilmiştir.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Tablo IV: </a:t>
            </a:r>
            <a:r>
              <a:rPr lang="en-US" sz="2400">
                <a:latin typeface="Times New Roman" panose="02020603050405020304" charset="0"/>
              </a:rPr>
              <a:t>İMKB’de	İşlem	Gören	Konaklama İşletmelerinin Finansal Analizi</a:t>
            </a:r>
            <a:endParaRPr lang="en-US" sz="2400">
              <a:latin typeface="Times New Roman" panose="02020603050405020304" charset="0"/>
            </a:endParaRPr>
          </a:p>
          <a:p>
            <a:pPr marL="0" indent="0">
              <a:buNone/>
            </a:pPr>
            <a:endParaRPr lang="en-US" sz="2400">
              <a:latin typeface="Times New Roman" panose="02020603050405020304" charset="0"/>
            </a:endParaRPr>
          </a:p>
        </p:txBody>
      </p:sp>
      <p:graphicFrame>
        <p:nvGraphicFramePr>
          <p:cNvPr id="4" name="Table 3"/>
          <p:cNvGraphicFramePr/>
          <p:nvPr/>
        </p:nvGraphicFramePr>
        <p:xfrm>
          <a:off x="48260" y="2386965"/>
          <a:ext cx="12081510" cy="4284980"/>
        </p:xfrm>
        <a:graphic>
          <a:graphicData uri="http://schemas.openxmlformats.org/drawingml/2006/table">
            <a:tbl>
              <a:tblPr firstRow="1" bandRow="1">
                <a:tableStyleId>{5C22544A-7EE6-4342-B048-85BDC9FD1C3A}</a:tableStyleId>
              </a:tblPr>
              <a:tblGrid>
                <a:gridCol w="4088765"/>
                <a:gridCol w="1753870"/>
                <a:gridCol w="2049145"/>
                <a:gridCol w="2118360"/>
                <a:gridCol w="2071370"/>
              </a:tblGrid>
              <a:tr h="565785">
                <a:tc>
                  <a:txBody>
                    <a:bodyPr/>
                    <a:p>
                      <a:pPr algn="ctr">
                        <a:buNone/>
                      </a:pPr>
                      <a:endParaRPr lang="en-US" sz="2400">
                        <a:latin typeface="Times New Roman" panose="02020603050405020304" charset="0"/>
                      </a:endParaRPr>
                    </a:p>
                  </a:txBody>
                  <a:tcPr/>
                </a:tc>
                <a:tc>
                  <a:txBody>
                    <a:bodyPr/>
                    <a:p>
                      <a:pPr algn="ctr">
                        <a:buNone/>
                      </a:pPr>
                      <a:r>
                        <a:rPr lang="tr-TR" altLang="en-US" sz="2400">
                          <a:solidFill>
                            <a:schemeClr val="tx1"/>
                          </a:solidFill>
                          <a:latin typeface="Times New Roman" panose="02020603050405020304" charset="0"/>
                        </a:rPr>
                        <a:t>1994</a:t>
                      </a:r>
                      <a:endParaRPr lang="tr-TR" altLang="en-US" sz="2400">
                        <a:solidFill>
                          <a:schemeClr val="tx1"/>
                        </a:solidFill>
                        <a:latin typeface="Times New Roman" panose="02020603050405020304" charset="0"/>
                      </a:endParaRPr>
                    </a:p>
                  </a:txBody>
                  <a:tcPr/>
                </a:tc>
                <a:tc>
                  <a:txBody>
                    <a:bodyPr/>
                    <a:p>
                      <a:pPr algn="ctr">
                        <a:buNone/>
                      </a:pPr>
                      <a:r>
                        <a:rPr lang="tr-TR" altLang="en-US" sz="2400">
                          <a:solidFill>
                            <a:schemeClr val="tx1"/>
                          </a:solidFill>
                          <a:latin typeface="Times New Roman" panose="02020603050405020304" charset="0"/>
                        </a:rPr>
                        <a:t>1996</a:t>
                      </a:r>
                      <a:endParaRPr lang="tr-TR" altLang="en-US" sz="2400">
                        <a:solidFill>
                          <a:schemeClr val="tx1"/>
                        </a:solidFill>
                        <a:latin typeface="Times New Roman" panose="02020603050405020304" charset="0"/>
                      </a:endParaRPr>
                    </a:p>
                  </a:txBody>
                  <a:tcPr/>
                </a:tc>
                <a:tc>
                  <a:txBody>
                    <a:bodyPr/>
                    <a:p>
                      <a:pPr algn="ctr">
                        <a:buNone/>
                      </a:pPr>
                      <a:r>
                        <a:rPr lang="tr-TR" altLang="en-US" sz="2400">
                          <a:solidFill>
                            <a:schemeClr val="tx1"/>
                          </a:solidFill>
                          <a:latin typeface="Times New Roman" panose="02020603050405020304" charset="0"/>
                        </a:rPr>
                        <a:t>1998</a:t>
                      </a:r>
                      <a:endParaRPr lang="tr-TR" altLang="en-US" sz="2400">
                        <a:solidFill>
                          <a:schemeClr val="tx1"/>
                        </a:solidFill>
                        <a:latin typeface="Times New Roman" panose="02020603050405020304" charset="0"/>
                      </a:endParaRPr>
                    </a:p>
                  </a:txBody>
                  <a:tcPr/>
                </a:tc>
                <a:tc>
                  <a:txBody>
                    <a:bodyPr/>
                    <a:p>
                      <a:pPr algn="ctr">
                        <a:buNone/>
                      </a:pPr>
                      <a:r>
                        <a:rPr lang="tr-TR" altLang="en-US" sz="2400">
                          <a:solidFill>
                            <a:schemeClr val="tx1"/>
                          </a:solidFill>
                          <a:latin typeface="Times New Roman" panose="02020603050405020304" charset="0"/>
                        </a:rPr>
                        <a:t>2000</a:t>
                      </a:r>
                      <a:endParaRPr lang="tr-TR" altLang="en-US" sz="2400">
                        <a:solidFill>
                          <a:schemeClr val="tx1"/>
                        </a:solidFill>
                        <a:latin typeface="Times New Roman" panose="02020603050405020304" charset="0"/>
                      </a:endParaRPr>
                    </a:p>
                  </a:txBody>
                  <a:tcPr/>
                </a:tc>
              </a:tr>
              <a:tr h="565785">
                <a:tc>
                  <a:txBody>
                    <a:bodyPr/>
                    <a:p>
                      <a:pPr algn="ctr">
                        <a:buNone/>
                      </a:pPr>
                      <a:r>
                        <a:rPr lang="en-US" sz="2400">
                          <a:latin typeface="Times New Roman" panose="02020603050405020304" charset="0"/>
                        </a:rPr>
                        <a:t>Cari Oran </a:t>
                      </a:r>
                      <a:endParaRPr lang="en-US" sz="2400">
                        <a:latin typeface="Times New Roman" panose="02020603050405020304" charset="0"/>
                      </a:endParaRPr>
                    </a:p>
                  </a:txBody>
                  <a:tcPr/>
                </a:tc>
                <a:tc>
                  <a:txBody>
                    <a:bodyPr/>
                    <a:p>
                      <a:pPr algn="ctr">
                        <a:buNone/>
                      </a:pPr>
                      <a:r>
                        <a:rPr lang="tr-TR" altLang="en-US" sz="2400">
                          <a:latin typeface="Times New Roman" panose="02020603050405020304" charset="0"/>
                        </a:rPr>
                        <a:t>1.39</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0.82</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2.48</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0.96</a:t>
                      </a:r>
                      <a:endParaRPr lang="tr-TR" altLang="en-US" sz="2400">
                        <a:latin typeface="Times New Roman" panose="02020603050405020304" charset="0"/>
                      </a:endParaRPr>
                    </a:p>
                  </a:txBody>
                  <a:tcPr/>
                </a:tc>
              </a:tr>
              <a:tr h="579755">
                <a:tc>
                  <a:txBody>
                    <a:bodyPr/>
                    <a:p>
                      <a:pPr algn="ctr">
                        <a:buNone/>
                      </a:pPr>
                      <a:r>
                        <a:rPr lang="en-US" sz="2400">
                          <a:latin typeface="Times New Roman" panose="02020603050405020304" charset="0"/>
                        </a:rPr>
                        <a:t>Likidite  </a:t>
                      </a:r>
                      <a:r>
                        <a:rPr lang="tr-TR" altLang="en-US" sz="2400">
                          <a:latin typeface="Times New Roman" panose="02020603050405020304" charset="0"/>
                        </a:rPr>
                        <a:t>Oranı</a:t>
                      </a:r>
                      <a:endParaRPr lang="tr-TR" altLang="en-US" sz="2400">
                        <a:latin typeface="Times New Roman" panose="02020603050405020304" charset="0"/>
                      </a:endParaRPr>
                    </a:p>
                  </a:txBody>
                  <a:tcPr/>
                </a:tc>
                <a:tc>
                  <a:txBody>
                    <a:bodyPr/>
                    <a:p>
                      <a:pPr algn="ctr">
                        <a:buNone/>
                      </a:pPr>
                      <a:r>
                        <a:rPr lang="en-US" sz="2400">
                          <a:latin typeface="Times New Roman" panose="02020603050405020304" charset="0"/>
                        </a:rPr>
                        <a:t> 1.18 </a:t>
                      </a:r>
                      <a:endParaRPr lang="en-US" sz="2400">
                        <a:latin typeface="Times New Roman" panose="02020603050405020304" charset="0"/>
                      </a:endParaRPr>
                    </a:p>
                  </a:txBody>
                  <a:tcPr/>
                </a:tc>
                <a:tc>
                  <a:txBody>
                    <a:bodyPr/>
                    <a:p>
                      <a:pPr algn="ctr">
                        <a:buNone/>
                      </a:pPr>
                      <a:r>
                        <a:rPr lang="en-US" sz="2400">
                          <a:latin typeface="Times New Roman" panose="02020603050405020304" charset="0"/>
                          <a:sym typeface="+mn-ea"/>
                        </a:rPr>
                        <a:t>0.52</a:t>
                      </a:r>
                      <a:endParaRPr lang="en-US" sz="2400">
                        <a:latin typeface="Times New Roman" panose="02020603050405020304" charset="0"/>
                        <a:sym typeface="+mn-ea"/>
                      </a:endParaRPr>
                    </a:p>
                  </a:txBody>
                  <a:tcPr/>
                </a:tc>
                <a:tc>
                  <a:txBody>
                    <a:bodyPr/>
                    <a:p>
                      <a:pPr algn="ctr">
                        <a:buNone/>
                      </a:pPr>
                      <a:r>
                        <a:rPr lang="tr-TR" altLang="en-US" sz="2400">
                          <a:latin typeface="Times New Roman" panose="02020603050405020304" charset="0"/>
                        </a:rPr>
                        <a:t>2.17</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1.18</a:t>
                      </a:r>
                      <a:endParaRPr lang="tr-TR" altLang="en-US" sz="2400">
                        <a:latin typeface="Times New Roman" panose="02020603050405020304" charset="0"/>
                      </a:endParaRPr>
                    </a:p>
                  </a:txBody>
                  <a:tcPr/>
                </a:tc>
              </a:tr>
              <a:tr h="565150">
                <a:tc>
                  <a:txBody>
                    <a:bodyPr/>
                    <a:p>
                      <a:pPr algn="ctr">
                        <a:buNone/>
                      </a:pPr>
                      <a:r>
                        <a:rPr lang="en-US" sz="2400">
                          <a:latin typeface="Times New Roman" panose="02020603050405020304" charset="0"/>
                        </a:rPr>
                        <a:t>Alacak </a:t>
                      </a:r>
                      <a:r>
                        <a:rPr lang="tr-TR" altLang="en-US" sz="2400">
                          <a:latin typeface="Times New Roman" panose="02020603050405020304" charset="0"/>
                        </a:rPr>
                        <a:t>Devir Hızı</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25.74</a:t>
                      </a:r>
                      <a:endParaRPr lang="tr-TR" altLang="en-US" sz="2400">
                        <a:latin typeface="Times New Roman" panose="02020603050405020304" charset="0"/>
                      </a:endParaRPr>
                    </a:p>
                  </a:txBody>
                  <a:tcPr/>
                </a:tc>
                <a:tc>
                  <a:txBody>
                    <a:bodyPr/>
                    <a:p>
                      <a:pPr algn="ctr">
                        <a:buNone/>
                      </a:pPr>
                      <a:r>
                        <a:rPr lang="en-US" sz="2400">
                          <a:latin typeface="Times New Roman" panose="02020603050405020304" charset="0"/>
                        </a:rPr>
                        <a:t>23.45 </a:t>
                      </a:r>
                      <a:endParaRPr lang="en-US" sz="2400">
                        <a:latin typeface="Times New Roman" panose="02020603050405020304" charset="0"/>
                      </a:endParaRPr>
                    </a:p>
                  </a:txBody>
                  <a:tcPr/>
                </a:tc>
                <a:tc>
                  <a:txBody>
                    <a:bodyPr/>
                    <a:p>
                      <a:pPr algn="ctr">
                        <a:buNone/>
                      </a:pPr>
                      <a:r>
                        <a:rPr lang="tr-TR" altLang="en-US" sz="2400">
                          <a:latin typeface="Times New Roman" panose="02020603050405020304" charset="0"/>
                        </a:rPr>
                        <a:t>18.22</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9.70</a:t>
                      </a:r>
                      <a:endParaRPr lang="tr-TR" altLang="en-US" sz="2400">
                        <a:latin typeface="Times New Roman" panose="02020603050405020304" charset="0"/>
                      </a:endParaRPr>
                    </a:p>
                  </a:txBody>
                  <a:tcPr/>
                </a:tc>
              </a:tr>
              <a:tr h="495935">
                <a:tc>
                  <a:txBody>
                    <a:bodyPr/>
                    <a:p>
                      <a:pPr algn="ctr">
                        <a:buNone/>
                      </a:pPr>
                      <a:r>
                        <a:rPr lang="en-US" sz="2400">
                          <a:latin typeface="Times New Roman" panose="02020603050405020304" charset="0"/>
                        </a:rPr>
                        <a:t>Finansal  </a:t>
                      </a:r>
                      <a:r>
                        <a:rPr lang="tr-TR" altLang="en-US" sz="2400">
                          <a:latin typeface="Times New Roman" panose="02020603050405020304" charset="0"/>
                        </a:rPr>
                        <a:t>Kaldıraç</a:t>
                      </a:r>
                      <a:endParaRPr lang="tr-TR" altLang="en-US" sz="2400">
                        <a:latin typeface="Times New Roman" panose="02020603050405020304" charset="0"/>
                      </a:endParaRPr>
                    </a:p>
                  </a:txBody>
                  <a:tcPr/>
                </a:tc>
                <a:tc>
                  <a:txBody>
                    <a:bodyPr/>
                    <a:p>
                      <a:pPr algn="ctr">
                        <a:buNone/>
                      </a:pPr>
                      <a:r>
                        <a:rPr lang="en-US" sz="2400">
                          <a:latin typeface="Times New Roman" panose="02020603050405020304" charset="0"/>
                        </a:rPr>
                        <a:t>29.27 </a:t>
                      </a:r>
                      <a:endParaRPr lang="en-US" sz="2400">
                        <a:latin typeface="Times New Roman" panose="02020603050405020304" charset="0"/>
                      </a:endParaRPr>
                    </a:p>
                  </a:txBody>
                  <a:tcPr/>
                </a:tc>
                <a:tc>
                  <a:txBody>
                    <a:bodyPr/>
                    <a:p>
                      <a:pPr algn="ctr">
                        <a:buNone/>
                      </a:pPr>
                      <a:r>
                        <a:rPr lang="tr-TR" altLang="en-US" sz="2400">
                          <a:latin typeface="Times New Roman" panose="02020603050405020304" charset="0"/>
                        </a:rPr>
                        <a:t>34.09</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36.88</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41.27</a:t>
                      </a:r>
                      <a:endParaRPr lang="tr-TR" altLang="en-US" sz="2400">
                        <a:latin typeface="Times New Roman" panose="02020603050405020304" charset="0"/>
                      </a:endParaRPr>
                    </a:p>
                  </a:txBody>
                  <a:tcPr/>
                </a:tc>
              </a:tr>
              <a:tr h="494665">
                <a:tc>
                  <a:txBody>
                    <a:bodyPr/>
                    <a:p>
                      <a:pPr algn="ctr">
                        <a:buNone/>
                      </a:pPr>
                      <a:r>
                        <a:rPr lang="en-US" sz="2400">
                          <a:latin typeface="Times New Roman" panose="02020603050405020304" charset="0"/>
                        </a:rPr>
                        <a:t>Kısa </a:t>
                      </a:r>
                      <a:r>
                        <a:rPr lang="tr-TR" altLang="en-US" sz="2400">
                          <a:latin typeface="Times New Roman" panose="02020603050405020304" charset="0"/>
                        </a:rPr>
                        <a:t>Vadeli Borçlar/ Toplam B.</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80.79</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72.07</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70.01</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80.83</a:t>
                      </a:r>
                      <a:endParaRPr lang="tr-TR" altLang="en-US" sz="2400">
                        <a:latin typeface="Times New Roman" panose="02020603050405020304" charset="0"/>
                      </a:endParaRPr>
                    </a:p>
                  </a:txBody>
                  <a:tcPr/>
                </a:tc>
              </a:tr>
              <a:tr h="452120">
                <a:tc>
                  <a:txBody>
                    <a:bodyPr/>
                    <a:p>
                      <a:pPr algn="ctr">
                        <a:buNone/>
                      </a:pPr>
                      <a:r>
                        <a:rPr lang="en-US" sz="2400">
                          <a:latin typeface="Times New Roman" panose="02020603050405020304" charset="0"/>
                        </a:rPr>
                        <a:t>Net  </a:t>
                      </a:r>
                      <a:r>
                        <a:rPr lang="en-US" sz="2400">
                          <a:latin typeface="Times New Roman" panose="02020603050405020304" charset="0"/>
                          <a:sym typeface="+mn-ea"/>
                        </a:rPr>
                        <a:t>Kâr  Marj</a:t>
                      </a:r>
                      <a:r>
                        <a:rPr lang="tr-TR" altLang="en-US" sz="2400">
                          <a:latin typeface="Times New Roman" panose="02020603050405020304" charset="0"/>
                          <a:sym typeface="+mn-ea"/>
                        </a:rPr>
                        <a:t>ı</a:t>
                      </a:r>
                      <a:endParaRPr lang="tr-TR" altLang="en-US" sz="2400">
                        <a:latin typeface="Times New Roman" panose="02020603050405020304" charset="0"/>
                        <a:sym typeface="+mn-ea"/>
                      </a:endParaRPr>
                    </a:p>
                  </a:txBody>
                  <a:tcPr/>
                </a:tc>
                <a:tc>
                  <a:txBody>
                    <a:bodyPr/>
                    <a:p>
                      <a:pPr algn="ctr">
                        <a:buNone/>
                      </a:pPr>
                      <a:r>
                        <a:rPr lang="tr-TR" altLang="en-US" sz="2400">
                          <a:latin typeface="Times New Roman" panose="02020603050405020304" charset="0"/>
                        </a:rPr>
                        <a:t>6.80</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-4.74</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2.88</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6.46</a:t>
                      </a:r>
                      <a:endParaRPr lang="tr-TR" altLang="en-US" sz="2400">
                        <a:latin typeface="Times New Roman" panose="02020603050405020304" charset="0"/>
                      </a:endParaRPr>
                    </a:p>
                  </a:txBody>
                  <a:tcPr/>
                </a:tc>
              </a:tr>
              <a:tr h="565785">
                <a:tc>
                  <a:txBody>
                    <a:bodyPr/>
                    <a:p>
                      <a:pPr algn="ctr">
                        <a:buNone/>
                      </a:pPr>
                      <a:r>
                        <a:rPr lang="tr-TR" altLang="en-US" sz="2400">
                          <a:latin typeface="Times New Roman" panose="02020603050405020304" charset="0"/>
                        </a:rPr>
                        <a:t>Aktif Karlılık Oranı</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5.94</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0.91</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4.92</a:t>
                      </a:r>
                      <a:endParaRPr lang="tr-TR" altLang="en-US" sz="2400">
                        <a:latin typeface="Times New Roman" panose="02020603050405020304" charset="0"/>
                      </a:endParaRPr>
                    </a:p>
                  </a:txBody>
                  <a:tcPr/>
                </a:tc>
                <a:tc>
                  <a:txBody>
                    <a:bodyPr/>
                    <a:p>
                      <a:pPr algn="ctr">
                        <a:buNone/>
                      </a:pPr>
                      <a:r>
                        <a:rPr lang="tr-TR" altLang="en-US" sz="2400">
                          <a:latin typeface="Times New Roman" panose="02020603050405020304" charset="0"/>
                        </a:rPr>
                        <a:t>5.94</a:t>
                      </a:r>
                      <a:endParaRPr lang="tr-TR" altLang="en-US" sz="2400">
                        <a:latin typeface="Times New Roman" panose="02020603050405020304" charset="0"/>
                      </a:endParaRPr>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26035"/>
            <a:ext cx="12188190" cy="6880225"/>
          </a:xfrm>
        </p:spPr>
        <p:txBody>
          <a:bodyPr/>
          <a:p>
            <a:pPr marL="0" indent="0">
              <a:buNone/>
            </a:pPr>
            <a:r>
              <a:rPr lang="en-US" sz="2400">
                <a:latin typeface="Times New Roman" panose="02020603050405020304" charset="0"/>
              </a:rPr>
              <a:t>Yapılan araştırmaya göre konaklama işletmelerinde cari oran değerlerinde farklılıklar görülmekte olup; bu oranın piyasa ortalamalarının altında olduğu belirlenmiştir. Bunun nedeni olarak ise, gelişmekte olan ülkelerde likiditenin yüksek olmaması, sermaye piyasalarının etkin bir işleyişe ulaşamaması gibi faktörler yüzünden işletmelerin daha fazla kısa vadeli yabancı kaynak kullanmak durumunda kalmaları gösterilmektedir.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Konaklama işletmelerinde finansal analizlerde kullanılan bir diğer likidite oranı ise “</a:t>
            </a:r>
            <a:r>
              <a:rPr lang="en-US" sz="2400" b="1">
                <a:solidFill>
                  <a:schemeClr val="tx1"/>
                </a:solidFill>
                <a:latin typeface="Times New Roman" panose="02020603050405020304" charset="0"/>
              </a:rPr>
              <a:t>nakit oranı</a:t>
            </a:r>
            <a:r>
              <a:rPr lang="en-US" sz="2400" b="1">
                <a:solidFill>
                  <a:srgbClr val="FF0000"/>
                </a:solidFill>
                <a:latin typeface="Times New Roman" panose="02020603050405020304" charset="0"/>
              </a:rPr>
              <a:t>”dır. İşletmelerin bilançolarının aktifinde yer alan ve likit derecesi en yüksek olan değerlerin kullanılması ile hesaplanan bu oran aşağıda yer aldığı şekilde hesaplanmaktadır.</a:t>
            </a:r>
            <a:endParaRPr lang="en-US" sz="2400" b="1">
              <a:solidFill>
                <a:srgbClr val="FF0000"/>
              </a:solidFill>
              <a:latin typeface="Times New Roman" panose="02020603050405020304" charset="0"/>
            </a:endParaRPr>
          </a:p>
          <a:p>
            <a:pPr marL="0" indent="0">
              <a:buNone/>
            </a:pPr>
            <a:endParaRPr lang="en-US" sz="2400" b="1">
              <a:ln w="12700">
                <a:solidFill>
                  <a:srgbClr val="FF0000"/>
                </a:solidFill>
                <a:prstDash val="solid"/>
              </a:ln>
              <a:solidFill>
                <a:srgbClr val="92D050"/>
              </a:solidFill>
              <a:effectLst>
                <a:outerShdw dist="38100" dir="2640000" algn="bl" rotWithShape="0">
                  <a:schemeClr val="accent1"/>
                </a:outerShdw>
              </a:effectLst>
              <a:latin typeface="Times New Roman" panose="02020603050405020304" charset="0"/>
            </a:endParaRPr>
          </a:p>
          <a:p>
            <a:pPr marL="0" indent="0">
              <a:buNone/>
            </a:pPr>
            <a:r>
              <a:rPr lang="tr-TR" altLang="en-US" sz="2400" b="1">
                <a:ln w="12700">
                  <a:noFill/>
                  <a:prstDash val="solid"/>
                </a:ln>
                <a:solidFill>
                  <a:schemeClr val="tx1"/>
                </a:solidFill>
                <a:effectLst/>
                <a:latin typeface="Times New Roman" panose="02020603050405020304" charset="0"/>
              </a:rPr>
              <a:t>Nakit Oran = </a:t>
            </a:r>
            <a:r>
              <a:rPr lang="tr-TR" altLang="en-US" sz="2400" b="1" u="sng">
                <a:ln w="12700">
                  <a:noFill/>
                  <a:prstDash val="solid"/>
                </a:ln>
                <a:solidFill>
                  <a:schemeClr val="tx1"/>
                </a:solidFill>
                <a:effectLst/>
                <a:latin typeface="Times New Roman" panose="02020603050405020304" charset="0"/>
              </a:rPr>
              <a:t>Hazır Değerler + Menkul Kıymetler</a:t>
            </a:r>
            <a:endParaRPr lang="tr-TR" altLang="en-US" sz="2400" b="1" u="sng">
              <a:ln w="12700">
                <a:noFill/>
                <a:prstDash val="solid"/>
              </a:ln>
              <a:solidFill>
                <a:schemeClr val="tx1"/>
              </a:solidFill>
              <a:effectLst/>
              <a:latin typeface="Times New Roman" panose="02020603050405020304" charset="0"/>
            </a:endParaRPr>
          </a:p>
          <a:p>
            <a:pPr marL="0" indent="0">
              <a:buNone/>
            </a:pPr>
            <a:r>
              <a:rPr lang="tr-TR" altLang="en-US" sz="2400" b="1">
                <a:ln w="12700">
                  <a:noFill/>
                  <a:prstDash val="solid"/>
                </a:ln>
                <a:solidFill>
                  <a:schemeClr val="tx1"/>
                </a:solidFill>
                <a:effectLst/>
                <a:latin typeface="Times New Roman" panose="02020603050405020304" charset="0"/>
              </a:rPr>
              <a:t>                           Kısa Vadeli Yabancı Kaynaklar</a:t>
            </a:r>
            <a:endParaRPr lang="tr-TR" altLang="en-US" sz="2400" b="1">
              <a:ln w="12700">
                <a:noFill/>
                <a:prstDash val="solid"/>
              </a:ln>
              <a:solidFill>
                <a:schemeClr val="tx1"/>
              </a:solidFill>
              <a:effectLst/>
              <a:latin typeface="Times New Roman" panose="02020603050405020304" charset="0"/>
            </a:endParaRPr>
          </a:p>
          <a:p>
            <a:pPr marL="0" indent="0">
              <a:buNone/>
            </a:pPr>
            <a:endParaRPr lang="tr-TR" altLang="en-US" sz="2400" b="1">
              <a:ln w="12700">
                <a:noFill/>
                <a:prstDash val="solid"/>
              </a:ln>
              <a:solidFill>
                <a:schemeClr val="tx1"/>
              </a:solidFill>
              <a:effectLst/>
              <a:latin typeface="Times New Roman" panose="02020603050405020304" charset="0"/>
            </a:endParaRPr>
          </a:p>
          <a:p>
            <a:pPr marL="0" indent="0">
              <a:buNone/>
            </a:pPr>
            <a:r>
              <a:rPr lang="tr-TR" altLang="en-US" sz="2400">
                <a:solidFill>
                  <a:schemeClr val="tx1"/>
                </a:solidFill>
                <a:latin typeface="Times New Roman" panose="02020603050405020304" charset="0"/>
              </a:rPr>
              <a:t>Hazır değerler; kasa, banka ve nakde eşdeğer varlıklardır. Nakit oranının ortalamanın altında kalması işletmeye nakit sıkıntısı yaratırken; bu oranın büyük olması da işletmeni nakitlerinin iyi planlamadığının göstergesi olmaktadır.</a:t>
            </a:r>
            <a:endParaRPr lang="tr-TR" alt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32385" y="43180"/>
            <a:ext cx="12228830" cy="6782435"/>
          </a:xfrm>
        </p:spPr>
        <p:txBody>
          <a:bodyPr/>
          <a:p>
            <a:pPr marL="0" indent="0">
              <a:buNone/>
            </a:pPr>
            <a:r>
              <a:rPr lang="tr-TR" altLang="en-US" sz="2400" b="1">
                <a:solidFill>
                  <a:srgbClr val="FF0000"/>
                </a:solidFill>
                <a:latin typeface="Times New Roman" panose="02020603050405020304" charset="0"/>
              </a:rPr>
              <a:t>Hazır değerleri 40.000 TL ; menkul değerleri 50.000 TL ve kısa vadeli borçları 45.000 TL olan bir konaklama işletmesinin nakit oranı nedir?</a:t>
            </a:r>
            <a:endParaRPr lang="tr-TR" altLang="en-US" sz="2400" b="1">
              <a:solidFill>
                <a:srgbClr val="FF0000"/>
              </a:solidFill>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Çözüm:</a:t>
            </a:r>
            <a:endParaRPr lang="tr-TR" altLang="en-US" sz="2800" b="1">
              <a:solidFill>
                <a:srgbClr val="FF0000"/>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407160" y="1666240"/>
            <a:ext cx="6600190" cy="3242310"/>
          </a:xfrm>
          <a:prstGeom prst="rect">
            <a:avLst/>
          </a:prstGeom>
        </p:spPr>
      </p:pic>
      <p:sp>
        <p:nvSpPr>
          <p:cNvPr id="6" name="Text Box 5"/>
          <p:cNvSpPr txBox="1"/>
          <p:nvPr/>
        </p:nvSpPr>
        <p:spPr>
          <a:xfrm>
            <a:off x="55880" y="5118100"/>
            <a:ext cx="12079605" cy="1568450"/>
          </a:xfrm>
          <a:prstGeom prst="rect">
            <a:avLst/>
          </a:prstGeom>
          <a:noFill/>
        </p:spPr>
        <p:txBody>
          <a:bodyPr wrap="square" rtlCol="0" anchor="t">
            <a:spAutoFit/>
          </a:bodyPr>
          <a:p>
            <a:r>
              <a:rPr lang="en-US" sz="2400">
                <a:latin typeface="Times New Roman" panose="02020603050405020304" charset="0"/>
              </a:rPr>
              <a:t>Likidite oranlarının finansal analizde kullanılması ile ilgili olarak bazı hususların bilinmesi faydalıdır. İlk olarak, bir konaklama işletmesinin sadece likidite oranına bakılarak o işletme ile ilgili olarak değerlendirme yapılması doğru değildir. Likidite oranlarının, işletmenin finansal analizi için kullanmakta olduğu diğer yöntemlerle desteklenmesi gerekmektedir.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9210"/>
            <a:ext cx="12200890" cy="6753860"/>
          </a:xfrm>
        </p:spPr>
        <p:txBody>
          <a:bodyPr/>
          <a:p>
            <a:pPr marL="0" indent="0">
              <a:buNone/>
            </a:pPr>
            <a:r>
              <a:rPr lang="en-US" sz="2400">
                <a:latin typeface="Times New Roman" panose="02020603050405020304" charset="0"/>
              </a:rPr>
              <a:t>Likidite oranlarının tespitinde kullanılan dönen varlıkların içinde yer alan hesap kalemlerinin özelliklerinin de bilinmesi gerekir. Örneğin bu varlıklar içinde yer alan alacakların senetli olup olmaması, alacakların tahsil edilebilme özellikleri, bu varlıkların likiditelerinin belirlenmesinde önem taşımaktadır.</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Faaliyet Oranları</a:t>
            </a:r>
            <a:endParaRPr lang="en-US" sz="2800" b="1">
              <a:solidFill>
                <a:srgbClr val="FF0000"/>
              </a:solidFill>
              <a:latin typeface="Times New Roman" panose="02020603050405020304" charset="0"/>
            </a:endParaRPr>
          </a:p>
          <a:p>
            <a:pPr marL="0" indent="0">
              <a:buNone/>
            </a:pPr>
            <a:r>
              <a:rPr lang="en-US" sz="2800" b="1">
                <a:latin typeface="Times New Roman" panose="02020603050405020304" charset="0"/>
              </a:rPr>
              <a:t> </a:t>
            </a:r>
            <a:r>
              <a:rPr lang="en-US" sz="2400">
                <a:latin typeface="Times New Roman" panose="02020603050405020304" charset="0"/>
              </a:rPr>
              <a:t>Konaklama işletmelerinde kullanılan faaliyet oranları, işletmelerin varlıklarının verimli olarak kullanımını ölçen bir teknik olarak bilinmektedir.</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Konaklama işletmelerinde sıklıkla kullanılan faaliyet oranı “</a:t>
            </a:r>
            <a:r>
              <a:rPr lang="en-US" sz="2400" b="1">
                <a:solidFill>
                  <a:schemeClr val="tx1"/>
                </a:solidFill>
                <a:latin typeface="Times New Roman" panose="02020603050405020304" charset="0"/>
              </a:rPr>
              <a:t>Alacakların Devir Hızı Oranı</a:t>
            </a:r>
            <a:r>
              <a:rPr lang="en-US" sz="2400" b="1">
                <a:solidFill>
                  <a:srgbClr val="FF0000"/>
                </a:solidFill>
                <a:latin typeface="Times New Roman" panose="02020603050405020304" charset="0"/>
              </a:rPr>
              <a:t>”dır. Bu oran işletmenin alacaklarını ne kadarlık bir süre içinde tahsil ettiğini göstermektedir. Başka bir deyişle alacakların bir dönemde kaç defa tahsil edildiğini ifade eder. Alacak devir hızı arttıkça işletmenin likiditesinin artması beklenir ve işletme sermayesinin alacaklara nispeten az miktarda bağlandığını gösterir. Bunun tersi durumlarda yani alacak devir hızının azalması durumunda ise işletme sermayesinin büyük bir bölümünün alacaklara tahsis edildiği belirtilir.</a:t>
            </a:r>
            <a:endParaRPr lang="en-US" sz="2400" b="1">
              <a:solidFill>
                <a:srgbClr val="FF0000"/>
              </a:solidFill>
              <a:latin typeface="Times New Roman" panose="02020603050405020304" charset="0"/>
            </a:endParaRPr>
          </a:p>
          <a:p>
            <a:pPr marL="0" indent="0">
              <a:buNone/>
            </a:pPr>
            <a:r>
              <a:rPr lang="en-US" sz="2400" b="1">
                <a:latin typeface="Times New Roman" panose="02020603050405020304" charset="0"/>
              </a:rPr>
              <a:t>A lacak Devir Hızı </a:t>
            </a:r>
            <a:r>
              <a:rPr lang="tr-TR" altLang="en-US" sz="2400" b="1">
                <a:latin typeface="Times New Roman" panose="02020603050405020304" charset="0"/>
              </a:rPr>
              <a:t>=</a:t>
            </a:r>
            <a:r>
              <a:rPr lang="tr-TR" altLang="en-US" sz="2400" b="1" u="sng">
                <a:latin typeface="Times New Roman" panose="02020603050405020304" charset="0"/>
              </a:rPr>
              <a:t>Kredili Satışlar</a:t>
            </a:r>
            <a:endParaRPr lang="tr-TR" altLang="en-US" sz="2400" b="1" u="sng">
              <a:latin typeface="Times New Roman" panose="02020603050405020304" charset="0"/>
            </a:endParaRPr>
          </a:p>
          <a:p>
            <a:pPr marL="0" indent="0">
              <a:buNone/>
            </a:pPr>
            <a:r>
              <a:rPr lang="tr-TR" altLang="en-US" sz="2400" b="1">
                <a:latin typeface="Times New Roman" panose="02020603050405020304" charset="0"/>
              </a:rPr>
              <a:t>                                   Ticari Alacaklar</a:t>
            </a:r>
            <a:endParaRPr lang="tr-TR" altLang="en-US" sz="2400" b="1">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29210"/>
            <a:ext cx="12145645" cy="6851650"/>
          </a:xfrm>
        </p:spPr>
        <p:txBody>
          <a:bodyPr/>
          <a:p>
            <a:pPr marL="0" indent="0">
              <a:buNone/>
            </a:pPr>
            <a:r>
              <a:rPr lang="en-US" sz="2400">
                <a:latin typeface="Times New Roman" panose="02020603050405020304" charset="0"/>
              </a:rPr>
              <a:t>Konaklama işletmelerinde alacakların devir hızı oranı ile yapılan finansal analizlerde, bu işletmelerin faaliyette bulundukları dönemlerin özelliklerinin de dikkate alınması gerekmektedir.</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lnSpc>
                <a:spcPct val="90000"/>
              </a:lnSpc>
              <a:buNone/>
            </a:pPr>
            <a:r>
              <a:rPr lang="en-US" sz="2400">
                <a:latin typeface="Times New Roman" panose="02020603050405020304" charset="0"/>
              </a:rPr>
              <a:t>Ülkemizdeki konaklama işletmeleri ile ilgili olarak yapılan bir araştırmada Tablo IV’te de yer aldığı üzere, bu işletmelerin alacak devir hızlarının 1994 yılında 25.74 iken izleyen yıllarda giderek azalma gösterdiğini, 2000 yılında ise 9.70’e düştüğü görülmektedir. Bu durum ülkemizde konaklama işletmelerinde bu yönde bir problem olduğunu göstermekte olup, bu işletmelerin çalışma (işletme) sermayelerinin alacaklara bağlı olduğu sonucuna ulaşılmaktadır. Bu durum konaklama işletmelerinin finansman yapılarında likidite oranlarının da düşük olması nedeniyle, borçlanma ile ilgili sorunların bulunduğuna işaret etmektedir.</a:t>
            </a: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Bir diğer faaliyet oranı ise “</a:t>
            </a:r>
            <a:r>
              <a:rPr lang="en-US" sz="2400" b="1">
                <a:solidFill>
                  <a:schemeClr val="tx1"/>
                </a:solidFill>
                <a:latin typeface="Times New Roman" panose="02020603050405020304" charset="0"/>
              </a:rPr>
              <a:t>Dönen Varlıklar Devir Hızı Oranı</a:t>
            </a:r>
            <a:r>
              <a:rPr lang="en-US" sz="2400" b="1">
                <a:solidFill>
                  <a:srgbClr val="FF0000"/>
                </a:solidFill>
                <a:latin typeface="Times New Roman" panose="02020603050405020304" charset="0"/>
              </a:rPr>
              <a:t>”dır. Bu oran, işletmenin dönen varlıklarının verimliliğini ölçmek için kullanılır. Bu oranın yüksek olması işletmenin dönen varlıklarının işletme ihtiyacından az olduğunu, oranın düşük olması ise işletmenin dönen varlıklarının olması gerekenden fazla olduğunu göstermektedir.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        Dönen Varlıklar Devir Hızı Oranı </a:t>
            </a:r>
            <a:r>
              <a:rPr lang="tr-TR" altLang="en-US" sz="2400" b="1">
                <a:solidFill>
                  <a:schemeClr val="tx1"/>
                </a:solidFill>
                <a:latin typeface="Times New Roman" panose="02020603050405020304" charset="0"/>
              </a:rPr>
              <a:t>=  </a:t>
            </a:r>
            <a:r>
              <a:rPr lang="tr-TR" altLang="en-US" sz="2400" b="1" u="sng">
                <a:solidFill>
                  <a:schemeClr val="tx1"/>
                </a:solidFill>
                <a:latin typeface="Times New Roman" panose="02020603050405020304" charset="0"/>
              </a:rPr>
              <a:t> Net Satışlar  </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Ortalama Dönen Varlıklar</a:t>
            </a:r>
            <a:endParaRPr lang="tr-TR" altLang="en-US" sz="2400" b="1">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43815"/>
            <a:ext cx="12160885" cy="6795770"/>
          </a:xfrm>
        </p:spPr>
        <p:txBody>
          <a:bodyPr/>
          <a:p>
            <a:pPr marL="0" indent="0">
              <a:buNone/>
            </a:pPr>
            <a:r>
              <a:rPr lang="en-US" sz="2400" b="1">
                <a:latin typeface="Times New Roman" panose="02020603050405020304" charset="0"/>
              </a:rPr>
              <a:t>Duran Varlıklar Devir Hızı Oranı</a:t>
            </a:r>
            <a:r>
              <a:rPr lang="en-US" sz="2400" b="1">
                <a:solidFill>
                  <a:srgbClr val="FF0000"/>
                </a:solidFill>
                <a:latin typeface="Times New Roman" panose="02020603050405020304" charset="0"/>
              </a:rPr>
              <a:t> ise, işletmenin duran varlıklarının verimliliğini ölçmek için kullanılmaktadır. Oranın yüksek olması işletmenin duran varlıklarının kapasitelerinin üzerinde kullanıldığı, düşük olması ise işletmenin duran varlıklarının yeterince verimli kullanılmadığını göstermektedir.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Duran Varlıklar Devir Hızı Oranı = </a:t>
            </a:r>
            <a:r>
              <a:rPr lang="tr-TR" altLang="en-US" sz="2400" b="1" u="sng">
                <a:solidFill>
                  <a:schemeClr val="tx1"/>
                </a:solidFill>
                <a:latin typeface="Times New Roman" panose="02020603050405020304" charset="0"/>
              </a:rPr>
              <a:t>Net Satışlar</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                                                      Ortalama Duran Varlıklar</a:t>
            </a:r>
            <a:endParaRPr lang="tr-TR" altLang="en-US" sz="2400" b="1">
              <a:solidFill>
                <a:schemeClr val="tx1"/>
              </a:solidFill>
              <a:latin typeface="Times New Roman" panose="02020603050405020304" charset="0"/>
            </a:endParaRPr>
          </a:p>
          <a:p>
            <a:pPr marL="0" indent="0">
              <a:buNone/>
            </a:pPr>
            <a:endParaRPr lang="tr-TR" altLang="en-US" sz="2400" b="1">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Ülkemizde turizm sektörünün özelliği nedeniyle konaklama işletmelerinin yüksek tutarlarda maddi duran varlıklara sahip oldukları görülmektedir. Bu sektörde toplam varlıkların % 83’ünün duran varlıklardan oluştuğu, duran varlıkların % 72’sinin bina ve demirbaşlardan oluştuğu belirlenmiştir.21 Bu durum duran varlıklar devir hızı oranında azalmalara yol açmakta olup, diğer sektörlerdeki işletmeler ile karşılaştırıldığında sabit varlıkların daha az etkin kullanıldığını göstermektedir.</a:t>
            </a:r>
            <a:endParaRPr lang="tr-TR" altLang="en-US" sz="2400">
              <a:solidFill>
                <a:schemeClr val="tx1"/>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2065"/>
            <a:ext cx="12188190" cy="6880225"/>
          </a:xfrm>
        </p:spPr>
        <p:txBody>
          <a:bodyPr/>
          <a:p>
            <a:pPr marL="0" indent="0">
              <a:buNone/>
            </a:pPr>
            <a:r>
              <a:rPr lang="en-US" sz="2400" b="1">
                <a:latin typeface="Times New Roman" panose="02020603050405020304" charset="0"/>
              </a:rPr>
              <a:t>Toplam Varlıkların Devir Hızı,</a:t>
            </a:r>
            <a:r>
              <a:rPr lang="en-US" sz="2400" b="1">
                <a:solidFill>
                  <a:srgbClr val="FF0000"/>
                </a:solidFill>
                <a:latin typeface="Times New Roman" panose="02020603050405020304" charset="0"/>
              </a:rPr>
              <a:t> işletmenin dönen ve duran varlıklar toplamının ne kadar etkin kullanıldığını ölçer. Başka bir deyişle her 1 liralık varlığın yaratmış olduğu satışın belirlenmesini sağlar. Bu oranın düşük olması işletmenin varlıklarının verimli bir şekilde kullanılmadığını gösterir.</a:t>
            </a:r>
            <a:endParaRPr lang="en-US" sz="2400" b="1">
              <a:solidFill>
                <a:srgbClr val="FF0000"/>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r>
              <a:rPr lang="tr-TR" altLang="en-US" sz="2400" b="1">
                <a:solidFill>
                  <a:schemeClr val="tx1"/>
                </a:solidFill>
                <a:latin typeface="Times New Roman" panose="02020603050405020304" charset="0"/>
              </a:rPr>
              <a:t>Toplam Varlık Devir Hızı = </a:t>
            </a:r>
            <a:r>
              <a:rPr lang="tr-TR" altLang="en-US" sz="2400" b="1" u="sng">
                <a:solidFill>
                  <a:schemeClr val="tx1"/>
                </a:solidFill>
                <a:latin typeface="Times New Roman" panose="02020603050405020304" charset="0"/>
              </a:rPr>
              <a:t>Net Satışlar</a:t>
            </a:r>
            <a:endParaRPr lang="tr-TR" altLang="en-US" sz="2400" b="1" u="sng">
              <a:solidFill>
                <a:schemeClr val="tx1"/>
              </a:solidFill>
              <a:latin typeface="Times New Roman" panose="02020603050405020304" charset="0"/>
            </a:endParaRPr>
          </a:p>
          <a:p>
            <a:pPr marL="0" indent="0">
              <a:buNone/>
            </a:pPr>
            <a:r>
              <a:rPr lang="tr-TR" altLang="en-US" sz="2400" b="1">
                <a:solidFill>
                  <a:schemeClr val="tx1"/>
                </a:solidFill>
                <a:effectLst/>
                <a:latin typeface="Times New Roman" panose="02020603050405020304" charset="0"/>
              </a:rPr>
              <a:t>                                         Ortalama Topam Varlıklar</a:t>
            </a:r>
            <a:endParaRPr lang="tr-TR" altLang="en-US" sz="2400" b="1">
              <a:solidFill>
                <a:schemeClr val="tx1"/>
              </a:solidFill>
              <a:effectLst/>
              <a:latin typeface="Times New Roman" panose="02020603050405020304" charset="0"/>
            </a:endParaRPr>
          </a:p>
          <a:p>
            <a:pPr marL="0" indent="0" algn="ctr">
              <a:buNone/>
            </a:pPr>
            <a:endParaRPr lang="tr-TR" altLang="en-US" sz="2800" b="1">
              <a:solidFill>
                <a:srgbClr val="FF0000"/>
              </a:solidFill>
              <a:effectLst/>
              <a:latin typeface="Times New Roman" panose="02020603050405020304" charset="0"/>
            </a:endParaRPr>
          </a:p>
          <a:p>
            <a:pPr marL="0" indent="0" algn="ctr">
              <a:buNone/>
            </a:pPr>
            <a:r>
              <a:rPr lang="tr-TR" altLang="en-US" sz="2800" b="1">
                <a:solidFill>
                  <a:srgbClr val="FF0000"/>
                </a:solidFill>
                <a:effectLst/>
                <a:latin typeface="Times New Roman" panose="02020603050405020304" charset="0"/>
              </a:rPr>
              <a:t>Kaldıraç Oranları</a:t>
            </a:r>
            <a:endParaRPr lang="tr-TR" altLang="en-US" sz="2800" b="1">
              <a:solidFill>
                <a:srgbClr val="FF0000"/>
              </a:solidFill>
              <a:effectLst/>
              <a:latin typeface="Times New Roman" panose="02020603050405020304" charset="0"/>
            </a:endParaRPr>
          </a:p>
          <a:p>
            <a:pPr marL="0" indent="0" algn="l">
              <a:buNone/>
            </a:pPr>
            <a:r>
              <a:rPr lang="tr-TR" altLang="en-US" sz="2400">
                <a:solidFill>
                  <a:schemeClr val="tx1"/>
                </a:solidFill>
                <a:effectLst/>
                <a:latin typeface="Times New Roman" panose="02020603050405020304" charset="0"/>
              </a:rPr>
              <a:t>Kaldıraç oranları, işletmenin kaynak yapısının ve uzun vadeli borç ödeme gücünün ölçülmesine yönelik olarak kullanılan bir finansal analiz tekniğidir. Başka bir deyişle işletmenin öz kaynağının yeterli olup olmadığı, kaynak yapısı içinde borç ve özkaynağın dengesi ve özkaynak olarak yaratılan fonların hangi çeşit dönen ya da duran varlıklara kullanıldığının ölçülmesine ilişkindir. Özetlemek gerekirse; kaldıraç oranları, işletmenin uzun vadeli borçlarını ödeme gücünü gösteren oranlardır.</a:t>
            </a:r>
            <a:endParaRPr lang="tr-TR" altLang="en-US" sz="2400">
              <a:solidFill>
                <a:schemeClr val="tx1"/>
              </a:solidFill>
              <a:effectLst/>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19167</Words>
  <Application>WPS Presentation</Application>
  <PresentationFormat>Widescreen</PresentationFormat>
  <Paragraphs>253</Paragraphs>
  <Slides>22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22</vt:i4>
      </vt:variant>
    </vt:vector>
  </HeadingPairs>
  <TitlesOfParts>
    <vt:vector size="31"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4</cp:revision>
  <dcterms:created xsi:type="dcterms:W3CDTF">2018-02-05T10:24:00Z</dcterms:created>
  <dcterms:modified xsi:type="dcterms:W3CDTF">2018-02-16T12:13:41Z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